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57" r:id="rId3"/>
    <p:sldId id="258" r:id="rId4"/>
    <p:sldId id="285" r:id="rId5"/>
    <p:sldId id="286" r:id="rId6"/>
    <p:sldId id="288" r:id="rId7"/>
    <p:sldId id="289" r:id="rId8"/>
    <p:sldId id="290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93" r:id="rId35"/>
    <p:sldId id="292" r:id="rId36"/>
    <p:sldId id="284" r:id="rId37"/>
  </p:sldIdLst>
  <p:sldSz cx="9144000" cy="5143500" type="screen16x9"/>
  <p:notesSz cx="6858000" cy="9144000"/>
  <p:embeddedFontLst>
    <p:embeddedFont>
      <p:font typeface="Roboto" panose="020B060402020202020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610" y="-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2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044746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9914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2146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7333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2126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0845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858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4783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8879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79085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643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069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567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0939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86332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85066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26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42999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87726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13441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37850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6243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4044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12599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3690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86766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8427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511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4304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0630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7388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2725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926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6098380" y="4"/>
            <a:ext cx="3045625" cy="2030570"/>
            <a:chOff x="6098378" y="4"/>
            <a:chExt cx="3045625" cy="2030570"/>
          </a:xfrm>
        </p:grpSpPr>
        <p:sp>
          <p:nvSpPr>
            <p:cNvPr id="11" name="Shape 1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12" name="Shape 1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14" name="Shape 1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15" name="Shape 1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598101" y="1775224"/>
            <a:ext cx="8222100" cy="838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598089" y="2715914"/>
            <a:ext cx="8222100" cy="432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60432" y="465119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Shape 70"/>
          <p:cNvGrpSpPr/>
          <p:nvPr/>
        </p:nvGrpSpPr>
        <p:grpSpPr>
          <a:xfrm>
            <a:off x="6098380" y="4"/>
            <a:ext cx="3045625" cy="2030570"/>
            <a:chOff x="6098378" y="4"/>
            <a:chExt cx="3045625" cy="2030570"/>
          </a:xfrm>
        </p:grpSpPr>
        <p:sp>
          <p:nvSpPr>
            <p:cNvPr id="71" name="Shape 7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72" name="Shape 7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73" name="Shape 7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74" name="Shape 7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75" name="Shape 7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2" y="1256050"/>
            <a:ext cx="8520599" cy="2030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11702" y="3369225"/>
            <a:ext cx="8520599" cy="1281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460432" y="465119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460432" y="465119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chemeClr val="dk2"/>
                </a:solidFill>
              </a:rPr>
              <a:pPr/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hape 20"/>
          <p:cNvGrpSpPr/>
          <p:nvPr/>
        </p:nvGrpSpPr>
        <p:grpSpPr>
          <a:xfrm>
            <a:off x="6098380" y="4"/>
            <a:ext cx="3045625" cy="2030570"/>
            <a:chOff x="6098378" y="4"/>
            <a:chExt cx="3045625" cy="2030570"/>
          </a:xfrm>
        </p:grpSpPr>
        <p:sp>
          <p:nvSpPr>
            <p:cNvPr id="21" name="Shape 2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22" name="Shape 2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23" name="Shape 2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24" name="Shape 2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25" name="Shape 2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598101" y="2152349"/>
            <a:ext cx="8222100" cy="838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60432" y="465119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hape 29"/>
          <p:cNvGrpSpPr/>
          <p:nvPr/>
        </p:nvGrpSpPr>
        <p:grpSpPr>
          <a:xfrm>
            <a:off x="0" y="3903669"/>
            <a:ext cx="9144000" cy="1239924"/>
            <a:chOff x="0" y="3903669"/>
            <a:chExt cx="9144000" cy="1239924"/>
          </a:xfrm>
        </p:grpSpPr>
        <p:sp>
          <p:nvSpPr>
            <p:cNvPr id="30" name="Shape 30"/>
            <p:cNvSpPr/>
            <p:nvPr/>
          </p:nvSpPr>
          <p:spPr>
            <a:xfrm>
              <a:off x="8154895" y="3903669"/>
              <a:ext cx="989099" cy="987899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31" name="Shape 31"/>
            <p:cNvSpPr/>
            <p:nvPr/>
          </p:nvSpPr>
          <p:spPr>
            <a:xfrm flipH="1">
              <a:off x="6181162" y="3903669"/>
              <a:ext cx="989099" cy="987899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32" name="Shape 32"/>
            <p:cNvSpPr/>
            <p:nvPr/>
          </p:nvSpPr>
          <p:spPr>
            <a:xfrm>
              <a:off x="7170274" y="3903669"/>
              <a:ext cx="989099" cy="9878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33" name="Shape 33"/>
            <p:cNvSpPr/>
            <p:nvPr/>
          </p:nvSpPr>
          <p:spPr>
            <a:xfrm rot="10800000">
              <a:off x="8154757" y="3903682"/>
              <a:ext cx="989099" cy="987899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34" name="Shape 34"/>
            <p:cNvSpPr/>
            <p:nvPr/>
          </p:nvSpPr>
          <p:spPr>
            <a:xfrm>
              <a:off x="0" y="4891594"/>
              <a:ext cx="9144000" cy="25199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11702" y="410000"/>
            <a:ext cx="8520599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11702" y="1229875"/>
            <a:ext cx="8520599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60432" y="465119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2" y="410000"/>
            <a:ext cx="8520599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1" y="1229975"/>
            <a:ext cx="3999899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832401" y="1229975"/>
            <a:ext cx="3999899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60432" y="465119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chemeClr val="dk2"/>
                </a:solidFill>
              </a:rPr>
              <a:pPr/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11702" y="410000"/>
            <a:ext cx="8520599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60432" y="465119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chemeClr val="dk2"/>
                </a:solidFill>
              </a:rPr>
              <a:pPr/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2" y="555601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2" y="1465806"/>
            <a:ext cx="2807999" cy="310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60432" y="465119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chemeClr val="dk2"/>
                </a:solidFill>
              </a:rPr>
              <a:pPr/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Shape 51"/>
          <p:cNvGrpSpPr/>
          <p:nvPr/>
        </p:nvGrpSpPr>
        <p:grpSpPr>
          <a:xfrm>
            <a:off x="6098380" y="4"/>
            <a:ext cx="3045625" cy="2030570"/>
            <a:chOff x="6098378" y="4"/>
            <a:chExt cx="3045625" cy="2030570"/>
          </a:xfrm>
        </p:grpSpPr>
        <p:sp>
          <p:nvSpPr>
            <p:cNvPr id="52" name="Shape 52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53" name="Shape 53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54" name="Shape 54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55" name="Shape 55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56" name="Shape 56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90251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60432" y="465119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4572000" y="-175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cxnSp>
        <p:nvCxnSpPr>
          <p:cNvPr id="61" name="Shape 6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265502" y="1151102"/>
            <a:ext cx="4045199" cy="1564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265502" y="2769003"/>
            <a:ext cx="4045199" cy="12692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939500" y="724201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60432" y="465119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9500" y="4230577"/>
            <a:ext cx="5998800" cy="598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60432" y="465119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solidFill>
                  <a:schemeClr val="dk2"/>
                </a:solidFill>
              </a:rPr>
              <a:pPr/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2" y="410000"/>
            <a:ext cx="8520599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2" y="1229875"/>
            <a:ext cx="8520599" cy="333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Roboto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60432" y="465119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subTitle" idx="1"/>
          </p:nvPr>
        </p:nvSpPr>
        <p:spPr>
          <a:xfrm>
            <a:off x="598101" y="2779668"/>
            <a:ext cx="8222100" cy="1054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 </a:t>
            </a:r>
          </a:p>
          <a:p>
            <a:endParaRPr/>
          </a:p>
          <a:p>
            <a:endParaRPr/>
          </a:p>
          <a:p>
            <a:r>
              <a:rPr lang="en"/>
              <a:t>THIRLBY CLINIC, P.L.C. - TRAVERSE CITY, MI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ctrTitle"/>
          </p:nvPr>
        </p:nvSpPr>
        <p:spPr>
          <a:xfrm>
            <a:off x="598101" y="1775222"/>
            <a:ext cx="8222100" cy="838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"/>
              <a:t>“A Lean Journey”</a:t>
            </a:r>
          </a:p>
          <a:p>
            <a:endParaRPr/>
          </a:p>
        </p:txBody>
      </p:sp>
      <p:pic>
        <p:nvPicPr>
          <p:cNvPr id="87" name="Shape 87" descr="Free stock photo of clinic,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0976" y="1648838"/>
            <a:ext cx="2768747" cy="184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558" y="4191000"/>
            <a:ext cx="995643" cy="7613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439" y="4135510"/>
            <a:ext cx="445008" cy="816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11702" y="410001"/>
            <a:ext cx="8520599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/>
              <a:t>WHY GET LEAN?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311702" y="1118650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228594">
              <a:buChar char="❏"/>
            </a:pPr>
            <a:r>
              <a:rPr lang="en" dirty="0"/>
              <a:t>Healthcare reimbursements over the last 5 years have decreased</a:t>
            </a:r>
          </a:p>
          <a:p>
            <a:pPr marL="457189" indent="-228594">
              <a:buChar char="❏"/>
            </a:pPr>
            <a:r>
              <a:rPr lang="en" dirty="0"/>
              <a:t>No longer the pay for service health care environment. The system is now pay for performance.</a:t>
            </a:r>
          </a:p>
          <a:p>
            <a:pPr marL="457189" indent="-228594">
              <a:lnSpc>
                <a:spcPct val="100000"/>
              </a:lnSpc>
              <a:buChar char="❏"/>
            </a:pPr>
            <a:r>
              <a:rPr lang="en" dirty="0"/>
              <a:t>The new healthcare model requires we prove we are providing the services and producing the outcomes expected by the payors</a:t>
            </a:r>
          </a:p>
          <a:p>
            <a:pPr marL="457189" indent="-228594">
              <a:lnSpc>
                <a:spcPct val="100000"/>
              </a:lnSpc>
              <a:buChar char="❏"/>
            </a:pPr>
            <a:r>
              <a:rPr lang="en" dirty="0"/>
              <a:t>Patients are expected to ‘participate’ in their healthcare or pay higher premiums </a:t>
            </a:r>
          </a:p>
          <a:p>
            <a:pPr marL="457189" indent="-228594">
              <a:lnSpc>
                <a:spcPct val="100000"/>
              </a:lnSpc>
              <a:buChar char="❏"/>
            </a:pPr>
            <a:r>
              <a:rPr lang="en" dirty="0"/>
              <a:t>Employees are expected to do more in the same amount of time</a:t>
            </a: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" dirty="0"/>
              <a:t>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316" y="3992082"/>
            <a:ext cx="1609483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311702" y="410001"/>
            <a:ext cx="8520599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/>
              <a:t>THIRLBY CLINIC GOALS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311702" y="1017801"/>
            <a:ext cx="8520599" cy="3551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  <a:p>
            <a:pPr marL="457189" indent="-228594">
              <a:buChar char="❏"/>
            </a:pPr>
            <a:r>
              <a:rPr lang="en" sz="1600" dirty="0"/>
              <a:t>CUSTOMER SATISFACTION</a:t>
            </a:r>
          </a:p>
          <a:p>
            <a:pPr marL="457189" indent="-228594">
              <a:buChar char="❏"/>
            </a:pPr>
            <a:r>
              <a:rPr lang="en" sz="1600" dirty="0"/>
              <a:t>EFFICIENCY</a:t>
            </a:r>
          </a:p>
          <a:p>
            <a:pPr marL="457189" indent="-228594">
              <a:buChar char="❏"/>
            </a:pPr>
            <a:r>
              <a:rPr lang="en" sz="1600" dirty="0"/>
              <a:t>UTILIZATION OF RESOURCES   </a:t>
            </a:r>
          </a:p>
          <a:p>
            <a:pPr marL="457189" indent="-228594">
              <a:buChar char="❏"/>
            </a:pPr>
            <a:r>
              <a:rPr lang="en" sz="1600" dirty="0"/>
              <a:t>INCREASE PROFITS</a:t>
            </a:r>
          </a:p>
          <a:p>
            <a:pPr marL="457189" indent="-228594">
              <a:buChar char="❏"/>
            </a:pPr>
            <a:r>
              <a:rPr lang="en" sz="1600" dirty="0"/>
              <a:t>TEAMWORK</a:t>
            </a:r>
          </a:p>
          <a:p>
            <a:r>
              <a:rPr lang="en" sz="1600" dirty="0"/>
              <a:t>SO...OUR JOURNEY BEGINS</a:t>
            </a:r>
          </a:p>
          <a:p>
            <a:r>
              <a:rPr lang="en" sz="1600" dirty="0"/>
              <a:t>    THIRLBY CLINIC  IMPROVEMENT PROJECT</a:t>
            </a:r>
          </a:p>
          <a:p>
            <a:r>
              <a:rPr lang="en" dirty="0"/>
              <a:t>    </a:t>
            </a:r>
          </a:p>
          <a:p>
            <a:r>
              <a:rPr lang="en" dirty="0"/>
              <a:t>    </a:t>
            </a:r>
          </a:p>
          <a:p>
            <a:r>
              <a:rPr lang="en" dirty="0"/>
              <a:t>    </a:t>
            </a:r>
          </a:p>
          <a:p>
            <a:endParaRPr dirty="0"/>
          </a:p>
        </p:txBody>
      </p:sp>
      <p:pic>
        <p:nvPicPr>
          <p:cNvPr id="122" name="Shape 122" descr="Cup, Trophy, Award, Sport,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4325" y="1137374"/>
            <a:ext cx="2500451" cy="250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818" y="3981197"/>
            <a:ext cx="1609483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311702" y="410001"/>
            <a:ext cx="8520599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/>
              <a:t>DEVELOP A PLAN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311702" y="1229875"/>
            <a:ext cx="8520599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228594">
              <a:buAutoNum type="arabicPeriod"/>
            </a:pPr>
            <a:r>
              <a:rPr lang="en"/>
              <a:t>PATIENT SATISFACTION</a:t>
            </a:r>
          </a:p>
          <a:p>
            <a:pPr marL="457189" indent="-228594">
              <a:buAutoNum type="arabicPeriod"/>
            </a:pPr>
            <a:r>
              <a:rPr lang="en"/>
              <a:t>DECREASE PATIENT WAIT TIMES IN WAITING ROOMS</a:t>
            </a:r>
          </a:p>
          <a:p>
            <a:pPr marL="457189" indent="-228594">
              <a:buAutoNum type="arabicPeriod"/>
            </a:pPr>
            <a:r>
              <a:rPr lang="en"/>
              <a:t>INCREASE “TIME” WITH THE PATIENT AND PHYSICIAN</a:t>
            </a:r>
          </a:p>
          <a:p>
            <a:endParaRPr/>
          </a:p>
          <a:p>
            <a:r>
              <a:rPr lang="en"/>
              <a:t>LET’S GO TO THE “GEMBA”</a:t>
            </a:r>
          </a:p>
          <a:p>
            <a:r>
              <a:rPr lang="en"/>
              <a:t>   YOU KNOW, WHERE THE WORK IS DONE</a:t>
            </a:r>
          </a:p>
          <a:p>
            <a:endParaRPr/>
          </a:p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818" y="4026203"/>
            <a:ext cx="1609483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311702" y="410001"/>
            <a:ext cx="8520599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CURRENT STATE VALUE STREAM MAP- FLOW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311700" y="2208701"/>
            <a:ext cx="6226200" cy="2360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35" name="Shape 135" descr="IMG_1938.JPG"/>
          <p:cNvPicPr preferRelativeResize="0"/>
          <p:nvPr/>
        </p:nvPicPr>
        <p:blipFill rotWithShape="1">
          <a:blip r:embed="rId3">
            <a:alphaModFix/>
          </a:blip>
          <a:srcRect t="29398" b="29398"/>
          <a:stretch/>
        </p:blipFill>
        <p:spPr>
          <a:xfrm>
            <a:off x="311702" y="1265176"/>
            <a:ext cx="6857999" cy="2825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818" y="3970311"/>
            <a:ext cx="1609483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311702" y="410001"/>
            <a:ext cx="8520599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CURRENT STATE VALUE STREAM MAP</a:t>
            </a:r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311702" y="1229875"/>
            <a:ext cx="8520599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Lab flow</a:t>
            </a:r>
          </a:p>
        </p:txBody>
      </p:sp>
      <p:pic>
        <p:nvPicPr>
          <p:cNvPr id="142" name="Shape 142" descr="File_003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0625" y="1029307"/>
            <a:ext cx="6695199" cy="313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083" y="3964014"/>
            <a:ext cx="1609483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311702" y="410001"/>
            <a:ext cx="8520599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PROJECT BOARD</a:t>
            </a: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311702" y="1229875"/>
            <a:ext cx="8520599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228594">
              <a:buAutoNum type="arabicPeriod"/>
            </a:pPr>
            <a:r>
              <a:rPr lang="en"/>
              <a:t>APPOINTMENT AVAILABILITY</a:t>
            </a:r>
          </a:p>
          <a:p>
            <a:pPr marL="457189" indent="-228594">
              <a:buAutoNum type="arabicPeriod"/>
            </a:pPr>
            <a:r>
              <a:rPr lang="en"/>
              <a:t>PATIENT WAIT TIME</a:t>
            </a:r>
          </a:p>
          <a:p>
            <a:pPr marL="457189" indent="-228594">
              <a:buAutoNum type="arabicPeriod"/>
            </a:pPr>
            <a:r>
              <a:rPr lang="en"/>
              <a:t>DECREASE REFILL PHONE CALLS </a:t>
            </a:r>
          </a:p>
          <a:p>
            <a:pPr marL="457189" indent="-228594">
              <a:buAutoNum type="arabicPeriod"/>
            </a:pPr>
            <a:r>
              <a:rPr lang="en"/>
              <a:t>5S FRONT DESK AND CLINICAL</a:t>
            </a:r>
          </a:p>
          <a:p>
            <a:pPr marL="457189" indent="-228594">
              <a:buAutoNum type="arabicPeriod"/>
            </a:pPr>
            <a:r>
              <a:rPr lang="en"/>
              <a:t>IMPROVE CHECK IN FLOW</a:t>
            </a:r>
          </a:p>
        </p:txBody>
      </p:sp>
      <p:pic>
        <p:nvPicPr>
          <p:cNvPr id="149" name="Shape 149" descr="File_000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6077" y="1"/>
            <a:ext cx="4572001" cy="490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65" y="3964014"/>
            <a:ext cx="1609483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311702" y="410001"/>
            <a:ext cx="8520599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OPPORTUNITIES WITH METRICS 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311702" y="1229875"/>
            <a:ext cx="8520599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228594">
              <a:buAutoNum type="arabicPeriod"/>
            </a:pPr>
            <a:r>
              <a:rPr lang="en"/>
              <a:t> INCREASE AVAILABILITY OF PATIENT APPOINTMENTS</a:t>
            </a:r>
          </a:p>
          <a:p>
            <a:pPr marL="457189" indent="-228594">
              <a:buAutoNum type="arabicPeriod"/>
            </a:pPr>
            <a:r>
              <a:rPr lang="en"/>
              <a:t> DECREASE PHONE CALLS FOR LAB RESULTS TO PATIENTS</a:t>
            </a:r>
          </a:p>
          <a:p>
            <a:pPr marL="457189" indent="-228594">
              <a:buAutoNum type="arabicPeriod"/>
            </a:pPr>
            <a:r>
              <a:rPr lang="en"/>
              <a:t> DECREASE PHONE CALLS FOR  PATIENTS NEEDING REFILLS</a:t>
            </a:r>
          </a:p>
          <a:p>
            <a:pPr marL="457189" indent="-228594">
              <a:buAutoNum type="arabicPeriod"/>
            </a:pPr>
            <a:r>
              <a:rPr lang="en"/>
              <a:t> DECREASE INCOMING DOCUMENTS </a:t>
            </a:r>
          </a:p>
        </p:txBody>
      </p:sp>
      <p:pic>
        <p:nvPicPr>
          <p:cNvPr id="156" name="Shape 156" descr="Other resolutions: 294 × 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2848" y="2998114"/>
            <a:ext cx="2366975" cy="19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858" y="3964014"/>
            <a:ext cx="1609483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311702" y="410001"/>
            <a:ext cx="8520599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PATIENT SELF CHECK IN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311700" y="1229876"/>
            <a:ext cx="4509000" cy="3552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ADDED 2 SELF STANDING KIOSKS FOR</a:t>
            </a:r>
          </a:p>
          <a:p>
            <a:r>
              <a:rPr lang="en"/>
              <a:t>	SELF CHECK IN</a:t>
            </a:r>
          </a:p>
          <a:p>
            <a:r>
              <a:rPr lang="en"/>
              <a:t>ALL PHYSICIANS ADDED 2-4 “SAME DAY”</a:t>
            </a:r>
          </a:p>
          <a:p>
            <a:r>
              <a:rPr lang="en"/>
              <a:t>	APPOINTMENT SLOTS </a:t>
            </a:r>
          </a:p>
          <a:p>
            <a:r>
              <a:rPr lang="en"/>
              <a:t>PATIENTS LOVE BOTH OF THESE IDEAS</a:t>
            </a:r>
          </a:p>
          <a:p>
            <a:endParaRPr/>
          </a:p>
        </p:txBody>
      </p:sp>
      <p:pic>
        <p:nvPicPr>
          <p:cNvPr id="163" name="Shape 163" descr="File_000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7375" y="274050"/>
            <a:ext cx="3968299" cy="333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818" y="3965241"/>
            <a:ext cx="1609483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733626" y="389901"/>
            <a:ext cx="8520599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STANDARD WORK  PROCESSES CREATED 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311702" y="1229875"/>
            <a:ext cx="8520599" cy="369046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228594"/>
            <a:r>
              <a:rPr lang="en" sz="1400" dirty="0"/>
              <a:t>CHECK IN</a:t>
            </a:r>
          </a:p>
          <a:p>
            <a:pPr marL="457189" indent="-228594"/>
            <a:r>
              <a:rPr lang="en" sz="1400" dirty="0"/>
              <a:t>CHECK OUT</a:t>
            </a:r>
          </a:p>
          <a:p>
            <a:pPr marL="457189" indent="-228594"/>
            <a:r>
              <a:rPr lang="en" sz="1400" dirty="0"/>
              <a:t>DISCHARGE OF CARE</a:t>
            </a:r>
          </a:p>
          <a:p>
            <a:pPr marL="457189" indent="-228594"/>
            <a:r>
              <a:rPr lang="en" sz="1400" dirty="0"/>
              <a:t>OBITUARIES</a:t>
            </a:r>
          </a:p>
          <a:p>
            <a:pPr marL="457189" indent="-228594"/>
            <a:r>
              <a:rPr lang="en" sz="1400" dirty="0"/>
              <a:t>SENDING YEARLY PHYSICAL REMINDERS</a:t>
            </a:r>
          </a:p>
          <a:p>
            <a:pPr marL="457189" indent="-228594"/>
            <a:r>
              <a:rPr lang="en" sz="1400" dirty="0"/>
              <a:t>HOMECARE NURSE CALLS</a:t>
            </a:r>
          </a:p>
          <a:p>
            <a:pPr marL="457189" indent="-228594"/>
            <a:r>
              <a:rPr lang="en" sz="1400" dirty="0"/>
              <a:t>PATIENTS WITH NO LAB ORDERS</a:t>
            </a:r>
          </a:p>
          <a:p>
            <a:pPr marL="457189" indent="-228594"/>
            <a:r>
              <a:rPr lang="en" sz="1400" dirty="0"/>
              <a:t>LAB WORK BEFORE PHYSICALS</a:t>
            </a:r>
          </a:p>
          <a:p>
            <a:endParaRPr dirty="0"/>
          </a:p>
        </p:txBody>
      </p:sp>
      <p:pic>
        <p:nvPicPr>
          <p:cNvPr id="170" name="Shape 170" descr="Paper, Pen, Blue, White,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0725" y="1195500"/>
            <a:ext cx="2381075" cy="25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818" y="4005673"/>
            <a:ext cx="1609483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311702" y="410001"/>
            <a:ext cx="8520599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VISUAL MANAGEMENT BOARD </a:t>
            </a:r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311702" y="1229875"/>
            <a:ext cx="8520599" cy="367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          </a:t>
            </a:r>
          </a:p>
        </p:txBody>
      </p:sp>
      <p:pic>
        <p:nvPicPr>
          <p:cNvPr id="177" name="Shape 177" descr="File_000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700" y="1229876"/>
            <a:ext cx="5078203" cy="3548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818" y="3960993"/>
            <a:ext cx="1609483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11700" y="410001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Deb Schepperly</a:t>
            </a:r>
          </a:p>
          <a:p>
            <a:r>
              <a:rPr lang="en"/>
              <a:t>Care Coordinator</a:t>
            </a:r>
          </a:p>
          <a:p>
            <a:endParaRPr/>
          </a:p>
          <a:p>
            <a:endParaRPr/>
          </a:p>
          <a:p>
            <a:endParaRPr/>
          </a:p>
          <a:p>
            <a:r>
              <a:rPr lang="en"/>
              <a:t>							</a:t>
            </a:r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311700" y="1717801"/>
            <a:ext cx="8520600" cy="3011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  <a:p>
            <a:pPr marL="457189" indent="-228594"/>
            <a:r>
              <a:rPr lang="en" dirty="0"/>
              <a:t>Medical Assistant for 12 years at Thirlby Clinic, PLC</a:t>
            </a:r>
          </a:p>
          <a:p>
            <a:pPr marL="457189" indent="-228594"/>
            <a:r>
              <a:rPr lang="en" dirty="0"/>
              <a:t>The last 6 years led the transition from paper charts to an electronic medical record.</a:t>
            </a:r>
          </a:p>
          <a:p>
            <a:pPr marL="457189" indent="-228594"/>
            <a:r>
              <a:rPr lang="en" dirty="0"/>
              <a:t>Integral part of developing pay for performance in the Traverse City area.</a:t>
            </a:r>
          </a:p>
          <a:p>
            <a:pPr marL="457189" indent="-228594"/>
            <a:r>
              <a:rPr lang="en" dirty="0"/>
              <a:t>Currently Care Coordinator</a:t>
            </a:r>
          </a:p>
          <a:p>
            <a:endParaRPr dirty="0"/>
          </a:p>
        </p:txBody>
      </p:sp>
      <p:sp>
        <p:nvSpPr>
          <p:cNvPr id="94" name="Shape 94"/>
          <p:cNvSpPr txBox="1"/>
          <p:nvPr/>
        </p:nvSpPr>
        <p:spPr>
          <a:xfrm>
            <a:off x="5261126" y="342175"/>
            <a:ext cx="2908500" cy="167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95" name="Shape 95" descr="File_000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3550" y="96250"/>
            <a:ext cx="1885175" cy="199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817" y="4057397"/>
            <a:ext cx="1609483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-361975" y="309225"/>
            <a:ext cx="8520600" cy="463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      VISUAL MANAGEMENT FOR THE LAB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223351" y="15662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84" name="Shape 184" descr="File_000.jpeg"/>
          <p:cNvPicPr preferRelativeResize="0"/>
          <p:nvPr/>
        </p:nvPicPr>
        <p:blipFill rotWithShape="1">
          <a:blip r:embed="rId3">
            <a:alphaModFix/>
          </a:blip>
          <a:srcRect l="-1230" t="3268" r="1230" b="3090"/>
          <a:stretch/>
        </p:blipFill>
        <p:spPr>
          <a:xfrm>
            <a:off x="93402" y="1003925"/>
            <a:ext cx="8957199" cy="401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311700" y="410001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5S - GET IT TOGETHER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365151" y="1261950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b="1"/>
              <a:t>S</a:t>
            </a:r>
            <a:r>
              <a:rPr lang="en"/>
              <a:t>ORT</a:t>
            </a:r>
          </a:p>
          <a:p>
            <a:pPr indent="457189"/>
            <a:r>
              <a:rPr lang="en" b="1"/>
              <a:t>S</a:t>
            </a:r>
            <a:r>
              <a:rPr lang="en"/>
              <a:t>ET IN ORDER</a:t>
            </a:r>
          </a:p>
          <a:p>
            <a:pPr marL="457189" indent="457189"/>
            <a:r>
              <a:rPr lang="en" b="1"/>
              <a:t>S</a:t>
            </a:r>
            <a:r>
              <a:rPr lang="en"/>
              <a:t>HINE </a:t>
            </a:r>
          </a:p>
          <a:p>
            <a:pPr marL="914377" indent="457189"/>
            <a:r>
              <a:rPr lang="en" b="1"/>
              <a:t>S</a:t>
            </a:r>
            <a:r>
              <a:rPr lang="en"/>
              <a:t>TANDARDIZE</a:t>
            </a:r>
          </a:p>
          <a:p>
            <a:r>
              <a:rPr lang="en"/>
              <a:t>                                  </a:t>
            </a:r>
            <a:r>
              <a:rPr lang="en" b="1"/>
              <a:t>S</a:t>
            </a:r>
            <a:r>
              <a:rPr lang="en"/>
              <a:t>USTAIN</a:t>
            </a:r>
          </a:p>
        </p:txBody>
      </p:sp>
      <p:pic>
        <p:nvPicPr>
          <p:cNvPr id="191" name="Shape 191" descr="Bucket, Cleaning, Suppli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6127" y="410000"/>
            <a:ext cx="2896800" cy="275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268" y="3948539"/>
            <a:ext cx="1609483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413100" y="2470537"/>
            <a:ext cx="8520600" cy="444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140251" y="928501"/>
            <a:ext cx="7965300" cy="3443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                                                         </a:t>
            </a:r>
          </a:p>
        </p:txBody>
      </p:sp>
      <p:pic>
        <p:nvPicPr>
          <p:cNvPr id="198" name="Shape 198" descr="image2.JPG"/>
          <p:cNvPicPr preferRelativeResize="0"/>
          <p:nvPr/>
        </p:nvPicPr>
        <p:blipFill rotWithShape="1">
          <a:blip r:embed="rId3">
            <a:alphaModFix/>
          </a:blip>
          <a:srcRect t="10929"/>
          <a:stretch/>
        </p:blipFill>
        <p:spPr>
          <a:xfrm>
            <a:off x="311675" y="1820674"/>
            <a:ext cx="3863875" cy="289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 descr="image3.JPG"/>
          <p:cNvPicPr preferRelativeResize="0"/>
          <p:nvPr/>
        </p:nvPicPr>
        <p:blipFill rotWithShape="1">
          <a:blip r:embed="rId4">
            <a:alphaModFix/>
          </a:blip>
          <a:srcRect l="-1710" r="1709"/>
          <a:stretch/>
        </p:blipFill>
        <p:spPr>
          <a:xfrm flipH="1">
            <a:off x="4737152" y="459825"/>
            <a:ext cx="4063472" cy="2812351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 txBox="1"/>
          <p:nvPr/>
        </p:nvSpPr>
        <p:spPr>
          <a:xfrm>
            <a:off x="577451" y="577451"/>
            <a:ext cx="138900" cy="44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01" name="Shape 201"/>
          <p:cNvSpPr txBox="1"/>
          <p:nvPr/>
        </p:nvSpPr>
        <p:spPr>
          <a:xfrm>
            <a:off x="716451" y="1208350"/>
            <a:ext cx="1657500" cy="49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800" b="1"/>
              <a:t>BEFORE</a:t>
            </a:r>
          </a:p>
        </p:txBody>
      </p:sp>
      <p:sp>
        <p:nvSpPr>
          <p:cNvPr id="202" name="Shape 202"/>
          <p:cNvSpPr txBox="1"/>
          <p:nvPr/>
        </p:nvSpPr>
        <p:spPr>
          <a:xfrm>
            <a:off x="6244926" y="3614351"/>
            <a:ext cx="6159300" cy="71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03" name="Shape 203"/>
          <p:cNvSpPr txBox="1"/>
          <p:nvPr/>
        </p:nvSpPr>
        <p:spPr>
          <a:xfrm>
            <a:off x="5710251" y="3571576"/>
            <a:ext cx="1604100" cy="44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800" b="1"/>
              <a:t>AFTER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374275" y="427725"/>
            <a:ext cx="3864000" cy="49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800" b="1"/>
              <a:t>GET ORGANIZED!!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311700" y="410001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11" name="Shape 211" descr="20150521_104613_resize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" y="0"/>
            <a:ext cx="289851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 descr="20150521_104609_resized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8502" y="1"/>
            <a:ext cx="331432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 descr="20150521_10462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2302" y="53476"/>
            <a:ext cx="2893199" cy="4812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/>
          <p:nvPr/>
        </p:nvSpPr>
        <p:spPr>
          <a:xfrm>
            <a:off x="3175925" y="278025"/>
            <a:ext cx="2893200" cy="106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000" b="1" u="sng"/>
              <a:t>BEFORE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title"/>
          </p:nvPr>
        </p:nvSpPr>
        <p:spPr>
          <a:xfrm>
            <a:off x="311700" y="410001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CLOSET - AFTER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815" y="4183275"/>
            <a:ext cx="1609483" cy="816935"/>
          </a:xfrm>
          <a:prstGeom prst="rect">
            <a:avLst/>
          </a:prstGeom>
        </p:spPr>
      </p:pic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  <p:pic>
        <p:nvPicPr>
          <p:cNvPr id="221" name="Shape 221" descr="File_000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726" y="1169676"/>
            <a:ext cx="8695572" cy="286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-83950" y="-4105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800" b="1"/>
              <a:t>    BEFORE</a:t>
            </a:r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28" name="Shape 228" descr="IMG_323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826" y="519176"/>
            <a:ext cx="3482151" cy="4271452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 txBox="1"/>
          <p:nvPr/>
        </p:nvSpPr>
        <p:spPr>
          <a:xfrm>
            <a:off x="1817875" y="2160051"/>
            <a:ext cx="2480700" cy="14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30" name="Shape 230" descr="File_000.jpeg"/>
          <p:cNvPicPr preferRelativeResize="0"/>
          <p:nvPr/>
        </p:nvPicPr>
        <p:blipFill rotWithShape="1">
          <a:blip r:embed="rId4">
            <a:alphaModFix/>
          </a:blip>
          <a:srcRect l="29488" t="16839"/>
          <a:stretch/>
        </p:blipFill>
        <p:spPr>
          <a:xfrm>
            <a:off x="4245250" y="155324"/>
            <a:ext cx="4397373" cy="38895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/>
          <p:nvPr/>
        </p:nvSpPr>
        <p:spPr>
          <a:xfrm>
            <a:off x="4469826" y="4491201"/>
            <a:ext cx="1903500" cy="35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800" b="1"/>
              <a:t>AFTER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655" y="4044899"/>
            <a:ext cx="1609483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311702" y="994125"/>
            <a:ext cx="8520599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311702" y="1229875"/>
            <a:ext cx="8520599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38" name="Shape 238" descr="File_000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176" y="552250"/>
            <a:ext cx="3145925" cy="416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Shape 239" descr="File_000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7249" y="274901"/>
            <a:ext cx="4797051" cy="4492324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 txBox="1"/>
          <p:nvPr/>
        </p:nvSpPr>
        <p:spPr>
          <a:xfrm>
            <a:off x="311700" y="1"/>
            <a:ext cx="4896000" cy="32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400"/>
              <a:t>OVERPRODUCTION?  5S!!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1133501" y="866150"/>
            <a:ext cx="2085300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800" b="1"/>
              <a:t>BEFORE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5485701" y="4568876"/>
            <a:ext cx="2085300" cy="26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800" b="1"/>
              <a:t>AFTER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311702" y="410001"/>
            <a:ext cx="8520599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311702" y="1229875"/>
            <a:ext cx="8520599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49" name="Shape 249" descr="File_000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177" y="74327"/>
            <a:ext cx="3857625" cy="4556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 descr="File_000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2936" y="12801"/>
            <a:ext cx="3387939" cy="4556072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Shape 251"/>
          <p:cNvSpPr txBox="1"/>
          <p:nvPr/>
        </p:nvSpPr>
        <p:spPr>
          <a:xfrm>
            <a:off x="919626" y="1240425"/>
            <a:ext cx="2267100" cy="44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 sz="1800" b="1"/>
          </a:p>
          <a:p>
            <a:r>
              <a:rPr lang="en" sz="1800" b="1"/>
              <a:t>BEFORE</a:t>
            </a:r>
          </a:p>
        </p:txBody>
      </p:sp>
      <p:sp>
        <p:nvSpPr>
          <p:cNvPr id="252" name="Shape 252"/>
          <p:cNvSpPr txBox="1"/>
          <p:nvPr/>
        </p:nvSpPr>
        <p:spPr>
          <a:xfrm flipH="1">
            <a:off x="5496401" y="876851"/>
            <a:ext cx="1593300" cy="8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53" name="Shape 253"/>
          <p:cNvSpPr txBox="1"/>
          <p:nvPr/>
        </p:nvSpPr>
        <p:spPr>
          <a:xfrm>
            <a:off x="6897201" y="962351"/>
            <a:ext cx="1411500" cy="37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800" b="1"/>
              <a:t>AFTER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311702" y="410001"/>
            <a:ext cx="8520599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FLOW PROBLEM</a:t>
            </a:r>
          </a:p>
        </p:txBody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311702" y="1229875"/>
            <a:ext cx="8520599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REFILL REQUESTS FROM PATIENTS </a:t>
            </a:r>
          </a:p>
          <a:p>
            <a:r>
              <a:rPr lang="en"/>
              <a:t>        OUTSIDE OF AN APPOINTMENT,</a:t>
            </a:r>
          </a:p>
          <a:p>
            <a:r>
              <a:rPr lang="en"/>
              <a:t>REFILLS ARE REQUESTED BY PHONE, </a:t>
            </a:r>
          </a:p>
          <a:p>
            <a:r>
              <a:rPr lang="en"/>
              <a:t>ELECTRONICALLY,  VIA PHARMACY </a:t>
            </a:r>
          </a:p>
          <a:p>
            <a:r>
              <a:rPr lang="en"/>
              <a:t>OR THE PATIENT PORTAL.</a:t>
            </a:r>
          </a:p>
        </p:txBody>
      </p:sp>
      <p:pic>
        <p:nvPicPr>
          <p:cNvPr id="260" name="Shape 260" descr="File_000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4160" y="-1"/>
            <a:ext cx="426699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02" y="4039252"/>
            <a:ext cx="1609483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311702" y="410001"/>
            <a:ext cx="8520599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TIME STUDY AND PHONE CALLS - RESULTS</a:t>
            </a:r>
          </a:p>
        </p:txBody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311701" y="1229875"/>
            <a:ext cx="22599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267" name="Shape 267" descr="File_000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988" y="1219926"/>
            <a:ext cx="2027723" cy="270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6377" y="946850"/>
            <a:ext cx="6681625" cy="324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818" y="4160407"/>
            <a:ext cx="1609483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311700" y="410001"/>
            <a:ext cx="8520600" cy="1024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Jamie Schichtel, CCM, CMA(AAMA)	</a:t>
            </a:r>
          </a:p>
          <a:p>
            <a:r>
              <a:rPr lang="en"/>
              <a:t>Practice Administrator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311700" y="1718950"/>
            <a:ext cx="8520600" cy="2850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228594"/>
            <a:r>
              <a:rPr lang="en"/>
              <a:t>Manager of Neurology office for 12 years. Implemented LEAN Process improvement prior to champion class. </a:t>
            </a:r>
          </a:p>
          <a:p>
            <a:pPr marL="457189" indent="-228594"/>
            <a:r>
              <a:rPr lang="en"/>
              <a:t>Started the LEAN champion course still working for Neurology. </a:t>
            </a:r>
          </a:p>
          <a:p>
            <a:pPr marL="457189" indent="-228594"/>
            <a:r>
              <a:rPr lang="en"/>
              <a:t>Changed positions for career growth and experience offered at Thirlby Clinic, PLC. </a:t>
            </a:r>
          </a:p>
        </p:txBody>
      </p:sp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2900" y="253401"/>
            <a:ext cx="1269600" cy="12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516" y="4036464"/>
            <a:ext cx="1609483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title"/>
          </p:nvPr>
        </p:nvSpPr>
        <p:spPr>
          <a:xfrm>
            <a:off x="311702" y="410001"/>
            <a:ext cx="8520599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PICTURE OF FUTURE STATE MAP </a:t>
            </a:r>
          </a:p>
        </p:txBody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311702" y="1229875"/>
            <a:ext cx="8520599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PINK IS ORIGINAL PROCESS, BLUE ARE UPCOMING CHANGES TO PROCESS</a:t>
            </a:r>
          </a:p>
        </p:txBody>
      </p:sp>
      <p:pic>
        <p:nvPicPr>
          <p:cNvPr id="275" name="Shape 275" descr="File_000.jpeg"/>
          <p:cNvPicPr preferRelativeResize="0"/>
          <p:nvPr/>
        </p:nvPicPr>
        <p:blipFill rotWithShape="1">
          <a:blip r:embed="rId3">
            <a:alphaModFix/>
          </a:blip>
          <a:srcRect l="2980" t="-2606" r="-2979"/>
          <a:stretch/>
        </p:blipFill>
        <p:spPr>
          <a:xfrm>
            <a:off x="1119202" y="1797575"/>
            <a:ext cx="6071951" cy="24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650" y="4046511"/>
            <a:ext cx="1609483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311702" y="410001"/>
            <a:ext cx="8520599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FUTURE STATE MAP </a:t>
            </a:r>
          </a:p>
        </p:txBody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311702" y="1229875"/>
            <a:ext cx="8520599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IN PROCESS - CONTINUE PROJECTS TO IMPLEMENT</a:t>
            </a:r>
          </a:p>
          <a:p>
            <a:r>
              <a:rPr lang="en"/>
              <a:t>	STANDARDIZE DOCUMENTS FOR SCHEDULING</a:t>
            </a:r>
          </a:p>
          <a:p>
            <a:r>
              <a:rPr lang="en"/>
              <a:t>	STANDARDIZE PHYSICIAN PREFERENCE GRID</a:t>
            </a:r>
          </a:p>
          <a:p>
            <a:r>
              <a:rPr lang="en"/>
              <a:t>	STANDARDIZE CHART PREP</a:t>
            </a:r>
          </a:p>
          <a:p>
            <a:r>
              <a:rPr lang="en"/>
              <a:t>	5S CLINICAL AREA AND VACCINE REFRIGERATOR</a:t>
            </a:r>
          </a:p>
          <a:p>
            <a:pPr indent="457189"/>
            <a:r>
              <a:rPr lang="en"/>
              <a:t>STANDARDIZE NOTE LOCKING PROCESS</a:t>
            </a:r>
            <a:br>
              <a:rPr lang="en"/>
            </a:br>
            <a:r>
              <a:rPr lang="en"/>
              <a:t>	</a:t>
            </a:r>
          </a:p>
          <a:p>
            <a:endParaRPr/>
          </a:p>
          <a:p>
            <a:endParaRPr/>
          </a:p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818" y="3964014"/>
            <a:ext cx="1609483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311702" y="410001"/>
            <a:ext cx="8520599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JOURNEY CONTINUES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376977" y="1148301"/>
            <a:ext cx="8520599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THIRLBY CLINIC</a:t>
            </a:r>
          </a:p>
          <a:p>
            <a:r>
              <a:rPr lang="en"/>
              <a:t>**CAMARADERIE</a:t>
            </a:r>
          </a:p>
          <a:p>
            <a:r>
              <a:rPr lang="en"/>
              <a:t>**LEADERSHIP</a:t>
            </a:r>
          </a:p>
          <a:p>
            <a:r>
              <a:rPr lang="en"/>
              <a:t>**EMPOWERED</a:t>
            </a:r>
          </a:p>
          <a:p>
            <a:r>
              <a:rPr lang="en"/>
              <a:t>**OWNERSHIP</a:t>
            </a:r>
          </a:p>
          <a:p>
            <a:r>
              <a:rPr lang="en"/>
              <a:t>LEADS TO EFFICIENCY - SAVES MONEY - SAVES TIME </a:t>
            </a:r>
          </a:p>
          <a:p>
            <a:endParaRPr/>
          </a:p>
          <a:p>
            <a:endParaRPr/>
          </a:p>
        </p:txBody>
      </p:sp>
      <p:pic>
        <p:nvPicPr>
          <p:cNvPr id="288" name="Shape 288" descr="&amp;quot;Good Bye Yellow Brick Road-s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1776" y="1400276"/>
            <a:ext cx="3748075" cy="21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093" y="3922341"/>
            <a:ext cx="1609483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237351" y="452475"/>
            <a:ext cx="8520599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THE FUTURE THIRLBY CLINIC:              </a:t>
            </a:r>
          </a:p>
          <a:p>
            <a:endParaRPr/>
          </a:p>
        </p:txBody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311701" y="1272350"/>
            <a:ext cx="40743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LEADERS IN EFFICIENCY </a:t>
            </a:r>
          </a:p>
          <a:p>
            <a:pPr marL="457189"/>
            <a:r>
              <a:rPr lang="en"/>
              <a:t>- SAVES MONEY </a:t>
            </a:r>
          </a:p>
          <a:p>
            <a:pPr marL="914377" indent="457189"/>
            <a:r>
              <a:rPr lang="en"/>
              <a:t>- SAVES TIME </a:t>
            </a:r>
          </a:p>
          <a:p>
            <a:pPr marL="1371566" indent="457189"/>
            <a:r>
              <a:rPr lang="en"/>
              <a:t> WHICH =</a:t>
            </a:r>
          </a:p>
          <a:p>
            <a:r>
              <a:rPr lang="en"/>
              <a:t>      MORE TIME </a:t>
            </a:r>
            <a:r>
              <a:rPr lang="en" b="1"/>
              <a:t>FOR</a:t>
            </a:r>
            <a:r>
              <a:rPr lang="en"/>
              <a:t> PATIENTS </a:t>
            </a:r>
          </a:p>
          <a:p>
            <a:r>
              <a:rPr lang="en"/>
              <a:t>	      MORE TIME </a:t>
            </a:r>
            <a:r>
              <a:rPr lang="en" b="1"/>
              <a:t>WITH</a:t>
            </a:r>
            <a:r>
              <a:rPr lang="en"/>
              <a:t> PATIENTS</a:t>
            </a:r>
          </a:p>
          <a:p>
            <a:endParaRPr/>
          </a:p>
          <a:p>
            <a:pPr marL="914377" indent="457189"/>
            <a:endParaRPr/>
          </a:p>
        </p:txBody>
      </p:sp>
      <p:cxnSp>
        <p:nvCxnSpPr>
          <p:cNvPr id="295" name="Shape 295"/>
          <p:cNvCxnSpPr>
            <a:stCxn id="293" idx="2"/>
          </p:cNvCxnSpPr>
          <p:nvPr/>
        </p:nvCxnSpPr>
        <p:spPr>
          <a:xfrm>
            <a:off x="4497650" y="1060276"/>
            <a:ext cx="26700" cy="369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96" name="Shape 296"/>
          <p:cNvSpPr txBox="1"/>
          <p:nvPr/>
        </p:nvSpPr>
        <p:spPr>
          <a:xfrm>
            <a:off x="5373825" y="1178851"/>
            <a:ext cx="3515400" cy="225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189" indent="-342891">
              <a:buSzPct val="100000"/>
              <a:buChar char="●"/>
            </a:pPr>
            <a:r>
              <a:rPr lang="en" sz="1800"/>
              <a:t>PATIENT SATISFACTION</a:t>
            </a:r>
          </a:p>
          <a:p>
            <a:endParaRPr sz="1800"/>
          </a:p>
          <a:p>
            <a:pPr marL="457189" indent="-342891">
              <a:buSzPct val="100000"/>
              <a:buChar char="●"/>
            </a:pPr>
            <a:r>
              <a:rPr lang="en" sz="1800"/>
              <a:t>GREAT  CUSTOMER SERVICE</a:t>
            </a:r>
          </a:p>
          <a:p>
            <a:endParaRPr sz="1800"/>
          </a:p>
          <a:p>
            <a:pPr marL="457189" indent="-342891">
              <a:buSzPct val="100000"/>
              <a:buChar char="●"/>
            </a:pPr>
            <a:r>
              <a:rPr lang="en" sz="1800"/>
              <a:t>HAPPY EMPLOYEES</a:t>
            </a:r>
          </a:p>
          <a:p>
            <a:endParaRPr sz="1800"/>
          </a:p>
          <a:p>
            <a:pPr marL="457189" indent="-342891">
              <a:buSzPct val="100000"/>
              <a:buChar char="●"/>
            </a:pPr>
            <a:r>
              <a:rPr lang="en" sz="1800"/>
              <a:t>POSITIVE WORKPLACE</a:t>
            </a:r>
          </a:p>
          <a:p>
            <a:endParaRPr sz="1800"/>
          </a:p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086" y="4024739"/>
            <a:ext cx="1609483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Final Comments</a:t>
            </a:r>
            <a:endParaRPr lang="en-US" u="sn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Triple Aim/ Quadruple Aim</a:t>
            </a:r>
          </a:p>
          <a:p>
            <a:r>
              <a:rPr lang="en-US" dirty="0"/>
              <a:t>				</a:t>
            </a:r>
          </a:p>
          <a:p>
            <a:r>
              <a:rPr lang="en-US" dirty="0"/>
              <a:t>Patient Experience</a:t>
            </a:r>
          </a:p>
          <a:p>
            <a:r>
              <a:rPr lang="en-US" dirty="0"/>
              <a:t>Lower cost of Healthcare</a:t>
            </a:r>
          </a:p>
          <a:p>
            <a:r>
              <a:rPr lang="en-US" dirty="0"/>
              <a:t>Improve Outcomes</a:t>
            </a:r>
          </a:p>
          <a:p>
            <a:r>
              <a:rPr lang="en-US" dirty="0"/>
              <a:t>Support the Community of Providers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494" y="4026682"/>
            <a:ext cx="1616075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73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800" dirty="0" smtClean="0"/>
              <a:t>Thank you for your attention!</a:t>
            </a:r>
            <a:endParaRPr lang="en-US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658" y="3959424"/>
            <a:ext cx="1609483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6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311700" y="410001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/>
              <a:t>Thank you to our sponsors!	</a:t>
            </a:r>
          </a:p>
        </p:txBody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5013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228594"/>
            <a:r>
              <a:rPr lang="en"/>
              <a:t>Northern Physicians Organization (NPO)</a:t>
            </a:r>
          </a:p>
          <a:p>
            <a:pPr marL="457189" indent="-228594"/>
            <a:r>
              <a:rPr lang="en"/>
              <a:t>Heather Fraizer, PhD- Northwestern Michigan College</a:t>
            </a:r>
          </a:p>
          <a:p>
            <a:pPr marL="457189" indent="-228594"/>
            <a:r>
              <a:rPr lang="en"/>
              <a:t>LEAN Champion businesses</a:t>
            </a:r>
          </a:p>
          <a:p>
            <a:pPr marL="457189" indent="-228594"/>
            <a:r>
              <a:rPr lang="en"/>
              <a:t>LEAN Champion teammates</a:t>
            </a:r>
          </a:p>
          <a:p>
            <a:pPr marL="457189" indent="-228594"/>
            <a:r>
              <a:rPr lang="en"/>
              <a:t>Thirlby Clinic for the opportunity to become the new standard in healthcare</a:t>
            </a:r>
          </a:p>
        </p:txBody>
      </p:sp>
      <p:pic>
        <p:nvPicPr>
          <p:cNvPr id="303" name="Shape 303" descr="IMG_270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7175" y="566751"/>
            <a:ext cx="2660151" cy="326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7250" y="3989376"/>
            <a:ext cx="1609483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311700" y="410001"/>
            <a:ext cx="8520600" cy="1024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 smtClean="0"/>
              <a:t>Marie Jannausch-Hooper RN, BSN </a:t>
            </a:r>
            <a:endParaRPr lang="en" dirty="0"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311700" y="1153886"/>
            <a:ext cx="8520600" cy="34150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dirty="0"/>
              <a:t>Marie is the Executive Director for Northern Physicians Organization and Northern Michigan Health Network. </a:t>
            </a:r>
            <a:endParaRPr lang="en-US" dirty="0" smtClean="0"/>
          </a:p>
          <a:p>
            <a:r>
              <a:rPr lang="en-US" dirty="0" smtClean="0"/>
              <a:t>She </a:t>
            </a:r>
            <a:r>
              <a:rPr lang="en-US" dirty="0"/>
              <a:t>is a graduate of the University of Michigan and has 35 plus years working </a:t>
            </a:r>
            <a:r>
              <a:rPr lang="en-US" dirty="0" smtClean="0"/>
              <a:t>as </a:t>
            </a:r>
            <a:r>
              <a:rPr lang="en-US" dirty="0"/>
              <a:t>a registered nurse in several different capacities including performance improvement, case management, infection control/prevention and as staff nurse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Marie is currently serving on the Michigan State Medical Society Executive Council and participating on the IHI (Institute for Healthcare Improvement) Leadership Alliance. 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817" y="3992082"/>
            <a:ext cx="1609483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311700" y="410001"/>
            <a:ext cx="8520600" cy="1024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 smtClean="0"/>
              <a:t>A LEAN JOURNEY</a:t>
            </a:r>
            <a:endParaRPr lang="en" dirty="0"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311700" y="1153886"/>
            <a:ext cx="8520600" cy="341506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dirty="0" smtClean="0"/>
              <a:t>It is a journey and our journey started in the Fall of 2012.</a:t>
            </a:r>
          </a:p>
          <a:p>
            <a:endParaRPr lang="en-US" dirty="0"/>
          </a:p>
          <a:p>
            <a:r>
              <a:rPr lang="en-US" dirty="0" smtClean="0"/>
              <a:t>Northern Physicians Organization, a physicians organization with </a:t>
            </a:r>
            <a:r>
              <a:rPr lang="en-US" dirty="0" smtClean="0"/>
              <a:t>530 </a:t>
            </a:r>
            <a:r>
              <a:rPr lang="en-US" dirty="0" smtClean="0"/>
              <a:t>members began by using the </a:t>
            </a:r>
            <a:r>
              <a:rPr lang="en-US" dirty="0" err="1" smtClean="0"/>
              <a:t>Hoshin</a:t>
            </a:r>
            <a:r>
              <a:rPr lang="en-US" dirty="0" smtClean="0"/>
              <a:t> Strategy and Deployment method for our strategic plan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201" y="3984271"/>
            <a:ext cx="1609483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6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0" y="293914"/>
            <a:ext cx="8832300" cy="427503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dirty="0" smtClean="0"/>
              <a:t>NPO’s Mission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/>
              <a:t>Provide healthcare leadership through a Northern Michigan, physician led </a:t>
            </a:r>
            <a:r>
              <a:rPr lang="en-US" dirty="0" smtClean="0"/>
              <a:t>organization.</a:t>
            </a:r>
          </a:p>
          <a:p>
            <a:endParaRPr lang="en-US" dirty="0"/>
          </a:p>
          <a:p>
            <a:r>
              <a:rPr lang="en-US" dirty="0" smtClean="0"/>
              <a:t>NPO’s Vision</a:t>
            </a:r>
          </a:p>
          <a:p>
            <a:r>
              <a:rPr lang="en-US" dirty="0" smtClean="0"/>
              <a:t> </a:t>
            </a:r>
            <a:r>
              <a:rPr lang="en-US" dirty="0"/>
              <a:t>NPO will be the model by which physician led, patient centric, accountable care demonstrates the value of a </a:t>
            </a:r>
            <a:r>
              <a:rPr lang="en-US" dirty="0" smtClean="0"/>
              <a:t>patient/physician </a:t>
            </a:r>
            <a:r>
              <a:rPr lang="en-US" dirty="0"/>
              <a:t>partnership.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817" y="4002967"/>
            <a:ext cx="1609483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8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that end….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To support those closest to the patient, NPO needed to bring LEAN to the practices.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818" y="3964015"/>
            <a:ext cx="1609483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4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2" y="410000"/>
            <a:ext cx="8520599" cy="2257000"/>
          </a:xfrm>
        </p:spPr>
        <p:txBody>
          <a:bodyPr/>
          <a:lstStyle/>
          <a:p>
            <a:r>
              <a:rPr lang="en-US" sz="3600" dirty="0" smtClean="0"/>
              <a:t>The </a:t>
            </a:r>
            <a:r>
              <a:rPr lang="en-US" sz="3600" dirty="0" err="1" smtClean="0"/>
              <a:t>Thirlby</a:t>
            </a:r>
            <a:r>
              <a:rPr lang="en-US" sz="3600" dirty="0" smtClean="0"/>
              <a:t> Clinic Journey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887" y="3992082"/>
            <a:ext cx="1609483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6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11702" y="1229875"/>
            <a:ext cx="8520599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189" indent="-228594">
              <a:buClr>
                <a:schemeClr val="dk1"/>
              </a:buClr>
              <a:buChar char="❏"/>
            </a:pPr>
            <a:r>
              <a:rPr lang="en">
                <a:solidFill>
                  <a:schemeClr val="dk1"/>
                </a:solidFill>
              </a:rPr>
              <a:t>Internal Medicine Office</a:t>
            </a:r>
          </a:p>
          <a:p>
            <a:pPr marL="457189" indent="-228594">
              <a:buClr>
                <a:schemeClr val="dk1"/>
              </a:buClr>
              <a:buChar char="❏"/>
            </a:pPr>
            <a:r>
              <a:rPr lang="en">
                <a:solidFill>
                  <a:schemeClr val="dk1"/>
                </a:solidFill>
              </a:rPr>
              <a:t>9 Full Time Physicians</a:t>
            </a:r>
          </a:p>
          <a:p>
            <a:pPr marL="457189" indent="-228594">
              <a:buClr>
                <a:schemeClr val="dk1"/>
              </a:buClr>
              <a:buChar char="❏"/>
            </a:pPr>
            <a:r>
              <a:rPr lang="en">
                <a:solidFill>
                  <a:schemeClr val="dk1"/>
                </a:solidFill>
              </a:rPr>
              <a:t>25 Team Members</a:t>
            </a:r>
          </a:p>
          <a:p>
            <a:pPr marL="457189" indent="-228594">
              <a:buClr>
                <a:schemeClr val="dk1"/>
              </a:buClr>
              <a:buChar char="❏"/>
            </a:pPr>
            <a:r>
              <a:rPr lang="en">
                <a:solidFill>
                  <a:schemeClr val="dk1"/>
                </a:solidFill>
              </a:rPr>
              <a:t>16,000+ patients</a:t>
            </a:r>
          </a:p>
          <a:p>
            <a:pPr marL="457189" indent="-228594">
              <a:buClr>
                <a:schemeClr val="dk1"/>
              </a:buClr>
              <a:buChar char="❏"/>
            </a:pPr>
            <a:r>
              <a:rPr lang="en">
                <a:solidFill>
                  <a:schemeClr val="dk1"/>
                </a:solidFill>
              </a:rPr>
              <a:t>Full Time Lab </a:t>
            </a:r>
          </a:p>
          <a:p>
            <a:pPr marL="457189" indent="-228594">
              <a:buClr>
                <a:schemeClr val="dk1"/>
              </a:buClr>
              <a:buChar char="❏"/>
            </a:pPr>
            <a:r>
              <a:rPr lang="en">
                <a:solidFill>
                  <a:schemeClr val="dk1"/>
                </a:solidFill>
              </a:rPr>
              <a:t>5 Lab Staff - draw patients from several                                                        medical clinics in the area</a:t>
            </a:r>
          </a:p>
          <a:p>
            <a:endParaRPr>
              <a:solidFill>
                <a:schemeClr val="dk1"/>
              </a:solidFill>
            </a:endParaRPr>
          </a:p>
          <a:p>
            <a:endParaRPr>
              <a:solidFill>
                <a:schemeClr val="dk1"/>
              </a:solidFill>
            </a:endParaRPr>
          </a:p>
          <a:p>
            <a:endParaRPr>
              <a:solidFill>
                <a:schemeClr val="dk1"/>
              </a:solidFill>
            </a:endParaRPr>
          </a:p>
          <a:p>
            <a:endParaRPr>
              <a:solidFill>
                <a:schemeClr val="dk1"/>
              </a:solidFill>
            </a:endParaRPr>
          </a:p>
          <a:p>
            <a:endParaRPr>
              <a:solidFill>
                <a:schemeClr val="dk1"/>
              </a:solidFill>
            </a:endParaRPr>
          </a:p>
          <a:p>
            <a:endParaRPr>
              <a:solidFill>
                <a:schemeClr val="dk1"/>
              </a:solidFill>
            </a:endParaRPr>
          </a:p>
          <a:p>
            <a:endParaRPr>
              <a:solidFill>
                <a:schemeClr val="dk1"/>
              </a:solidFill>
            </a:endParaRPr>
          </a:p>
          <a:p>
            <a:endParaRPr>
              <a:solidFill>
                <a:schemeClr val="dk1"/>
              </a:solidFill>
            </a:endParaRPr>
          </a:p>
        </p:txBody>
      </p:sp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311700" y="410001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just"/>
            <a:r>
              <a:rPr lang="en" dirty="0" smtClean="0"/>
              <a:t>Thirlby </a:t>
            </a:r>
            <a:r>
              <a:rPr lang="en" dirty="0"/>
              <a:t>Clinic, PLC</a:t>
            </a:r>
          </a:p>
        </p:txBody>
      </p:sp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6750" y="1342125"/>
            <a:ext cx="3118799" cy="235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807" y="3964014"/>
            <a:ext cx="1609483" cy="8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780</Words>
  <Application>Microsoft Office PowerPoint</Application>
  <PresentationFormat>On-screen Show (16:9)</PresentationFormat>
  <Paragraphs>181</Paragraphs>
  <Slides>36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Roboto</vt:lpstr>
      <vt:lpstr>geometric</vt:lpstr>
      <vt:lpstr>“A Lean Journey” </vt:lpstr>
      <vt:lpstr>Deb Schepperly Care Coordinator           </vt:lpstr>
      <vt:lpstr>Jamie Schichtel, CCM, CMA(AAMA)  Practice Administrator</vt:lpstr>
      <vt:lpstr>Marie Jannausch-Hooper RN, BSN </vt:lpstr>
      <vt:lpstr>A LEAN JOURNEY</vt:lpstr>
      <vt:lpstr>PowerPoint Presentation</vt:lpstr>
      <vt:lpstr>To that end…. </vt:lpstr>
      <vt:lpstr>The Thirlby Clinic Journey</vt:lpstr>
      <vt:lpstr>Thirlby Clinic, PLC</vt:lpstr>
      <vt:lpstr>WHY GET LEAN?</vt:lpstr>
      <vt:lpstr>THIRLBY CLINIC GOALS</vt:lpstr>
      <vt:lpstr>DEVELOP A PLAN</vt:lpstr>
      <vt:lpstr>CURRENT STATE VALUE STREAM MAP- FLOW</vt:lpstr>
      <vt:lpstr>CURRENT STATE VALUE STREAM MAP</vt:lpstr>
      <vt:lpstr>PROJECT BOARD</vt:lpstr>
      <vt:lpstr>OPPORTUNITIES WITH METRICS </vt:lpstr>
      <vt:lpstr>PATIENT SELF CHECK IN</vt:lpstr>
      <vt:lpstr>STANDARD WORK  PROCESSES CREATED </vt:lpstr>
      <vt:lpstr>VISUAL MANAGEMENT BOARD </vt:lpstr>
      <vt:lpstr>      VISUAL MANAGEMENT FOR THE LAB</vt:lpstr>
      <vt:lpstr>5S - GET IT TOGETHER</vt:lpstr>
      <vt:lpstr>PowerPoint Presentation</vt:lpstr>
      <vt:lpstr>PowerPoint Presentation</vt:lpstr>
      <vt:lpstr>CLOSET - AFTER</vt:lpstr>
      <vt:lpstr>    BEFORE</vt:lpstr>
      <vt:lpstr>PowerPoint Presentation</vt:lpstr>
      <vt:lpstr>PowerPoint Presentation</vt:lpstr>
      <vt:lpstr>FLOW PROBLEM</vt:lpstr>
      <vt:lpstr>TIME STUDY AND PHONE CALLS - RESULTS</vt:lpstr>
      <vt:lpstr>PICTURE OF FUTURE STATE MAP </vt:lpstr>
      <vt:lpstr>FUTURE STATE MAP </vt:lpstr>
      <vt:lpstr>JOURNEY CONTINUES</vt:lpstr>
      <vt:lpstr>THE FUTURE THIRLBY CLINIC:               </vt:lpstr>
      <vt:lpstr>Final Comments</vt:lpstr>
      <vt:lpstr>PowerPoint Presentation</vt:lpstr>
      <vt:lpstr>Thank you to our sponsors!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“A Lean Journey”</dc:title>
  <dc:creator>Bryanna Pataky</dc:creator>
  <cp:lastModifiedBy>Marie Hooper</cp:lastModifiedBy>
  <cp:revision>6</cp:revision>
  <dcterms:modified xsi:type="dcterms:W3CDTF">2016-07-14T20:28:09Z</dcterms:modified>
</cp:coreProperties>
</file>