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tags/tag5.xml" ContentType="application/vnd.openxmlformats-officedocument.presentationml.tags+xml"/>
  <Override PartName="/ppt/notesSlides/notesSlide9.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0.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20.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22.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8.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29.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3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3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3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3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39.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notesSlides/notesSlide40.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41.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 id="2147483741" r:id="rId5"/>
  </p:sldMasterIdLst>
  <p:notesMasterIdLst>
    <p:notesMasterId r:id="rId68"/>
  </p:notesMasterIdLst>
  <p:handoutMasterIdLst>
    <p:handoutMasterId r:id="rId69"/>
  </p:handoutMasterIdLst>
  <p:sldIdLst>
    <p:sldId id="392" r:id="rId6"/>
    <p:sldId id="389" r:id="rId7"/>
    <p:sldId id="416" r:id="rId8"/>
    <p:sldId id="501" r:id="rId9"/>
    <p:sldId id="543" r:id="rId10"/>
    <p:sldId id="529" r:id="rId11"/>
    <p:sldId id="531" r:id="rId12"/>
    <p:sldId id="419" r:id="rId13"/>
    <p:sldId id="564" r:id="rId14"/>
    <p:sldId id="584" r:id="rId15"/>
    <p:sldId id="563" r:id="rId16"/>
    <p:sldId id="422" r:id="rId17"/>
    <p:sldId id="575" r:id="rId18"/>
    <p:sldId id="576" r:id="rId19"/>
    <p:sldId id="559" r:id="rId20"/>
    <p:sldId id="560" r:id="rId21"/>
    <p:sldId id="561" r:id="rId22"/>
    <p:sldId id="423" r:id="rId23"/>
    <p:sldId id="557" r:id="rId24"/>
    <p:sldId id="424" r:id="rId25"/>
    <p:sldId id="566" r:id="rId26"/>
    <p:sldId id="577" r:id="rId27"/>
    <p:sldId id="483" r:id="rId28"/>
    <p:sldId id="535" r:id="rId29"/>
    <p:sldId id="556" r:id="rId30"/>
    <p:sldId id="430" r:id="rId31"/>
    <p:sldId id="431" r:id="rId32"/>
    <p:sldId id="544" r:id="rId33"/>
    <p:sldId id="471" r:id="rId34"/>
    <p:sldId id="466" r:id="rId35"/>
    <p:sldId id="467" r:id="rId36"/>
    <p:sldId id="468" r:id="rId37"/>
    <p:sldId id="473" r:id="rId38"/>
    <p:sldId id="565" r:id="rId39"/>
    <p:sldId id="578" r:id="rId40"/>
    <p:sldId id="579" r:id="rId41"/>
    <p:sldId id="438" r:id="rId42"/>
    <p:sldId id="509" r:id="rId43"/>
    <p:sldId id="568" r:id="rId44"/>
    <p:sldId id="569" r:id="rId45"/>
    <p:sldId id="580" r:id="rId46"/>
    <p:sldId id="514" r:id="rId47"/>
    <p:sldId id="440" r:id="rId48"/>
    <p:sldId id="441" r:id="rId49"/>
    <p:sldId id="442" r:id="rId50"/>
    <p:sldId id="581" r:id="rId51"/>
    <p:sldId id="545" r:id="rId52"/>
    <p:sldId id="446" r:id="rId53"/>
    <p:sldId id="572" r:id="rId54"/>
    <p:sldId id="546" r:id="rId55"/>
    <p:sldId id="542" r:id="rId56"/>
    <p:sldId id="547" r:id="rId57"/>
    <p:sldId id="582" r:id="rId58"/>
    <p:sldId id="583" r:id="rId59"/>
    <p:sldId id="550" r:id="rId60"/>
    <p:sldId id="551" r:id="rId61"/>
    <p:sldId id="552" r:id="rId62"/>
    <p:sldId id="553" r:id="rId63"/>
    <p:sldId id="554" r:id="rId64"/>
    <p:sldId id="541" r:id="rId65"/>
    <p:sldId id="453" r:id="rId66"/>
    <p:sldId id="555" r:id="rId6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6E8"/>
    <a:srgbClr val="C47754"/>
    <a:srgbClr val="AE5F3C"/>
    <a:srgbClr val="B4463E"/>
    <a:srgbClr val="D04A54"/>
    <a:srgbClr val="107402"/>
    <a:srgbClr val="472D11"/>
    <a:srgbClr val="616F97"/>
    <a:srgbClr val="595B9F"/>
    <a:srgbClr val="685C9C"/>
  </p:clrMru>
  <p:extLst>
    <p:ext uri="{E76CE94A-603C-4142-B9EB-6D1370010A27}">
      <p14:discardImageEditData xmlns:p14="http://schemas.microsoft.com/office/powerpoint/2010/main" val="1"/>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94622" autoAdjust="0"/>
  </p:normalViewPr>
  <p:slideViewPr>
    <p:cSldViewPr snapToGrid="0" snapToObjects="1" showGuides="1">
      <p:cViewPr varScale="1">
        <p:scale>
          <a:sx n="74" d="100"/>
          <a:sy n="74" d="100"/>
        </p:scale>
        <p:origin x="-906" y="-90"/>
      </p:cViewPr>
      <p:guideLst>
        <p:guide orient="horz" pos="2160"/>
        <p:guide pos="2880"/>
      </p:guideLst>
    </p:cSldViewPr>
  </p:slideViewPr>
  <p:outlineViewPr>
    <p:cViewPr>
      <p:scale>
        <a:sx n="33" d="100"/>
        <a:sy n="33" d="100"/>
      </p:scale>
      <p:origin x="0" y="288"/>
    </p:cViewPr>
  </p:outlineViewPr>
  <p:notesTextViewPr>
    <p:cViewPr>
      <p:scale>
        <a:sx n="100" d="100"/>
        <a:sy n="100" d="100"/>
      </p:scale>
      <p:origin x="0" y="0"/>
    </p:cViewPr>
  </p:notesTextViewPr>
  <p:sorterViewPr>
    <p:cViewPr>
      <p:scale>
        <a:sx n="100" d="100"/>
        <a:sy n="100" d="100"/>
      </p:scale>
      <p:origin x="0" y="5598"/>
    </p:cViewPr>
  </p:sorterViewPr>
  <p:notesViewPr>
    <p:cSldViewPr snapToGrid="0" snapToObjects="1" showGuides="1">
      <p:cViewPr varScale="1">
        <p:scale>
          <a:sx n="58" d="100"/>
          <a:sy n="58" d="100"/>
        </p:scale>
        <p:origin x="-2496"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ctheisen\AppData\Local\Microsoft\Windows\Temporary%20Internet%20Files\Content.Outlook\9G4TWM1N\KZOOJourneyData%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09977295874593E-2"/>
          <c:y val="2.1589750914090315E-2"/>
          <c:w val="0.92756625473248089"/>
          <c:h val="0.83824071213421647"/>
        </c:manualLayout>
      </c:layout>
      <c:lineChart>
        <c:grouping val="standard"/>
        <c:varyColors val="0"/>
        <c:ser>
          <c:idx val="1"/>
          <c:order val="0"/>
          <c:tx>
            <c:strRef>
              <c:f>Data!$B$4</c:f>
              <c:strCache>
                <c:ptCount val="1"/>
                <c:pt idx="0">
                  <c:v>Month</c:v>
                </c:pt>
              </c:strCache>
            </c:strRef>
          </c:tx>
          <c:spPr>
            <a:ln>
              <a:solidFill>
                <a:srgbClr val="006600"/>
              </a:solidFill>
            </a:ln>
          </c:spPr>
          <c:marker>
            <c:symbol val="none"/>
          </c:marker>
          <c:cat>
            <c:numRef>
              <c:f>Data!$B$5:$B$40</c:f>
              <c:numCache>
                <c:formatCode>General</c:formatCode>
                <c:ptCount val="36"/>
                <c:pt idx="0">
                  <c:v>7</c:v>
                </c:pt>
                <c:pt idx="1">
                  <c:v>8</c:v>
                </c:pt>
                <c:pt idx="2">
                  <c:v>9</c:v>
                </c:pt>
                <c:pt idx="3">
                  <c:v>10</c:v>
                </c:pt>
                <c:pt idx="4">
                  <c:v>11</c:v>
                </c:pt>
                <c:pt idx="5">
                  <c:v>12</c:v>
                </c:pt>
                <c:pt idx="6">
                  <c:v>1</c:v>
                </c:pt>
                <c:pt idx="7">
                  <c:v>2</c:v>
                </c:pt>
                <c:pt idx="8">
                  <c:v>3</c:v>
                </c:pt>
                <c:pt idx="9">
                  <c:v>4</c:v>
                </c:pt>
                <c:pt idx="10">
                  <c:v>5</c:v>
                </c:pt>
                <c:pt idx="11">
                  <c:v>6</c:v>
                </c:pt>
                <c:pt idx="12">
                  <c:v>7</c:v>
                </c:pt>
                <c:pt idx="13">
                  <c:v>8</c:v>
                </c:pt>
                <c:pt idx="14">
                  <c:v>9</c:v>
                </c:pt>
                <c:pt idx="15">
                  <c:v>10</c:v>
                </c:pt>
                <c:pt idx="16">
                  <c:v>11</c:v>
                </c:pt>
                <c:pt idx="17">
                  <c:v>12</c:v>
                </c:pt>
                <c:pt idx="18">
                  <c:v>1</c:v>
                </c:pt>
                <c:pt idx="19">
                  <c:v>2</c:v>
                </c:pt>
                <c:pt idx="20">
                  <c:v>3</c:v>
                </c:pt>
                <c:pt idx="21">
                  <c:v>4</c:v>
                </c:pt>
                <c:pt idx="22">
                  <c:v>5</c:v>
                </c:pt>
                <c:pt idx="23">
                  <c:v>6</c:v>
                </c:pt>
                <c:pt idx="24">
                  <c:v>7</c:v>
                </c:pt>
                <c:pt idx="25">
                  <c:v>8</c:v>
                </c:pt>
                <c:pt idx="26">
                  <c:v>9</c:v>
                </c:pt>
                <c:pt idx="27">
                  <c:v>10</c:v>
                </c:pt>
                <c:pt idx="28">
                  <c:v>11</c:v>
                </c:pt>
                <c:pt idx="29">
                  <c:v>12</c:v>
                </c:pt>
                <c:pt idx="30">
                  <c:v>1</c:v>
                </c:pt>
                <c:pt idx="31">
                  <c:v>2</c:v>
                </c:pt>
                <c:pt idx="32">
                  <c:v>3</c:v>
                </c:pt>
                <c:pt idx="33">
                  <c:v>4</c:v>
                </c:pt>
                <c:pt idx="34">
                  <c:v>5</c:v>
                </c:pt>
                <c:pt idx="35">
                  <c:v>6</c:v>
                </c:pt>
              </c:numCache>
            </c:numRef>
          </c:cat>
          <c:val>
            <c:numRef>
              <c:f>Data!$B$5:$B$40</c:f>
              <c:numCache>
                <c:formatCode>General</c:formatCode>
                <c:ptCount val="36"/>
                <c:pt idx="0">
                  <c:v>7</c:v>
                </c:pt>
                <c:pt idx="1">
                  <c:v>8</c:v>
                </c:pt>
                <c:pt idx="2">
                  <c:v>9</c:v>
                </c:pt>
                <c:pt idx="3">
                  <c:v>10</c:v>
                </c:pt>
                <c:pt idx="4">
                  <c:v>11</c:v>
                </c:pt>
                <c:pt idx="5">
                  <c:v>12</c:v>
                </c:pt>
                <c:pt idx="6">
                  <c:v>1</c:v>
                </c:pt>
                <c:pt idx="7">
                  <c:v>2</c:v>
                </c:pt>
                <c:pt idx="8">
                  <c:v>3</c:v>
                </c:pt>
                <c:pt idx="9">
                  <c:v>4</c:v>
                </c:pt>
                <c:pt idx="10">
                  <c:v>5</c:v>
                </c:pt>
                <c:pt idx="11">
                  <c:v>6</c:v>
                </c:pt>
                <c:pt idx="12">
                  <c:v>7</c:v>
                </c:pt>
                <c:pt idx="13">
                  <c:v>8</c:v>
                </c:pt>
                <c:pt idx="14">
                  <c:v>9</c:v>
                </c:pt>
                <c:pt idx="15">
                  <c:v>10</c:v>
                </c:pt>
                <c:pt idx="16">
                  <c:v>11</c:v>
                </c:pt>
                <c:pt idx="17">
                  <c:v>12</c:v>
                </c:pt>
                <c:pt idx="18">
                  <c:v>1</c:v>
                </c:pt>
                <c:pt idx="19">
                  <c:v>2</c:v>
                </c:pt>
                <c:pt idx="20">
                  <c:v>3</c:v>
                </c:pt>
                <c:pt idx="21">
                  <c:v>4</c:v>
                </c:pt>
                <c:pt idx="22">
                  <c:v>5</c:v>
                </c:pt>
                <c:pt idx="23">
                  <c:v>6</c:v>
                </c:pt>
                <c:pt idx="24">
                  <c:v>7</c:v>
                </c:pt>
                <c:pt idx="25">
                  <c:v>8</c:v>
                </c:pt>
                <c:pt idx="26">
                  <c:v>9</c:v>
                </c:pt>
                <c:pt idx="27">
                  <c:v>10</c:v>
                </c:pt>
                <c:pt idx="28">
                  <c:v>11</c:v>
                </c:pt>
                <c:pt idx="29">
                  <c:v>12</c:v>
                </c:pt>
                <c:pt idx="30">
                  <c:v>1</c:v>
                </c:pt>
                <c:pt idx="31">
                  <c:v>2</c:v>
                </c:pt>
                <c:pt idx="32">
                  <c:v>3</c:v>
                </c:pt>
                <c:pt idx="33">
                  <c:v>4</c:v>
                </c:pt>
                <c:pt idx="34">
                  <c:v>5</c:v>
                </c:pt>
                <c:pt idx="35">
                  <c:v>6</c:v>
                </c:pt>
              </c:numCache>
            </c:numRef>
          </c:val>
          <c:smooth val="0"/>
        </c:ser>
        <c:ser>
          <c:idx val="0"/>
          <c:order val="1"/>
          <c:tx>
            <c:strRef>
              <c:f>Data!$C$4</c:f>
              <c:strCache>
                <c:ptCount val="1"/>
                <c:pt idx="0">
                  <c:v>Total</c:v>
                </c:pt>
              </c:strCache>
            </c:strRef>
          </c:tx>
          <c:spPr>
            <a:ln>
              <a:solidFill>
                <a:schemeClr val="accent5"/>
              </a:solidFill>
            </a:ln>
          </c:spPr>
          <c:marker>
            <c:symbol val="none"/>
          </c:marker>
          <c:dLbls>
            <c:dLbl>
              <c:idx val="1"/>
              <c:delete val="1"/>
            </c:dLbl>
            <c:dLbl>
              <c:idx val="2"/>
              <c:layout>
                <c:manualLayout>
                  <c:x val="-1.8481008387972019E-2"/>
                  <c:y val="-1.1687707856806635E-2"/>
                </c:manualLayout>
              </c:layout>
              <c:showLegendKey val="0"/>
              <c:showVal val="1"/>
              <c:showCatName val="0"/>
              <c:showSerName val="0"/>
              <c:showPercent val="0"/>
              <c:showBubbleSize val="0"/>
            </c:dLbl>
            <c:dLbl>
              <c:idx val="3"/>
              <c:delete val="1"/>
            </c:dLbl>
            <c:dLbl>
              <c:idx val="4"/>
              <c:layout>
                <c:manualLayout>
                  <c:x val="-1.0200827793159341E-2"/>
                  <c:y val="1.2032334767976082E-2"/>
                </c:manualLayout>
              </c:layout>
              <c:showLegendKey val="0"/>
              <c:showVal val="1"/>
              <c:showCatName val="0"/>
              <c:showSerName val="0"/>
              <c:showPercent val="0"/>
              <c:showBubbleSize val="0"/>
            </c:dLbl>
            <c:dLbl>
              <c:idx val="5"/>
              <c:delete val="1"/>
            </c:dLbl>
            <c:dLbl>
              <c:idx val="6"/>
              <c:layout>
                <c:manualLayout>
                  <c:x val="-2.7685608880985219E-2"/>
                  <c:y val="-1.553414684232928E-2"/>
                </c:manualLayout>
              </c:layout>
              <c:showLegendKey val="0"/>
              <c:showVal val="1"/>
              <c:showCatName val="0"/>
              <c:showSerName val="0"/>
              <c:showPercent val="0"/>
              <c:showBubbleSize val="0"/>
            </c:dLbl>
            <c:dLbl>
              <c:idx val="7"/>
              <c:delete val="1"/>
            </c:dLbl>
            <c:dLbl>
              <c:idx val="8"/>
              <c:layout>
                <c:manualLayout>
                  <c:x val="-1.7397150354579168E-2"/>
                  <c:y val="1.0109174489460693E-2"/>
                </c:manualLayout>
              </c:layout>
              <c:showLegendKey val="0"/>
              <c:showVal val="1"/>
              <c:showCatName val="0"/>
              <c:showSerName val="0"/>
              <c:showPercent val="0"/>
              <c:showBubbleSize val="0"/>
            </c:dLbl>
            <c:dLbl>
              <c:idx val="9"/>
              <c:layout>
                <c:manualLayout>
                  <c:x val="-3.1574174787644377E-2"/>
                  <c:y val="-2.5064485747304854E-2"/>
                </c:manualLayout>
              </c:layout>
              <c:showLegendKey val="0"/>
              <c:showVal val="1"/>
              <c:showCatName val="0"/>
              <c:showSerName val="0"/>
              <c:showPercent val="0"/>
              <c:showBubbleSize val="0"/>
            </c:dLbl>
            <c:dLbl>
              <c:idx val="11"/>
              <c:delete val="1"/>
            </c:dLbl>
            <c:dLbl>
              <c:idx val="13"/>
              <c:delete val="1"/>
            </c:dLbl>
            <c:dLbl>
              <c:idx val="14"/>
              <c:layout>
                <c:manualLayout>
                  <c:x val="-1.6440842829340149E-2"/>
                  <c:y val="-1.728475680827635E-2"/>
                </c:manualLayout>
              </c:layout>
              <c:showLegendKey val="0"/>
              <c:showVal val="1"/>
              <c:showCatName val="0"/>
              <c:showSerName val="0"/>
              <c:showPercent val="0"/>
              <c:showBubbleSize val="0"/>
            </c:dLbl>
            <c:dLbl>
              <c:idx val="15"/>
              <c:delete val="1"/>
            </c:dLbl>
            <c:dLbl>
              <c:idx val="17"/>
              <c:delete val="1"/>
            </c:dLbl>
            <c:dLbl>
              <c:idx val="18"/>
              <c:layout>
                <c:manualLayout>
                  <c:x val="-3.6837560071178381E-2"/>
                  <c:y val="-2.2060107095259573E-2"/>
                </c:manualLayout>
              </c:layout>
              <c:showLegendKey val="0"/>
              <c:showVal val="1"/>
              <c:showCatName val="0"/>
              <c:showSerName val="0"/>
              <c:showPercent val="0"/>
              <c:showBubbleSize val="0"/>
            </c:dLbl>
            <c:dLbl>
              <c:idx val="20"/>
              <c:delete val="1"/>
            </c:dLbl>
            <c:dLbl>
              <c:idx val="21"/>
              <c:layout>
                <c:manualLayout>
                  <c:x val="-8.1606622345274729E-3"/>
                  <c:y val="-7.5202092299850518E-3"/>
                </c:manualLayout>
              </c:layout>
              <c:showLegendKey val="0"/>
              <c:showVal val="1"/>
              <c:showCatName val="0"/>
              <c:showSerName val="0"/>
              <c:showPercent val="0"/>
              <c:showBubbleSize val="0"/>
            </c:dLbl>
            <c:dLbl>
              <c:idx val="24"/>
              <c:layout>
                <c:manualLayout>
                  <c:x val="-2.0401655586318682E-2"/>
                  <c:y val="-9.4984387571924577E-3"/>
                </c:manualLayout>
              </c:layout>
              <c:showLegendKey val="0"/>
              <c:showVal val="1"/>
              <c:showCatName val="0"/>
              <c:showSerName val="0"/>
              <c:showPercent val="0"/>
              <c:showBubbleSize val="0"/>
            </c:dLbl>
            <c:dLbl>
              <c:idx val="25"/>
              <c:layout>
                <c:manualLayout>
                  <c:x val="-5.1004138965796706E-3"/>
                  <c:y val="1.5040418459970104E-2"/>
                </c:manualLayout>
              </c:layout>
              <c:showLegendKey val="0"/>
              <c:showVal val="1"/>
              <c:showCatName val="0"/>
              <c:showSerName val="0"/>
              <c:showPercent val="0"/>
              <c:showBubbleSize val="0"/>
            </c:dLbl>
            <c:dLbl>
              <c:idx val="26"/>
              <c:delete val="1"/>
            </c:dLbl>
            <c:dLbl>
              <c:idx val="27"/>
              <c:layout>
                <c:manualLayout>
                  <c:x val="-2.4653945581287227E-2"/>
                  <c:y val="-2.9455168927347154E-2"/>
                </c:manualLayout>
              </c:layout>
              <c:showLegendKey val="0"/>
              <c:showVal val="1"/>
              <c:showCatName val="0"/>
              <c:showSerName val="0"/>
              <c:showPercent val="0"/>
              <c:showBubbleSize val="0"/>
            </c:dLbl>
            <c:dLbl>
              <c:idx val="28"/>
              <c:delete val="1"/>
            </c:dLbl>
            <c:dLbl>
              <c:idx val="29"/>
              <c:layout>
                <c:manualLayout>
                  <c:x val="-1.5587760441406215E-2"/>
                  <c:y val="2.8829322917245995E-2"/>
                </c:manualLayout>
              </c:layout>
              <c:showLegendKey val="0"/>
              <c:showVal val="1"/>
              <c:showCatName val="0"/>
              <c:showSerName val="0"/>
              <c:showPercent val="0"/>
              <c:showBubbleSize val="0"/>
            </c:dLbl>
            <c:dLbl>
              <c:idx val="30"/>
              <c:layout>
                <c:manualLayout>
                  <c:x val="-1.247020835312488E-2"/>
                  <c:y val="-5.7658645834491994E-3"/>
                </c:manualLayout>
              </c:layout>
              <c:showLegendKey val="0"/>
              <c:showVal val="1"/>
              <c:showCatName val="0"/>
              <c:showSerName val="0"/>
              <c:showPercent val="0"/>
              <c:showBubbleSize val="0"/>
            </c:dLbl>
            <c:dLbl>
              <c:idx val="32"/>
              <c:layout>
                <c:manualLayout>
                  <c:x val="-2.8057968794531093E-2"/>
                  <c:y val="-1.7297593750347597E-2"/>
                </c:manualLayout>
              </c:layout>
              <c:showLegendKey val="0"/>
              <c:showVal val="1"/>
              <c:showCatName val="0"/>
              <c:showSerName val="0"/>
              <c:showPercent val="0"/>
              <c:showBubbleSize val="0"/>
            </c:dLbl>
            <c:dLbl>
              <c:idx val="33"/>
              <c:layout>
                <c:manualLayout>
                  <c:x val="-2.8057968794530978E-2"/>
                  <c:y val="1.1531729166898399E-2"/>
                </c:manualLayout>
              </c:layout>
              <c:showLegendKey val="0"/>
              <c:showVal val="1"/>
              <c:showCatName val="0"/>
              <c:showSerName val="0"/>
              <c:showPercent val="0"/>
              <c:showBubbleSize val="0"/>
            </c:dLbl>
            <c:dLbl>
              <c:idx val="34"/>
              <c:layout>
                <c:manualLayout>
                  <c:x val="-1.55877604414061E-2"/>
                  <c:y val="-1.4414661458622986E-2"/>
                </c:manualLayout>
              </c:layout>
              <c:showLegendKey val="0"/>
              <c:showVal val="1"/>
              <c:showCatName val="0"/>
              <c:showSerName val="0"/>
              <c:showPercent val="0"/>
              <c:showBubbleSize val="0"/>
            </c:dLbl>
            <c:dLbl>
              <c:idx val="35"/>
              <c:layout>
                <c:manualLayout>
                  <c:x val="-4.8137949961570649E-4"/>
                  <c:y val="1.917717480353497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trendline>
            <c:trendlineType val="linear"/>
            <c:dispRSqr val="0"/>
            <c:dispEq val="0"/>
          </c:trendline>
          <c:trendline>
            <c:trendlineType val="linear"/>
            <c:dispRSqr val="0"/>
            <c:dispEq val="0"/>
          </c:trendline>
          <c:cat>
            <c:numRef>
              <c:f>Data!$B$5:$B$40</c:f>
              <c:numCache>
                <c:formatCode>General</c:formatCode>
                <c:ptCount val="36"/>
                <c:pt idx="0">
                  <c:v>7</c:v>
                </c:pt>
                <c:pt idx="1">
                  <c:v>8</c:v>
                </c:pt>
                <c:pt idx="2">
                  <c:v>9</c:v>
                </c:pt>
                <c:pt idx="3">
                  <c:v>10</c:v>
                </c:pt>
                <c:pt idx="4">
                  <c:v>11</c:v>
                </c:pt>
                <c:pt idx="5">
                  <c:v>12</c:v>
                </c:pt>
                <c:pt idx="6">
                  <c:v>1</c:v>
                </c:pt>
                <c:pt idx="7">
                  <c:v>2</c:v>
                </c:pt>
                <c:pt idx="8">
                  <c:v>3</c:v>
                </c:pt>
                <c:pt idx="9">
                  <c:v>4</c:v>
                </c:pt>
                <c:pt idx="10">
                  <c:v>5</c:v>
                </c:pt>
                <c:pt idx="11">
                  <c:v>6</c:v>
                </c:pt>
                <c:pt idx="12">
                  <c:v>7</c:v>
                </c:pt>
                <c:pt idx="13">
                  <c:v>8</c:v>
                </c:pt>
                <c:pt idx="14">
                  <c:v>9</c:v>
                </c:pt>
                <c:pt idx="15">
                  <c:v>10</c:v>
                </c:pt>
                <c:pt idx="16">
                  <c:v>11</c:v>
                </c:pt>
                <c:pt idx="17">
                  <c:v>12</c:v>
                </c:pt>
                <c:pt idx="18">
                  <c:v>1</c:v>
                </c:pt>
                <c:pt idx="19">
                  <c:v>2</c:v>
                </c:pt>
                <c:pt idx="20">
                  <c:v>3</c:v>
                </c:pt>
                <c:pt idx="21">
                  <c:v>4</c:v>
                </c:pt>
                <c:pt idx="22">
                  <c:v>5</c:v>
                </c:pt>
                <c:pt idx="23">
                  <c:v>6</c:v>
                </c:pt>
                <c:pt idx="24">
                  <c:v>7</c:v>
                </c:pt>
                <c:pt idx="25">
                  <c:v>8</c:v>
                </c:pt>
                <c:pt idx="26">
                  <c:v>9</c:v>
                </c:pt>
                <c:pt idx="27">
                  <c:v>10</c:v>
                </c:pt>
                <c:pt idx="28">
                  <c:v>11</c:v>
                </c:pt>
                <c:pt idx="29">
                  <c:v>12</c:v>
                </c:pt>
                <c:pt idx="30">
                  <c:v>1</c:v>
                </c:pt>
                <c:pt idx="31">
                  <c:v>2</c:v>
                </c:pt>
                <c:pt idx="32">
                  <c:v>3</c:v>
                </c:pt>
                <c:pt idx="33">
                  <c:v>4</c:v>
                </c:pt>
                <c:pt idx="34">
                  <c:v>5</c:v>
                </c:pt>
                <c:pt idx="35">
                  <c:v>6</c:v>
                </c:pt>
              </c:numCache>
            </c:numRef>
          </c:cat>
          <c:val>
            <c:numRef>
              <c:f>Data!$C$5:$C$40</c:f>
              <c:numCache>
                <c:formatCode>0.0</c:formatCode>
                <c:ptCount val="36"/>
                <c:pt idx="0">
                  <c:v>44.6</c:v>
                </c:pt>
                <c:pt idx="1">
                  <c:v>48.2</c:v>
                </c:pt>
                <c:pt idx="2">
                  <c:v>51.3</c:v>
                </c:pt>
                <c:pt idx="3">
                  <c:v>48.9</c:v>
                </c:pt>
                <c:pt idx="4">
                  <c:v>47.6</c:v>
                </c:pt>
                <c:pt idx="5">
                  <c:v>49.4</c:v>
                </c:pt>
                <c:pt idx="6">
                  <c:v>52.5</c:v>
                </c:pt>
                <c:pt idx="7">
                  <c:v>51.7</c:v>
                </c:pt>
                <c:pt idx="8">
                  <c:v>51.1</c:v>
                </c:pt>
                <c:pt idx="9">
                  <c:v>55.2</c:v>
                </c:pt>
                <c:pt idx="10">
                  <c:v>53.5</c:v>
                </c:pt>
                <c:pt idx="11">
                  <c:v>59</c:v>
                </c:pt>
                <c:pt idx="12">
                  <c:v>70.099999999999994</c:v>
                </c:pt>
                <c:pt idx="13">
                  <c:v>65.8</c:v>
                </c:pt>
                <c:pt idx="14">
                  <c:v>65.7</c:v>
                </c:pt>
                <c:pt idx="15">
                  <c:v>65.400000000000006</c:v>
                </c:pt>
                <c:pt idx="16">
                  <c:v>57.2</c:v>
                </c:pt>
                <c:pt idx="17">
                  <c:v>64.400000000000006</c:v>
                </c:pt>
                <c:pt idx="18">
                  <c:v>65.7</c:v>
                </c:pt>
                <c:pt idx="19">
                  <c:v>72.8</c:v>
                </c:pt>
                <c:pt idx="20">
                  <c:v>69.8</c:v>
                </c:pt>
                <c:pt idx="21">
                  <c:v>70.599999999999994</c:v>
                </c:pt>
                <c:pt idx="22">
                  <c:v>61</c:v>
                </c:pt>
                <c:pt idx="23">
                  <c:v>65.8</c:v>
                </c:pt>
                <c:pt idx="24">
                  <c:v>80.3</c:v>
                </c:pt>
                <c:pt idx="25">
                  <c:v>66.8</c:v>
                </c:pt>
                <c:pt idx="26">
                  <c:v>77.8</c:v>
                </c:pt>
                <c:pt idx="27">
                  <c:v>78</c:v>
                </c:pt>
                <c:pt idx="28">
                  <c:v>80.3</c:v>
                </c:pt>
                <c:pt idx="29">
                  <c:v>77.099999999999994</c:v>
                </c:pt>
                <c:pt idx="30">
                  <c:v>80.3</c:v>
                </c:pt>
                <c:pt idx="31">
                  <c:v>70.7</c:v>
                </c:pt>
                <c:pt idx="32">
                  <c:v>84.6</c:v>
                </c:pt>
                <c:pt idx="33">
                  <c:v>76.2</c:v>
                </c:pt>
                <c:pt idx="34">
                  <c:v>85</c:v>
                </c:pt>
                <c:pt idx="35">
                  <c:v>77.400000000000006</c:v>
                </c:pt>
              </c:numCache>
            </c:numRef>
          </c:val>
          <c:smooth val="0"/>
        </c:ser>
        <c:dLbls>
          <c:showLegendKey val="0"/>
          <c:showVal val="0"/>
          <c:showCatName val="0"/>
          <c:showSerName val="0"/>
          <c:showPercent val="0"/>
          <c:showBubbleSize val="0"/>
        </c:dLbls>
        <c:marker val="1"/>
        <c:smooth val="0"/>
        <c:axId val="37761792"/>
        <c:axId val="37763712"/>
      </c:lineChart>
      <c:catAx>
        <c:axId val="37761792"/>
        <c:scaling>
          <c:orientation val="minMax"/>
        </c:scaling>
        <c:delete val="0"/>
        <c:axPos val="b"/>
        <c:title>
          <c:tx>
            <c:rich>
              <a:bodyPr/>
              <a:lstStyle/>
              <a:p>
                <a:pPr>
                  <a:defRPr/>
                </a:pPr>
                <a:r>
                  <a:rPr lang="en-US"/>
                  <a:t>Month</a:t>
                </a:r>
              </a:p>
            </c:rich>
          </c:tx>
          <c:layout>
            <c:manualLayout>
              <c:xMode val="edge"/>
              <c:yMode val="edge"/>
              <c:x val="0.49910695633880575"/>
              <c:y val="0.95155220933629681"/>
            </c:manualLayout>
          </c:layout>
          <c:overlay val="0"/>
        </c:title>
        <c:numFmt formatCode="General" sourceLinked="1"/>
        <c:majorTickMark val="none"/>
        <c:minorTickMark val="none"/>
        <c:tickLblPos val="nextTo"/>
        <c:crossAx val="37763712"/>
        <c:crosses val="autoZero"/>
        <c:auto val="1"/>
        <c:lblAlgn val="ctr"/>
        <c:lblOffset val="100"/>
        <c:noMultiLvlLbl val="0"/>
      </c:catAx>
      <c:valAx>
        <c:axId val="37763712"/>
        <c:scaling>
          <c:orientation val="minMax"/>
          <c:min val="25"/>
        </c:scaling>
        <c:delete val="0"/>
        <c:axPos val="l"/>
        <c:title>
          <c:tx>
            <c:rich>
              <a:bodyPr rot="-5400000" vert="horz"/>
              <a:lstStyle/>
              <a:p>
                <a:pPr>
                  <a:defRPr sz="1400" b="0"/>
                </a:pPr>
                <a:r>
                  <a:rPr lang="en-US" sz="1400" b="0"/>
                  <a:t>OEE %</a:t>
                </a:r>
              </a:p>
            </c:rich>
          </c:tx>
          <c:layout/>
          <c:overlay val="0"/>
        </c:title>
        <c:numFmt formatCode="General" sourceLinked="1"/>
        <c:majorTickMark val="none"/>
        <c:minorTickMark val="none"/>
        <c:tickLblPos val="nextTo"/>
        <c:crossAx val="37761792"/>
        <c:crosses val="autoZero"/>
        <c:crossBetween val="between"/>
      </c:valAx>
      <c:spPr>
        <a:ln>
          <a:noFill/>
        </a:ln>
      </c:spPr>
    </c:plotArea>
    <c:plotVisOnly val="1"/>
    <c:dispBlanksAs val="zero"/>
    <c:showDLblsOverMax val="0"/>
  </c:chart>
  <c:spPr>
    <a:solidFill>
      <a:schemeClr val="lt1"/>
    </a:solidFill>
    <a:ln w="25400" cap="flat" cmpd="sng" algn="ctr">
      <a:noFill/>
      <a:prstDash val="solid"/>
    </a:ln>
    <a:effectLst/>
  </c:spPr>
  <c:txPr>
    <a:bodyPr/>
    <a:lstStyle/>
    <a:p>
      <a:pPr>
        <a:defRPr sz="1200">
          <a:ln>
            <a:noFill/>
          </a:ln>
          <a:solidFill>
            <a:schemeClr val="dk1"/>
          </a:solidFill>
          <a:latin typeface="Arial" panose="020B0604020202020204" pitchFamily="34" charset="0"/>
          <a:ea typeface="+mn-ea"/>
          <a:cs typeface="Arial" panose="020B0604020202020204" pitchFamily="34" charset="0"/>
        </a:defRPr>
      </a:pPr>
      <a:endParaRPr lang="en-US"/>
    </a:p>
  </c:txPr>
  <c:externalData r:id="rId1">
    <c:autoUpdate val="0"/>
  </c:externalData>
  <c:userShapes r:id="rId2"/>
</c:chartSpace>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4" Type="http://schemas.openxmlformats.org/officeDocument/2006/relationships/image" Target="../media/image3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D3FBADD-DFB4-46F2-99E7-49380E2E3C35}" type="doc">
      <dgm:prSet loTypeId="urn:microsoft.com/office/officeart/2005/8/layout/funnel1" loCatId="relationship" qsTypeId="urn:microsoft.com/office/officeart/2005/8/quickstyle/simple5" qsCatId="simple" csTypeId="urn:microsoft.com/office/officeart/2005/8/colors/accent1_2" csCatId="accent1" phldr="1"/>
      <dgm:spPr/>
      <dgm:t>
        <a:bodyPr/>
        <a:lstStyle/>
        <a:p>
          <a:endParaRPr lang="de-DE"/>
        </a:p>
      </dgm:t>
    </dgm:pt>
    <dgm:pt modelId="{658AA7C3-B180-49F0-8C67-40A80987AE38}">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de-DE" sz="1400" dirty="0" smtClean="0">
              <a:latin typeface="Arial" panose="020B0604020202020204" pitchFamily="34" charset="0"/>
              <a:cs typeface="Arial" panose="020B0604020202020204" pitchFamily="34" charset="0"/>
            </a:rPr>
            <a:t>Deviations</a:t>
          </a:r>
          <a:endParaRPr lang="de-DE" sz="1400" dirty="0">
            <a:latin typeface="Arial" panose="020B0604020202020204" pitchFamily="34" charset="0"/>
            <a:cs typeface="Arial" panose="020B0604020202020204" pitchFamily="34" charset="0"/>
          </a:endParaRPr>
        </a:p>
      </dgm:t>
    </dgm:pt>
    <dgm:pt modelId="{897E57F6-8648-4FF5-A7FE-0DB7D57B41DF}" type="parTrans" cxnId="{A59A281C-F221-48DA-AC0A-E693D572561A}">
      <dgm:prSet/>
      <dgm:spPr/>
      <dgm:t>
        <a:bodyPr/>
        <a:lstStyle/>
        <a:p>
          <a:endParaRPr lang="de-DE"/>
        </a:p>
      </dgm:t>
    </dgm:pt>
    <dgm:pt modelId="{E1999462-CCBB-4645-BA3D-F1B9C8D87C91}" type="sibTrans" cxnId="{A59A281C-F221-48DA-AC0A-E693D572561A}">
      <dgm:prSet/>
      <dgm:spPr/>
      <dgm:t>
        <a:bodyPr/>
        <a:lstStyle/>
        <a:p>
          <a:endParaRPr lang="de-DE"/>
        </a:p>
      </dgm:t>
    </dgm:pt>
    <dgm:pt modelId="{EA3BD5CB-82BD-4D0A-8040-E9117C095CE5}">
      <dgm:prSet phldrT="[Text]" custT="1"/>
      <dgm:spPr/>
      <dgm:t>
        <a:bodyPr/>
        <a:lstStyle/>
        <a:p>
          <a:r>
            <a:rPr lang="de-DE" sz="2400" b="1" dirty="0" smtClean="0">
              <a:solidFill>
                <a:schemeClr val="accent5"/>
              </a:solidFill>
              <a:effectLst/>
              <a:latin typeface="Arial" panose="020B0604020202020204" pitchFamily="34" charset="0"/>
              <a:cs typeface="Arial" panose="020B0604020202020204" pitchFamily="34" charset="0"/>
            </a:rPr>
            <a:t>Prioritization</a:t>
          </a:r>
          <a:endParaRPr lang="de-DE" sz="2400" b="1" dirty="0">
            <a:solidFill>
              <a:schemeClr val="accent5"/>
            </a:solidFill>
            <a:effectLst/>
            <a:latin typeface="Arial" panose="020B0604020202020204" pitchFamily="34" charset="0"/>
            <a:cs typeface="Arial" panose="020B0604020202020204" pitchFamily="34" charset="0"/>
          </a:endParaRPr>
        </a:p>
      </dgm:t>
    </dgm:pt>
    <dgm:pt modelId="{96E51922-4DD0-418E-A767-FB537CE1B304}" type="parTrans" cxnId="{6874565C-5C92-4A04-86D1-BCFCF00C73EA}">
      <dgm:prSet/>
      <dgm:spPr/>
      <dgm:t>
        <a:bodyPr/>
        <a:lstStyle/>
        <a:p>
          <a:endParaRPr lang="de-DE"/>
        </a:p>
      </dgm:t>
    </dgm:pt>
    <dgm:pt modelId="{C873145A-1E19-4713-9046-7776CB319DE1}" type="sibTrans" cxnId="{6874565C-5C92-4A04-86D1-BCFCF00C73EA}">
      <dgm:prSet/>
      <dgm:spPr/>
      <dgm:t>
        <a:bodyPr/>
        <a:lstStyle/>
        <a:p>
          <a:endParaRPr lang="de-DE"/>
        </a:p>
      </dgm:t>
    </dgm:pt>
    <dgm:pt modelId="{93D0B218-2271-4763-BD7B-099C8AAB9382}">
      <dgm:prSet phldrT="[Text]" phldr="1"/>
      <dgm:spPr/>
      <dgm:t>
        <a:bodyPr/>
        <a:lstStyle/>
        <a:p>
          <a:endParaRPr lang="de-DE" dirty="0"/>
        </a:p>
      </dgm:t>
    </dgm:pt>
    <dgm:pt modelId="{9F64E522-7E58-427F-9211-34A5807A48A8}" type="parTrans" cxnId="{96AE3C6D-80CC-482F-AB15-33B8B0DDB9AD}">
      <dgm:prSet/>
      <dgm:spPr/>
      <dgm:t>
        <a:bodyPr/>
        <a:lstStyle/>
        <a:p>
          <a:endParaRPr lang="de-DE"/>
        </a:p>
      </dgm:t>
    </dgm:pt>
    <dgm:pt modelId="{D011430C-360B-43A0-8572-2A09B560900C}" type="sibTrans" cxnId="{96AE3C6D-80CC-482F-AB15-33B8B0DDB9AD}">
      <dgm:prSet/>
      <dgm:spPr/>
      <dgm:t>
        <a:bodyPr/>
        <a:lstStyle/>
        <a:p>
          <a:endParaRPr lang="de-DE"/>
        </a:p>
      </dgm:t>
    </dgm:pt>
    <dgm:pt modelId="{D69A7DFE-9F28-4622-BC59-4E60AAD981E4}">
      <dgm:prSet phldrT="[Text]" custT="1"/>
      <dgm:spPr/>
      <dgm:t>
        <a:bodyPr/>
        <a:lstStyle/>
        <a:p>
          <a:r>
            <a:rPr lang="de-DE" sz="1400" dirty="0" smtClean="0">
              <a:latin typeface="Arial" panose="020B0604020202020204" pitchFamily="34" charset="0"/>
              <a:cs typeface="Arial" panose="020B0604020202020204" pitchFamily="34" charset="0"/>
            </a:rPr>
            <a:t>Downtime</a:t>
          </a:r>
          <a:endParaRPr lang="de-DE" sz="1400" dirty="0">
            <a:latin typeface="Arial" panose="020B0604020202020204" pitchFamily="34" charset="0"/>
            <a:cs typeface="Arial" panose="020B0604020202020204" pitchFamily="34" charset="0"/>
          </a:endParaRPr>
        </a:p>
      </dgm:t>
    </dgm:pt>
    <dgm:pt modelId="{5279D073-8467-4744-AA04-3AF927F59ECC}" type="parTrans" cxnId="{08F9364D-F0A3-425A-A3DC-A6A4766456A9}">
      <dgm:prSet/>
      <dgm:spPr/>
      <dgm:t>
        <a:bodyPr/>
        <a:lstStyle/>
        <a:p>
          <a:endParaRPr lang="de-DE"/>
        </a:p>
      </dgm:t>
    </dgm:pt>
    <dgm:pt modelId="{1ECDC9C2-1900-474C-8D40-74FBC29EDE58}" type="sibTrans" cxnId="{08F9364D-F0A3-425A-A3DC-A6A4766456A9}">
      <dgm:prSet/>
      <dgm:spPr/>
      <dgm:t>
        <a:bodyPr/>
        <a:lstStyle/>
        <a:p>
          <a:endParaRPr lang="de-DE"/>
        </a:p>
      </dgm:t>
    </dgm:pt>
    <dgm:pt modelId="{96667ED9-48EE-4EF7-8071-2B1D58544DB7}">
      <dgm:prSet phldrT="[Text]" custT="1"/>
      <dgm:spPr/>
      <dgm:t>
        <a:bodyPr/>
        <a:lstStyle/>
        <a:p>
          <a:r>
            <a:rPr lang="de-DE" sz="1400" dirty="0" smtClean="0">
              <a:latin typeface="Arial" panose="020B0604020202020204" pitchFamily="34" charset="0"/>
              <a:cs typeface="Arial" panose="020B0604020202020204" pitchFamily="34" charset="0"/>
            </a:rPr>
            <a:t>Rework</a:t>
          </a:r>
          <a:endParaRPr lang="de-DE" sz="1800" dirty="0">
            <a:latin typeface="Arial" panose="020B0604020202020204" pitchFamily="34" charset="0"/>
            <a:cs typeface="Arial" panose="020B0604020202020204" pitchFamily="34" charset="0"/>
          </a:endParaRPr>
        </a:p>
      </dgm:t>
    </dgm:pt>
    <dgm:pt modelId="{918CD2F3-B4B6-483A-B7BD-96CC81B80439}" type="parTrans" cxnId="{50C2EFFF-3A60-47E0-AE27-C586BD41F647}">
      <dgm:prSet/>
      <dgm:spPr/>
      <dgm:t>
        <a:bodyPr/>
        <a:lstStyle/>
        <a:p>
          <a:endParaRPr lang="en-US"/>
        </a:p>
      </dgm:t>
    </dgm:pt>
    <dgm:pt modelId="{D2CAD2BE-BBFF-43D9-9E2D-3563EE8084F3}" type="sibTrans" cxnId="{50C2EFFF-3A60-47E0-AE27-C586BD41F647}">
      <dgm:prSet/>
      <dgm:spPr/>
      <dgm:t>
        <a:bodyPr/>
        <a:lstStyle/>
        <a:p>
          <a:endParaRPr lang="en-US"/>
        </a:p>
      </dgm:t>
    </dgm:pt>
    <dgm:pt modelId="{BB0EC47F-DD19-43F5-AC43-CADDC44CC6C4}" type="pres">
      <dgm:prSet presAssocID="{7D3FBADD-DFB4-46F2-99E7-49380E2E3C35}" presName="Name0" presStyleCnt="0">
        <dgm:presLayoutVars>
          <dgm:chMax val="4"/>
          <dgm:resizeHandles val="exact"/>
        </dgm:presLayoutVars>
      </dgm:prSet>
      <dgm:spPr/>
      <dgm:t>
        <a:bodyPr/>
        <a:lstStyle/>
        <a:p>
          <a:endParaRPr lang="de-DE"/>
        </a:p>
      </dgm:t>
    </dgm:pt>
    <dgm:pt modelId="{507F3152-32E3-4DA3-BEB3-24B45CADAE1A}" type="pres">
      <dgm:prSet presAssocID="{7D3FBADD-DFB4-46F2-99E7-49380E2E3C35}" presName="ellipse" presStyleLbl="trBgShp" presStyleIdx="0" presStyleCnt="1" custScaleX="84696" custLinFactNeighborX="3795" custLinFactNeighborY="1986"/>
      <dgm:spPr/>
      <dgm:t>
        <a:bodyPr/>
        <a:lstStyle/>
        <a:p>
          <a:endParaRPr lang="en-US"/>
        </a:p>
      </dgm:t>
    </dgm:pt>
    <dgm:pt modelId="{D2FA4F13-B09D-4D48-80D0-88BF3892CB6F}" type="pres">
      <dgm:prSet presAssocID="{7D3FBADD-DFB4-46F2-99E7-49380E2E3C35}" presName="arrow1" presStyleLbl="fgShp" presStyleIdx="0" presStyleCnt="1" custScaleX="81204" custScaleY="174008" custLinFactNeighborX="18320" custLinFactNeighborY="11726">
        <dgm:style>
          <a:lnRef idx="2">
            <a:schemeClr val="accent1">
              <a:shade val="50000"/>
            </a:schemeClr>
          </a:lnRef>
          <a:fillRef idx="1">
            <a:schemeClr val="accent1"/>
          </a:fillRef>
          <a:effectRef idx="0">
            <a:schemeClr val="accent1"/>
          </a:effectRef>
          <a:fontRef idx="minor">
            <a:schemeClr val="lt1"/>
          </a:fontRef>
        </dgm:style>
      </dgm:prSet>
      <dgm:spPr>
        <a:ln>
          <a:prstDash val="solid"/>
        </a:ln>
      </dgm:spPr>
      <dgm:t>
        <a:bodyPr/>
        <a:lstStyle/>
        <a:p>
          <a:endParaRPr lang="de-DE"/>
        </a:p>
      </dgm:t>
    </dgm:pt>
    <dgm:pt modelId="{24CE4C37-0BF6-45C3-B0FF-51E2C1E05BC2}" type="pres">
      <dgm:prSet presAssocID="{7D3FBADD-DFB4-46F2-99E7-49380E2E3C35}" presName="rectangle" presStyleLbl="revTx" presStyleIdx="0" presStyleCnt="1" custScaleY="98703" custLinFactNeighborX="3943" custLinFactNeighborY="8124">
        <dgm:presLayoutVars>
          <dgm:bulletEnabled val="1"/>
        </dgm:presLayoutVars>
      </dgm:prSet>
      <dgm:spPr/>
      <dgm:t>
        <a:bodyPr/>
        <a:lstStyle/>
        <a:p>
          <a:endParaRPr lang="de-DE"/>
        </a:p>
      </dgm:t>
    </dgm:pt>
    <dgm:pt modelId="{F9C21F59-BFC0-447A-A824-2AC9637F1EF8}" type="pres">
      <dgm:prSet presAssocID="{D69A7DFE-9F28-4622-BC59-4E60AAD981E4}" presName="item1" presStyleLbl="node1" presStyleIdx="0" presStyleCnt="3">
        <dgm:presLayoutVars>
          <dgm:bulletEnabled val="1"/>
        </dgm:presLayoutVars>
      </dgm:prSet>
      <dgm:spPr/>
      <dgm:t>
        <a:bodyPr/>
        <a:lstStyle/>
        <a:p>
          <a:endParaRPr lang="de-DE"/>
        </a:p>
      </dgm:t>
    </dgm:pt>
    <dgm:pt modelId="{4210D278-CA98-4946-8C86-4415A0594E43}" type="pres">
      <dgm:prSet presAssocID="{96667ED9-48EE-4EF7-8071-2B1D58544DB7}" presName="item2" presStyleLbl="node1" presStyleIdx="1" presStyleCnt="3" custLinFactNeighborX="22597" custLinFactNeighborY="-7064">
        <dgm:presLayoutVars>
          <dgm:bulletEnabled val="1"/>
        </dgm:presLayoutVars>
      </dgm:prSet>
      <dgm:spPr/>
      <dgm:t>
        <a:bodyPr/>
        <a:lstStyle/>
        <a:p>
          <a:endParaRPr lang="en-US"/>
        </a:p>
      </dgm:t>
    </dgm:pt>
    <dgm:pt modelId="{D5141C67-01DD-4895-AE0F-10743638D322}" type="pres">
      <dgm:prSet presAssocID="{EA3BD5CB-82BD-4D0A-8040-E9117C095CE5}" presName="item3" presStyleLbl="node1" presStyleIdx="2" presStyleCnt="3" custScaleX="110081" custScaleY="103759" custLinFactNeighborX="12208" custLinFactNeighborY="1657">
        <dgm:presLayoutVars>
          <dgm:bulletEnabled val="1"/>
        </dgm:presLayoutVars>
      </dgm:prSet>
      <dgm:spPr/>
      <dgm:t>
        <a:bodyPr/>
        <a:lstStyle/>
        <a:p>
          <a:endParaRPr lang="de-DE"/>
        </a:p>
      </dgm:t>
    </dgm:pt>
    <dgm:pt modelId="{B07AA969-C0C5-4306-8C26-EB2ECD954851}" type="pres">
      <dgm:prSet presAssocID="{7D3FBADD-DFB4-46F2-99E7-49380E2E3C35}" presName="funnel" presStyleLbl="trAlignAcc1" presStyleIdx="0" presStyleCnt="1" custScaleX="86843" custScaleY="95215" custLinFactNeighborX="3136" custLinFactNeighborY="-1650"/>
      <dgm:spPr/>
      <dgm:t>
        <a:bodyPr/>
        <a:lstStyle/>
        <a:p>
          <a:endParaRPr lang="en-US"/>
        </a:p>
      </dgm:t>
    </dgm:pt>
  </dgm:ptLst>
  <dgm:cxnLst>
    <dgm:cxn modelId="{50C2EFFF-3A60-47E0-AE27-C586BD41F647}" srcId="{7D3FBADD-DFB4-46F2-99E7-49380E2E3C35}" destId="{96667ED9-48EE-4EF7-8071-2B1D58544DB7}" srcOrd="2" destOrd="0" parTransId="{918CD2F3-B4B6-483A-B7BD-96CC81B80439}" sibTransId="{D2CAD2BE-BBFF-43D9-9E2D-3563EE8084F3}"/>
    <dgm:cxn modelId="{A5BEDE89-9165-4B3D-9B68-E507825060E4}" type="presOf" srcId="{EA3BD5CB-82BD-4D0A-8040-E9117C095CE5}" destId="{24CE4C37-0BF6-45C3-B0FF-51E2C1E05BC2}" srcOrd="0" destOrd="0" presId="urn:microsoft.com/office/officeart/2005/8/layout/funnel1"/>
    <dgm:cxn modelId="{6874565C-5C92-4A04-86D1-BCFCF00C73EA}" srcId="{7D3FBADD-DFB4-46F2-99E7-49380E2E3C35}" destId="{EA3BD5CB-82BD-4D0A-8040-E9117C095CE5}" srcOrd="3" destOrd="0" parTransId="{96E51922-4DD0-418E-A767-FB537CE1B304}" sibTransId="{C873145A-1E19-4713-9046-7776CB319DE1}"/>
    <dgm:cxn modelId="{75B0CE0C-7229-48FA-8F84-C337F1EE1D41}" type="presOf" srcId="{7D3FBADD-DFB4-46F2-99E7-49380E2E3C35}" destId="{BB0EC47F-DD19-43F5-AC43-CADDC44CC6C4}" srcOrd="0" destOrd="0" presId="urn:microsoft.com/office/officeart/2005/8/layout/funnel1"/>
    <dgm:cxn modelId="{20DBE006-F1D5-47A9-8AC1-F0FDFD3B6599}" type="presOf" srcId="{96667ED9-48EE-4EF7-8071-2B1D58544DB7}" destId="{F9C21F59-BFC0-447A-A824-2AC9637F1EF8}" srcOrd="0" destOrd="0" presId="urn:microsoft.com/office/officeart/2005/8/layout/funnel1"/>
    <dgm:cxn modelId="{08F9364D-F0A3-425A-A3DC-A6A4766456A9}" srcId="{7D3FBADD-DFB4-46F2-99E7-49380E2E3C35}" destId="{D69A7DFE-9F28-4622-BC59-4E60AAD981E4}" srcOrd="1" destOrd="0" parTransId="{5279D073-8467-4744-AA04-3AF927F59ECC}" sibTransId="{1ECDC9C2-1900-474C-8D40-74FBC29EDE58}"/>
    <dgm:cxn modelId="{A59A281C-F221-48DA-AC0A-E693D572561A}" srcId="{7D3FBADD-DFB4-46F2-99E7-49380E2E3C35}" destId="{658AA7C3-B180-49F0-8C67-40A80987AE38}" srcOrd="0" destOrd="0" parTransId="{897E57F6-8648-4FF5-A7FE-0DB7D57B41DF}" sibTransId="{E1999462-CCBB-4645-BA3D-F1B9C8D87C91}"/>
    <dgm:cxn modelId="{121638B1-3F7E-4312-B335-EDAC73B81FB7}" type="presOf" srcId="{658AA7C3-B180-49F0-8C67-40A80987AE38}" destId="{D5141C67-01DD-4895-AE0F-10743638D322}" srcOrd="0" destOrd="0" presId="urn:microsoft.com/office/officeart/2005/8/layout/funnel1"/>
    <dgm:cxn modelId="{96AE3C6D-80CC-482F-AB15-33B8B0DDB9AD}" srcId="{7D3FBADD-DFB4-46F2-99E7-49380E2E3C35}" destId="{93D0B218-2271-4763-BD7B-099C8AAB9382}" srcOrd="4" destOrd="0" parTransId="{9F64E522-7E58-427F-9211-34A5807A48A8}" sibTransId="{D011430C-360B-43A0-8572-2A09B560900C}"/>
    <dgm:cxn modelId="{4EB9E9AA-C014-4B80-91C1-31DD2295B3E6}" type="presOf" srcId="{D69A7DFE-9F28-4622-BC59-4E60AAD981E4}" destId="{4210D278-CA98-4946-8C86-4415A0594E43}" srcOrd="0" destOrd="0" presId="urn:microsoft.com/office/officeart/2005/8/layout/funnel1"/>
    <dgm:cxn modelId="{22E4F1FF-8967-4E1C-9205-A14B4AA55F8D}" type="presParOf" srcId="{BB0EC47F-DD19-43F5-AC43-CADDC44CC6C4}" destId="{507F3152-32E3-4DA3-BEB3-24B45CADAE1A}" srcOrd="0" destOrd="0" presId="urn:microsoft.com/office/officeart/2005/8/layout/funnel1"/>
    <dgm:cxn modelId="{69F55079-B259-4D3C-9768-D2BF8CB85A78}" type="presParOf" srcId="{BB0EC47F-DD19-43F5-AC43-CADDC44CC6C4}" destId="{D2FA4F13-B09D-4D48-80D0-88BF3892CB6F}" srcOrd="1" destOrd="0" presId="urn:microsoft.com/office/officeart/2005/8/layout/funnel1"/>
    <dgm:cxn modelId="{29371BE5-21EE-4B93-A7BB-49A64F1C634D}" type="presParOf" srcId="{BB0EC47F-DD19-43F5-AC43-CADDC44CC6C4}" destId="{24CE4C37-0BF6-45C3-B0FF-51E2C1E05BC2}" srcOrd="2" destOrd="0" presId="urn:microsoft.com/office/officeart/2005/8/layout/funnel1"/>
    <dgm:cxn modelId="{9178AFF1-1964-465B-9638-AA23B929A977}" type="presParOf" srcId="{BB0EC47F-DD19-43F5-AC43-CADDC44CC6C4}" destId="{F9C21F59-BFC0-447A-A824-2AC9637F1EF8}" srcOrd="3" destOrd="0" presId="urn:microsoft.com/office/officeart/2005/8/layout/funnel1"/>
    <dgm:cxn modelId="{12227C4F-EFF1-4BBB-BCCD-8EAFDB937423}" type="presParOf" srcId="{BB0EC47F-DD19-43F5-AC43-CADDC44CC6C4}" destId="{4210D278-CA98-4946-8C86-4415A0594E43}" srcOrd="4" destOrd="0" presId="urn:microsoft.com/office/officeart/2005/8/layout/funnel1"/>
    <dgm:cxn modelId="{7BB75C3F-3458-4738-BDB4-C1A97B3B0373}" type="presParOf" srcId="{BB0EC47F-DD19-43F5-AC43-CADDC44CC6C4}" destId="{D5141C67-01DD-4895-AE0F-10743638D322}" srcOrd="5" destOrd="0" presId="urn:microsoft.com/office/officeart/2005/8/layout/funnel1"/>
    <dgm:cxn modelId="{56F7ECE5-D7A7-4159-AB7D-0C3220CDF991}" type="presParOf" srcId="{BB0EC47F-DD19-43F5-AC43-CADDC44CC6C4}" destId="{B07AA969-C0C5-4306-8C26-EB2ECD95485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FC082-4FC6-41DC-AB17-A52135436987}"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9BA1693-44E4-4B3B-A535-F9E00DA9732E}">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800" dirty="0" smtClean="0"/>
            <a:t>Defects </a:t>
          </a:r>
          <a:endParaRPr lang="en-US" sz="1800" dirty="0"/>
        </a:p>
      </dgm:t>
    </dgm:pt>
    <dgm:pt modelId="{49F5EBCF-86C0-43BB-8E6D-3AFF40D2E2D0}" type="parTrans" cxnId="{921D920F-69F3-4AEB-ACFA-9A6535F51E1E}">
      <dgm:prSet/>
      <dgm:spPr/>
      <dgm:t>
        <a:bodyPr/>
        <a:lstStyle/>
        <a:p>
          <a:endParaRPr lang="en-US"/>
        </a:p>
      </dgm:t>
    </dgm:pt>
    <dgm:pt modelId="{923380C9-95D5-4809-9E59-F063AA2317B3}" type="sibTrans" cxnId="{921D920F-69F3-4AEB-ACFA-9A6535F51E1E}">
      <dgm:prSet/>
      <dgm:spPr/>
      <dgm:t>
        <a:bodyPr/>
        <a:lstStyle/>
        <a:p>
          <a:endParaRPr lang="en-US"/>
        </a:p>
      </dgm:t>
    </dgm:pt>
    <dgm:pt modelId="{38B1B645-0C15-4C2D-BEE6-5A100AEA551B}">
      <dgm:prSet phldrT="[Text]" custT="1">
        <dgm:style>
          <a:lnRef idx="0">
            <a:schemeClr val="accent3"/>
          </a:lnRef>
          <a:fillRef idx="3">
            <a:schemeClr val="accent3"/>
          </a:fillRef>
          <a:effectRef idx="3">
            <a:schemeClr val="accent3"/>
          </a:effectRef>
          <a:fontRef idx="minor">
            <a:schemeClr val="lt1"/>
          </a:fontRef>
        </dgm:style>
      </dgm:prSet>
      <dgm:spPr/>
      <dgm:t>
        <a:bodyPr/>
        <a:lstStyle/>
        <a:p>
          <a:r>
            <a:rPr lang="en-US" sz="1400" dirty="0" smtClean="0"/>
            <a:t>Efforts caused by rework, scrap, and incorrect information	</a:t>
          </a:r>
          <a:endParaRPr lang="en-US" sz="1400" dirty="0"/>
        </a:p>
      </dgm:t>
    </dgm:pt>
    <dgm:pt modelId="{F397EA1E-C88D-4768-AF8F-478E925B021D}" type="parTrans" cxnId="{971C9391-0D0D-4911-8611-5C3B562658C7}">
      <dgm:prSet/>
      <dgm:spPr/>
      <dgm:t>
        <a:bodyPr/>
        <a:lstStyle/>
        <a:p>
          <a:endParaRPr lang="en-US"/>
        </a:p>
      </dgm:t>
    </dgm:pt>
    <dgm:pt modelId="{27E3FC4F-60EA-44E5-B529-410387CFAF00}" type="sibTrans" cxnId="{971C9391-0D0D-4911-8611-5C3B562658C7}">
      <dgm:prSet/>
      <dgm:spPr/>
      <dgm:t>
        <a:bodyPr/>
        <a:lstStyle/>
        <a:p>
          <a:endParaRPr lang="en-US"/>
        </a:p>
      </dgm:t>
    </dgm:pt>
    <dgm:pt modelId="{667A3DD2-7988-48B7-AA88-74E855130AE5}">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800" dirty="0" smtClean="0"/>
            <a:t>Overproduction</a:t>
          </a:r>
          <a:endParaRPr lang="en-US" sz="1800" dirty="0"/>
        </a:p>
      </dgm:t>
    </dgm:pt>
    <dgm:pt modelId="{9EAA4CB5-2973-48E0-A4C2-101565B86083}" type="parTrans" cxnId="{E0B2A9B6-A245-4E60-BC66-BFCF0A32AB71}">
      <dgm:prSet/>
      <dgm:spPr/>
      <dgm:t>
        <a:bodyPr/>
        <a:lstStyle/>
        <a:p>
          <a:endParaRPr lang="en-US"/>
        </a:p>
      </dgm:t>
    </dgm:pt>
    <dgm:pt modelId="{12A60298-392F-4DA7-9FCD-B9D0A1DB106C}" type="sibTrans" cxnId="{E0B2A9B6-A245-4E60-BC66-BFCF0A32AB71}">
      <dgm:prSet/>
      <dgm:spPr/>
      <dgm:t>
        <a:bodyPr/>
        <a:lstStyle/>
        <a:p>
          <a:endParaRPr lang="en-US"/>
        </a:p>
      </dgm:t>
    </dgm:pt>
    <dgm:pt modelId="{6B0DC9FC-461A-4473-94E2-127C1113DF66}">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en-US" sz="1400" dirty="0" smtClean="0"/>
            <a:t>Production that is more than needed or before it is needed</a:t>
          </a:r>
          <a:endParaRPr lang="en-US" sz="1400" dirty="0"/>
        </a:p>
      </dgm:t>
    </dgm:pt>
    <dgm:pt modelId="{6C16AF59-3526-48D1-9C46-513DD5FEC638}" type="parTrans" cxnId="{2747E6B1-4206-4498-B915-A8D9F724CFEF}">
      <dgm:prSet/>
      <dgm:spPr/>
      <dgm:t>
        <a:bodyPr/>
        <a:lstStyle/>
        <a:p>
          <a:endParaRPr lang="en-US"/>
        </a:p>
      </dgm:t>
    </dgm:pt>
    <dgm:pt modelId="{D2BDD924-8D46-4139-8562-9157F4CC6414}" type="sibTrans" cxnId="{2747E6B1-4206-4498-B915-A8D9F724CFEF}">
      <dgm:prSet/>
      <dgm:spPr/>
      <dgm:t>
        <a:bodyPr/>
        <a:lstStyle/>
        <a:p>
          <a:endParaRPr lang="en-US"/>
        </a:p>
      </dgm:t>
    </dgm:pt>
    <dgm:pt modelId="{5C8F30C3-ED88-4088-ACFD-F435254C5487}">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800" dirty="0" smtClean="0"/>
            <a:t>Waiting</a:t>
          </a:r>
          <a:endParaRPr lang="en-US" sz="1800" dirty="0"/>
        </a:p>
      </dgm:t>
    </dgm:pt>
    <dgm:pt modelId="{62C2942C-AEB0-4BB1-A032-FDDEF88AD05B}" type="parTrans" cxnId="{F50912E3-EB4D-45F5-9ED7-55569F21BFE3}">
      <dgm:prSet/>
      <dgm:spPr/>
      <dgm:t>
        <a:bodyPr/>
        <a:lstStyle/>
        <a:p>
          <a:endParaRPr lang="en-US"/>
        </a:p>
      </dgm:t>
    </dgm:pt>
    <dgm:pt modelId="{59CCA62D-0F91-489D-95E3-705D2332FEDD}" type="sibTrans" cxnId="{F50912E3-EB4D-45F5-9ED7-55569F21BFE3}">
      <dgm:prSet/>
      <dgm:spPr/>
      <dgm:t>
        <a:bodyPr/>
        <a:lstStyle/>
        <a:p>
          <a:endParaRPr lang="en-US"/>
        </a:p>
      </dgm:t>
    </dgm:pt>
    <dgm:pt modelId="{F19582CE-C635-4F14-8C74-2D3ADCEBC341}">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US" sz="1400" dirty="0" smtClean="0"/>
            <a:t>Wasted time </a:t>
          </a:r>
          <a:r>
            <a:rPr lang="en-US" sz="1400" smtClean="0"/>
            <a:t>waiting for </a:t>
          </a:r>
          <a:r>
            <a:rPr lang="en-US" sz="1400" dirty="0" smtClean="0"/>
            <a:t>the next step in a process</a:t>
          </a:r>
          <a:endParaRPr lang="en-US" sz="1400" dirty="0"/>
        </a:p>
      </dgm:t>
    </dgm:pt>
    <dgm:pt modelId="{869F52AF-7D11-4701-BA67-7EFCFEC6071C}" type="parTrans" cxnId="{80A9F262-1704-4FC1-A868-A054D2AB85DC}">
      <dgm:prSet/>
      <dgm:spPr/>
      <dgm:t>
        <a:bodyPr/>
        <a:lstStyle/>
        <a:p>
          <a:endParaRPr lang="en-US"/>
        </a:p>
      </dgm:t>
    </dgm:pt>
    <dgm:pt modelId="{4590EBC0-2593-4BB6-864A-A732E917B241}" type="sibTrans" cxnId="{80A9F262-1704-4FC1-A868-A054D2AB85DC}">
      <dgm:prSet/>
      <dgm:spPr/>
      <dgm:t>
        <a:bodyPr/>
        <a:lstStyle/>
        <a:p>
          <a:endParaRPr lang="en-US"/>
        </a:p>
      </dgm:t>
    </dgm:pt>
    <dgm:pt modelId="{984AFDDA-D3C5-4193-9136-569489CC7FC6}">
      <dgm:prSet phldrT="[Text]" custT="1">
        <dgm:style>
          <a:lnRef idx="0">
            <a:schemeClr val="dk1"/>
          </a:lnRef>
          <a:fillRef idx="3">
            <a:schemeClr val="dk1"/>
          </a:fillRef>
          <a:effectRef idx="3">
            <a:schemeClr val="dk1"/>
          </a:effectRef>
          <a:fontRef idx="minor">
            <a:schemeClr val="lt1"/>
          </a:fontRef>
        </dgm:style>
      </dgm:prSet>
      <dgm:spPr/>
      <dgm:t>
        <a:bodyPr/>
        <a:lstStyle/>
        <a:p>
          <a:r>
            <a:rPr lang="en-US" sz="1800" dirty="0" smtClean="0"/>
            <a:t>Non-Utilized Talent</a:t>
          </a:r>
        </a:p>
      </dgm:t>
    </dgm:pt>
    <dgm:pt modelId="{437BC333-887D-4CEB-B63D-8FEAAAC1D32F}" type="parTrans" cxnId="{BE23AAB9-F8E4-4E23-8555-BD4C66F6832A}">
      <dgm:prSet/>
      <dgm:spPr/>
      <dgm:t>
        <a:bodyPr/>
        <a:lstStyle/>
        <a:p>
          <a:endParaRPr lang="en-US"/>
        </a:p>
      </dgm:t>
    </dgm:pt>
    <dgm:pt modelId="{5157ECB5-E0C0-4F74-879A-A05B7A21A72B}" type="sibTrans" cxnId="{BE23AAB9-F8E4-4E23-8555-BD4C66F6832A}">
      <dgm:prSet/>
      <dgm:spPr/>
      <dgm:t>
        <a:bodyPr/>
        <a:lstStyle/>
        <a:p>
          <a:endParaRPr lang="en-US"/>
        </a:p>
      </dgm:t>
    </dgm:pt>
    <dgm:pt modelId="{A28E5452-D534-4ABE-83F9-D221A62A490A}">
      <dgm:prSet phldrT="[Text]" custT="1">
        <dgm:style>
          <a:lnRef idx="0">
            <a:schemeClr val="accent4"/>
          </a:lnRef>
          <a:fillRef idx="3">
            <a:schemeClr val="accent4"/>
          </a:fillRef>
          <a:effectRef idx="3">
            <a:schemeClr val="accent4"/>
          </a:effectRef>
          <a:fontRef idx="minor">
            <a:schemeClr val="lt1"/>
          </a:fontRef>
        </dgm:style>
      </dgm:prSet>
      <dgm:spPr/>
      <dgm:t>
        <a:bodyPr/>
        <a:lstStyle/>
        <a:p>
          <a:endParaRPr lang="en-US" sz="1400" dirty="0"/>
        </a:p>
      </dgm:t>
    </dgm:pt>
    <dgm:pt modelId="{2A8E8DED-175E-4AB9-98B2-2798311BE24A}" type="parTrans" cxnId="{AFBBADB4-09FA-430D-8E0E-BB8223EEBE86}">
      <dgm:prSet/>
      <dgm:spPr/>
      <dgm:t>
        <a:bodyPr/>
        <a:lstStyle/>
        <a:p>
          <a:endParaRPr lang="en-US"/>
        </a:p>
      </dgm:t>
    </dgm:pt>
    <dgm:pt modelId="{9AEDF13C-3834-4893-878D-8BB78DA65356}" type="sibTrans" cxnId="{AFBBADB4-09FA-430D-8E0E-BB8223EEBE86}">
      <dgm:prSet/>
      <dgm:spPr/>
      <dgm:t>
        <a:bodyPr/>
        <a:lstStyle/>
        <a:p>
          <a:endParaRPr lang="en-US"/>
        </a:p>
      </dgm:t>
    </dgm:pt>
    <dgm:pt modelId="{97D96D2C-649A-4F21-963B-6B7D24405F9F}">
      <dgm:prSet custT="1">
        <dgm:style>
          <a:lnRef idx="0">
            <a:schemeClr val="dk1"/>
          </a:lnRef>
          <a:fillRef idx="3">
            <a:schemeClr val="dk1"/>
          </a:fillRef>
          <a:effectRef idx="3">
            <a:schemeClr val="dk1"/>
          </a:effectRef>
          <a:fontRef idx="minor">
            <a:schemeClr val="lt1"/>
          </a:fontRef>
        </dgm:style>
      </dgm:prSet>
      <dgm:spPr/>
      <dgm:t>
        <a:bodyPr/>
        <a:lstStyle/>
        <a:p>
          <a:r>
            <a:rPr lang="en-US" sz="1400" dirty="0" smtClean="0"/>
            <a:t>Underutilizing People’s talents, skills, &amp; knowledge</a:t>
          </a:r>
          <a:endParaRPr lang="en-US" sz="1400" dirty="0"/>
        </a:p>
      </dgm:t>
    </dgm:pt>
    <dgm:pt modelId="{DAAACCF0-96EC-47BA-ADBE-E1BEDD00BED7}" type="parTrans" cxnId="{79EE4470-2BB9-49D1-A4B3-7D69FDCD2447}">
      <dgm:prSet/>
      <dgm:spPr/>
      <dgm:t>
        <a:bodyPr/>
        <a:lstStyle/>
        <a:p>
          <a:endParaRPr lang="en-US"/>
        </a:p>
      </dgm:t>
    </dgm:pt>
    <dgm:pt modelId="{5938059A-7488-4728-9F13-11CF7B3F168E}" type="sibTrans" cxnId="{79EE4470-2BB9-49D1-A4B3-7D69FDCD2447}">
      <dgm:prSet/>
      <dgm:spPr/>
      <dgm:t>
        <a:bodyPr/>
        <a:lstStyle/>
        <a:p>
          <a:endParaRPr lang="en-US"/>
        </a:p>
      </dgm:t>
    </dgm:pt>
    <dgm:pt modelId="{EBB2895C-1D94-4CDC-B73D-D11F51680991}" type="pres">
      <dgm:prSet presAssocID="{6BAFC082-4FC6-41DC-AB17-A52135436987}" presName="linearFlow" presStyleCnt="0">
        <dgm:presLayoutVars>
          <dgm:dir/>
          <dgm:resizeHandles val="exact"/>
        </dgm:presLayoutVars>
      </dgm:prSet>
      <dgm:spPr/>
      <dgm:t>
        <a:bodyPr/>
        <a:lstStyle/>
        <a:p>
          <a:endParaRPr lang="en-US"/>
        </a:p>
      </dgm:t>
    </dgm:pt>
    <dgm:pt modelId="{171F2A80-D682-49DD-9DAE-B80428DD40C3}" type="pres">
      <dgm:prSet presAssocID="{79BA1693-44E4-4B3B-A535-F9E00DA9732E}" presName="composite" presStyleCnt="0"/>
      <dgm:spPr/>
    </dgm:pt>
    <dgm:pt modelId="{2D54D634-777A-48C6-B176-75B43975DA50}" type="pres">
      <dgm:prSet presAssocID="{79BA1693-44E4-4B3B-A535-F9E00DA9732E}" presName="imgShp" presStyleLbl="fgImgPlace1" presStyleIdx="0" presStyleCnt="4"/>
      <dgm:spPr>
        <a:blipFill rotWithShape="1">
          <a:blip xmlns:r="http://schemas.openxmlformats.org/officeDocument/2006/relationships" r:embed="rId1">
            <a:duotone>
              <a:schemeClr val="bg2">
                <a:shade val="45000"/>
                <a:satMod val="135000"/>
              </a:schemeClr>
              <a:prstClr val="white"/>
            </a:duotone>
          </a:blip>
          <a:stretch>
            <a:fillRect/>
          </a:stretch>
        </a:blipFill>
      </dgm:spPr>
    </dgm:pt>
    <dgm:pt modelId="{4A918C1A-341D-464A-840D-C8D678D3AFB4}" type="pres">
      <dgm:prSet presAssocID="{79BA1693-44E4-4B3B-A535-F9E00DA9732E}" presName="txShp" presStyleLbl="node1" presStyleIdx="0" presStyleCnt="4">
        <dgm:presLayoutVars>
          <dgm:bulletEnabled val="1"/>
        </dgm:presLayoutVars>
      </dgm:prSet>
      <dgm:spPr/>
      <dgm:t>
        <a:bodyPr/>
        <a:lstStyle/>
        <a:p>
          <a:endParaRPr lang="en-US"/>
        </a:p>
      </dgm:t>
    </dgm:pt>
    <dgm:pt modelId="{8E487088-D709-4865-82C6-14BA3DDFB9D0}" type="pres">
      <dgm:prSet presAssocID="{923380C9-95D5-4809-9E59-F063AA2317B3}" presName="spacing" presStyleCnt="0"/>
      <dgm:spPr/>
    </dgm:pt>
    <dgm:pt modelId="{1E3E8C67-1308-4D29-A3A5-49B14B0C238B}" type="pres">
      <dgm:prSet presAssocID="{667A3DD2-7988-48B7-AA88-74E855130AE5}" presName="composite" presStyleCnt="0"/>
      <dgm:spPr/>
    </dgm:pt>
    <dgm:pt modelId="{C54657BE-90FA-4DD1-978B-3004C7A14976}" type="pres">
      <dgm:prSet presAssocID="{667A3DD2-7988-48B7-AA88-74E855130AE5}" presName="imgShp" presStyleLbl="fgImgPlace1" presStyleIdx="1" presStyleCnt="4" custScaleX="107817"/>
      <dgm:spPr>
        <a:blipFill rotWithShape="1">
          <a:blip xmlns:r="http://schemas.openxmlformats.org/officeDocument/2006/relationships" r:embed="rId2">
            <a:duotone>
              <a:schemeClr val="accent6">
                <a:shade val="45000"/>
                <a:satMod val="135000"/>
              </a:schemeClr>
              <a:prstClr val="white"/>
            </a:duotone>
          </a:blip>
          <a:stretch>
            <a:fillRect/>
          </a:stretch>
        </a:blipFill>
      </dgm:spPr>
    </dgm:pt>
    <dgm:pt modelId="{C2AD5EBE-6C99-435A-9C6D-3AD8AF984F97}" type="pres">
      <dgm:prSet presAssocID="{667A3DD2-7988-48B7-AA88-74E855130AE5}" presName="txShp" presStyleLbl="node1" presStyleIdx="1" presStyleCnt="4">
        <dgm:presLayoutVars>
          <dgm:bulletEnabled val="1"/>
        </dgm:presLayoutVars>
      </dgm:prSet>
      <dgm:spPr/>
      <dgm:t>
        <a:bodyPr/>
        <a:lstStyle/>
        <a:p>
          <a:endParaRPr lang="en-US"/>
        </a:p>
      </dgm:t>
    </dgm:pt>
    <dgm:pt modelId="{A31A353E-FC9B-4A02-9125-B140EB95F225}" type="pres">
      <dgm:prSet presAssocID="{12A60298-392F-4DA7-9FCD-B9D0A1DB106C}" presName="spacing" presStyleCnt="0"/>
      <dgm:spPr/>
    </dgm:pt>
    <dgm:pt modelId="{29D69A5A-50F0-493D-8AC1-F753C55E9768}" type="pres">
      <dgm:prSet presAssocID="{5C8F30C3-ED88-4088-ACFD-F435254C5487}" presName="composite" presStyleCnt="0"/>
      <dgm:spPr/>
    </dgm:pt>
    <dgm:pt modelId="{36A0A830-A6AA-405F-B389-2E2D49393B7D}" type="pres">
      <dgm:prSet presAssocID="{5C8F30C3-ED88-4088-ACFD-F435254C5487}" presName="imgShp" presStyleLbl="fgImgPlace1" presStyleIdx="2" presStyleCnt="4"/>
      <dgm:spPr>
        <a:blipFill rotWithShape="1">
          <a:blip xmlns:r="http://schemas.openxmlformats.org/officeDocument/2006/relationships" r:embed="rId3">
            <a:duotone>
              <a:schemeClr val="accent3">
                <a:shade val="45000"/>
                <a:satMod val="135000"/>
              </a:schemeClr>
              <a:prstClr val="white"/>
            </a:duotone>
          </a:blip>
          <a:stretch>
            <a:fillRect/>
          </a:stretch>
        </a:blipFill>
      </dgm:spPr>
    </dgm:pt>
    <dgm:pt modelId="{E13B6853-CE9D-4187-92B7-288CE989B36A}" type="pres">
      <dgm:prSet presAssocID="{5C8F30C3-ED88-4088-ACFD-F435254C5487}" presName="txShp" presStyleLbl="node1" presStyleIdx="2" presStyleCnt="4">
        <dgm:presLayoutVars>
          <dgm:bulletEnabled val="1"/>
        </dgm:presLayoutVars>
      </dgm:prSet>
      <dgm:spPr/>
      <dgm:t>
        <a:bodyPr/>
        <a:lstStyle/>
        <a:p>
          <a:endParaRPr lang="en-US"/>
        </a:p>
      </dgm:t>
    </dgm:pt>
    <dgm:pt modelId="{3197F401-B7CE-4B4C-A2FB-1E405EE187B4}" type="pres">
      <dgm:prSet presAssocID="{59CCA62D-0F91-489D-95E3-705D2332FEDD}" presName="spacing" presStyleCnt="0"/>
      <dgm:spPr/>
    </dgm:pt>
    <dgm:pt modelId="{69FC5A0A-54B5-4FED-A5BB-BD3B794B11D9}" type="pres">
      <dgm:prSet presAssocID="{984AFDDA-D3C5-4193-9136-569489CC7FC6}" presName="composite" presStyleCnt="0"/>
      <dgm:spPr/>
    </dgm:pt>
    <dgm:pt modelId="{31B3CE94-26DF-4132-ABF0-92954D771324}" type="pres">
      <dgm:prSet presAssocID="{984AFDDA-D3C5-4193-9136-569489CC7FC6}" presName="imgShp" presStyleLbl="fgImgPlace1" presStyleIdx="3" presStyleCnt="4"/>
      <dgm:spPr>
        <a:blipFill rotWithShape="1">
          <a:blip xmlns:r="http://schemas.openxmlformats.org/officeDocument/2006/relationships" r:embed="rId4">
            <a:duotone>
              <a:schemeClr val="accent4">
                <a:shade val="45000"/>
                <a:satMod val="135000"/>
              </a:schemeClr>
              <a:prstClr val="white"/>
            </a:duotone>
          </a:blip>
          <a:stretch>
            <a:fillRect/>
          </a:stretch>
        </a:blipFill>
      </dgm:spPr>
    </dgm:pt>
    <dgm:pt modelId="{B643C393-59A1-4C96-B0AE-9236078FB01F}" type="pres">
      <dgm:prSet presAssocID="{984AFDDA-D3C5-4193-9136-569489CC7FC6}" presName="txShp" presStyleLbl="node1" presStyleIdx="3" presStyleCnt="4">
        <dgm:presLayoutVars>
          <dgm:bulletEnabled val="1"/>
        </dgm:presLayoutVars>
      </dgm:prSet>
      <dgm:spPr/>
      <dgm:t>
        <a:bodyPr/>
        <a:lstStyle/>
        <a:p>
          <a:endParaRPr lang="en-US"/>
        </a:p>
      </dgm:t>
    </dgm:pt>
  </dgm:ptLst>
  <dgm:cxnLst>
    <dgm:cxn modelId="{971C9391-0D0D-4911-8611-5C3B562658C7}" srcId="{79BA1693-44E4-4B3B-A535-F9E00DA9732E}" destId="{38B1B645-0C15-4C2D-BEE6-5A100AEA551B}" srcOrd="0" destOrd="0" parTransId="{F397EA1E-C88D-4768-AF8F-478E925B021D}" sibTransId="{27E3FC4F-60EA-44E5-B529-410387CFAF00}"/>
    <dgm:cxn modelId="{79EE4470-2BB9-49D1-A4B3-7D69FDCD2447}" srcId="{984AFDDA-D3C5-4193-9136-569489CC7FC6}" destId="{97D96D2C-649A-4F21-963B-6B7D24405F9F}" srcOrd="0" destOrd="0" parTransId="{DAAACCF0-96EC-47BA-ADBE-E1BEDD00BED7}" sibTransId="{5938059A-7488-4728-9F13-11CF7B3F168E}"/>
    <dgm:cxn modelId="{921D920F-69F3-4AEB-ACFA-9A6535F51E1E}" srcId="{6BAFC082-4FC6-41DC-AB17-A52135436987}" destId="{79BA1693-44E4-4B3B-A535-F9E00DA9732E}" srcOrd="0" destOrd="0" parTransId="{49F5EBCF-86C0-43BB-8E6D-3AFF40D2E2D0}" sibTransId="{923380C9-95D5-4809-9E59-F063AA2317B3}"/>
    <dgm:cxn modelId="{40609125-38C0-44FC-9468-74B93DAB23EA}" type="presOf" srcId="{5C8F30C3-ED88-4088-ACFD-F435254C5487}" destId="{E13B6853-CE9D-4187-92B7-288CE989B36A}" srcOrd="0" destOrd="0" presId="urn:microsoft.com/office/officeart/2005/8/layout/vList3"/>
    <dgm:cxn modelId="{E0B2A9B6-A245-4E60-BC66-BFCF0A32AB71}" srcId="{6BAFC082-4FC6-41DC-AB17-A52135436987}" destId="{667A3DD2-7988-48B7-AA88-74E855130AE5}" srcOrd="1" destOrd="0" parTransId="{9EAA4CB5-2973-48E0-A4C2-101565B86083}" sibTransId="{12A60298-392F-4DA7-9FCD-B9D0A1DB106C}"/>
    <dgm:cxn modelId="{7D40C4CA-FFCF-45FE-90B8-45A4EDEAF88A}" type="presOf" srcId="{6B0DC9FC-461A-4473-94E2-127C1113DF66}" destId="{C2AD5EBE-6C99-435A-9C6D-3AD8AF984F97}" srcOrd="0" destOrd="1" presId="urn:microsoft.com/office/officeart/2005/8/layout/vList3"/>
    <dgm:cxn modelId="{BE23AAB9-F8E4-4E23-8555-BD4C66F6832A}" srcId="{6BAFC082-4FC6-41DC-AB17-A52135436987}" destId="{984AFDDA-D3C5-4193-9136-569489CC7FC6}" srcOrd="3" destOrd="0" parTransId="{437BC333-887D-4CEB-B63D-8FEAAAC1D32F}" sibTransId="{5157ECB5-E0C0-4F74-879A-A05B7A21A72B}"/>
    <dgm:cxn modelId="{3D5B2C0B-9B5F-4B30-9B0C-FFB57BAECF5E}" type="presOf" srcId="{A28E5452-D534-4ABE-83F9-D221A62A490A}" destId="{E13B6853-CE9D-4187-92B7-288CE989B36A}" srcOrd="0" destOrd="2" presId="urn:microsoft.com/office/officeart/2005/8/layout/vList3"/>
    <dgm:cxn modelId="{493AD3BC-3158-475F-90A6-955C3E9E02FB}" type="presOf" srcId="{667A3DD2-7988-48B7-AA88-74E855130AE5}" destId="{C2AD5EBE-6C99-435A-9C6D-3AD8AF984F97}" srcOrd="0" destOrd="0" presId="urn:microsoft.com/office/officeart/2005/8/layout/vList3"/>
    <dgm:cxn modelId="{9464159B-09D6-45CE-BAE0-9A66428323F1}" type="presOf" srcId="{984AFDDA-D3C5-4193-9136-569489CC7FC6}" destId="{B643C393-59A1-4C96-B0AE-9236078FB01F}" srcOrd="0" destOrd="0" presId="urn:microsoft.com/office/officeart/2005/8/layout/vList3"/>
    <dgm:cxn modelId="{F6623549-3852-4F31-B717-18170A9EE240}" type="presOf" srcId="{97D96D2C-649A-4F21-963B-6B7D24405F9F}" destId="{B643C393-59A1-4C96-B0AE-9236078FB01F}" srcOrd="0" destOrd="1" presId="urn:microsoft.com/office/officeart/2005/8/layout/vList3"/>
    <dgm:cxn modelId="{7F7FBA85-92E3-46D7-BAD2-E93C76361FBD}" type="presOf" srcId="{38B1B645-0C15-4C2D-BEE6-5A100AEA551B}" destId="{4A918C1A-341D-464A-840D-C8D678D3AFB4}" srcOrd="0" destOrd="1" presId="urn:microsoft.com/office/officeart/2005/8/layout/vList3"/>
    <dgm:cxn modelId="{A9085766-9EA4-426C-8112-BB5FE4AF4479}" type="presOf" srcId="{F19582CE-C635-4F14-8C74-2D3ADCEBC341}" destId="{E13B6853-CE9D-4187-92B7-288CE989B36A}" srcOrd="0" destOrd="1" presId="urn:microsoft.com/office/officeart/2005/8/layout/vList3"/>
    <dgm:cxn modelId="{F50912E3-EB4D-45F5-9ED7-55569F21BFE3}" srcId="{6BAFC082-4FC6-41DC-AB17-A52135436987}" destId="{5C8F30C3-ED88-4088-ACFD-F435254C5487}" srcOrd="2" destOrd="0" parTransId="{62C2942C-AEB0-4BB1-A032-FDDEF88AD05B}" sibTransId="{59CCA62D-0F91-489D-95E3-705D2332FEDD}"/>
    <dgm:cxn modelId="{2747E6B1-4206-4498-B915-A8D9F724CFEF}" srcId="{667A3DD2-7988-48B7-AA88-74E855130AE5}" destId="{6B0DC9FC-461A-4473-94E2-127C1113DF66}" srcOrd="0" destOrd="0" parTransId="{6C16AF59-3526-48D1-9C46-513DD5FEC638}" sibTransId="{D2BDD924-8D46-4139-8562-9157F4CC6414}"/>
    <dgm:cxn modelId="{6EC6A89C-21FF-45FD-9DB3-9131D99CACA9}" type="presOf" srcId="{79BA1693-44E4-4B3B-A535-F9E00DA9732E}" destId="{4A918C1A-341D-464A-840D-C8D678D3AFB4}" srcOrd="0" destOrd="0" presId="urn:microsoft.com/office/officeart/2005/8/layout/vList3"/>
    <dgm:cxn modelId="{0B812E86-1686-4E1D-97FB-62AF142FFE7F}" type="presOf" srcId="{6BAFC082-4FC6-41DC-AB17-A52135436987}" destId="{EBB2895C-1D94-4CDC-B73D-D11F51680991}" srcOrd="0" destOrd="0" presId="urn:microsoft.com/office/officeart/2005/8/layout/vList3"/>
    <dgm:cxn modelId="{80A9F262-1704-4FC1-A868-A054D2AB85DC}" srcId="{5C8F30C3-ED88-4088-ACFD-F435254C5487}" destId="{F19582CE-C635-4F14-8C74-2D3ADCEBC341}" srcOrd="0" destOrd="0" parTransId="{869F52AF-7D11-4701-BA67-7EFCFEC6071C}" sibTransId="{4590EBC0-2593-4BB6-864A-A732E917B241}"/>
    <dgm:cxn modelId="{AFBBADB4-09FA-430D-8E0E-BB8223EEBE86}" srcId="{5C8F30C3-ED88-4088-ACFD-F435254C5487}" destId="{A28E5452-D534-4ABE-83F9-D221A62A490A}" srcOrd="1" destOrd="0" parTransId="{2A8E8DED-175E-4AB9-98B2-2798311BE24A}" sibTransId="{9AEDF13C-3834-4893-878D-8BB78DA65356}"/>
    <dgm:cxn modelId="{74DA2B73-EFA1-493A-8A1E-9A4AB9DF5FBE}" type="presParOf" srcId="{EBB2895C-1D94-4CDC-B73D-D11F51680991}" destId="{171F2A80-D682-49DD-9DAE-B80428DD40C3}" srcOrd="0" destOrd="0" presId="urn:microsoft.com/office/officeart/2005/8/layout/vList3"/>
    <dgm:cxn modelId="{13CE2033-C258-4118-B035-E016B7FDBDCB}" type="presParOf" srcId="{171F2A80-D682-49DD-9DAE-B80428DD40C3}" destId="{2D54D634-777A-48C6-B176-75B43975DA50}" srcOrd="0" destOrd="0" presId="urn:microsoft.com/office/officeart/2005/8/layout/vList3"/>
    <dgm:cxn modelId="{149A7593-AE2A-4BDB-A29A-9DF67423EE1C}" type="presParOf" srcId="{171F2A80-D682-49DD-9DAE-B80428DD40C3}" destId="{4A918C1A-341D-464A-840D-C8D678D3AFB4}" srcOrd="1" destOrd="0" presId="urn:microsoft.com/office/officeart/2005/8/layout/vList3"/>
    <dgm:cxn modelId="{383CEE69-3CC3-4FA0-B6CB-E18532766B1D}" type="presParOf" srcId="{EBB2895C-1D94-4CDC-B73D-D11F51680991}" destId="{8E487088-D709-4865-82C6-14BA3DDFB9D0}" srcOrd="1" destOrd="0" presId="urn:microsoft.com/office/officeart/2005/8/layout/vList3"/>
    <dgm:cxn modelId="{7436FAFC-71E7-49F6-A88E-2D0ACB4FE083}" type="presParOf" srcId="{EBB2895C-1D94-4CDC-B73D-D11F51680991}" destId="{1E3E8C67-1308-4D29-A3A5-49B14B0C238B}" srcOrd="2" destOrd="0" presId="urn:microsoft.com/office/officeart/2005/8/layout/vList3"/>
    <dgm:cxn modelId="{582E00B8-35D8-4EE3-80FE-EFC1130023CA}" type="presParOf" srcId="{1E3E8C67-1308-4D29-A3A5-49B14B0C238B}" destId="{C54657BE-90FA-4DD1-978B-3004C7A14976}" srcOrd="0" destOrd="0" presId="urn:microsoft.com/office/officeart/2005/8/layout/vList3"/>
    <dgm:cxn modelId="{CE682E2A-EFE5-43F9-A378-A31193427F33}" type="presParOf" srcId="{1E3E8C67-1308-4D29-A3A5-49B14B0C238B}" destId="{C2AD5EBE-6C99-435A-9C6D-3AD8AF984F97}" srcOrd="1" destOrd="0" presId="urn:microsoft.com/office/officeart/2005/8/layout/vList3"/>
    <dgm:cxn modelId="{9A70011C-372F-4646-B520-C7080364A020}" type="presParOf" srcId="{EBB2895C-1D94-4CDC-B73D-D11F51680991}" destId="{A31A353E-FC9B-4A02-9125-B140EB95F225}" srcOrd="3" destOrd="0" presId="urn:microsoft.com/office/officeart/2005/8/layout/vList3"/>
    <dgm:cxn modelId="{42F656CA-860D-4D2B-AB8E-E9581E39FD04}" type="presParOf" srcId="{EBB2895C-1D94-4CDC-B73D-D11F51680991}" destId="{29D69A5A-50F0-493D-8AC1-F753C55E9768}" srcOrd="4" destOrd="0" presId="urn:microsoft.com/office/officeart/2005/8/layout/vList3"/>
    <dgm:cxn modelId="{35E88146-ECC5-4283-BA84-ED03AC9E4DB9}" type="presParOf" srcId="{29D69A5A-50F0-493D-8AC1-F753C55E9768}" destId="{36A0A830-A6AA-405F-B389-2E2D49393B7D}" srcOrd="0" destOrd="0" presId="urn:microsoft.com/office/officeart/2005/8/layout/vList3"/>
    <dgm:cxn modelId="{A8886A6C-89C6-4E56-B135-968253AAD79F}" type="presParOf" srcId="{29D69A5A-50F0-493D-8AC1-F753C55E9768}" destId="{E13B6853-CE9D-4187-92B7-288CE989B36A}" srcOrd="1" destOrd="0" presId="urn:microsoft.com/office/officeart/2005/8/layout/vList3"/>
    <dgm:cxn modelId="{5B1CFCB4-A312-4291-9F92-FC07AB5C4E47}" type="presParOf" srcId="{EBB2895C-1D94-4CDC-B73D-D11F51680991}" destId="{3197F401-B7CE-4B4C-A2FB-1E405EE187B4}" srcOrd="5" destOrd="0" presId="urn:microsoft.com/office/officeart/2005/8/layout/vList3"/>
    <dgm:cxn modelId="{4389A840-B983-44E4-911C-1241EF8DCB87}" type="presParOf" srcId="{EBB2895C-1D94-4CDC-B73D-D11F51680991}" destId="{69FC5A0A-54B5-4FED-A5BB-BD3B794B11D9}" srcOrd="6" destOrd="0" presId="urn:microsoft.com/office/officeart/2005/8/layout/vList3"/>
    <dgm:cxn modelId="{C2B5603A-2DB8-4749-A8A7-110ACB7405B3}" type="presParOf" srcId="{69FC5A0A-54B5-4FED-A5BB-BD3B794B11D9}" destId="{31B3CE94-26DF-4132-ABF0-92954D771324}" srcOrd="0" destOrd="0" presId="urn:microsoft.com/office/officeart/2005/8/layout/vList3"/>
    <dgm:cxn modelId="{25FF8F8D-F91D-4626-A75A-2D891EBB85B6}" type="presParOf" srcId="{69FC5A0A-54B5-4FED-A5BB-BD3B794B11D9}" destId="{B643C393-59A1-4C96-B0AE-9236078FB01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FC082-4FC6-41DC-AB17-A52135436987}"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US"/>
        </a:p>
      </dgm:t>
    </dgm:pt>
    <dgm:pt modelId="{79BA1693-44E4-4B3B-A535-F9E00DA9732E}">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Transportation</a:t>
          </a:r>
          <a:endParaRPr lang="en-US" dirty="0"/>
        </a:p>
      </dgm:t>
    </dgm:pt>
    <dgm:pt modelId="{49F5EBCF-86C0-43BB-8E6D-3AFF40D2E2D0}" type="parTrans" cxnId="{921D920F-69F3-4AEB-ACFA-9A6535F51E1E}">
      <dgm:prSet/>
      <dgm:spPr/>
      <dgm:t>
        <a:bodyPr/>
        <a:lstStyle/>
        <a:p>
          <a:endParaRPr lang="en-US"/>
        </a:p>
      </dgm:t>
    </dgm:pt>
    <dgm:pt modelId="{923380C9-95D5-4809-9E59-F063AA2317B3}" type="sibTrans" cxnId="{921D920F-69F3-4AEB-ACFA-9A6535F51E1E}">
      <dgm:prSet/>
      <dgm:spPr/>
      <dgm:t>
        <a:bodyPr/>
        <a:lstStyle/>
        <a:p>
          <a:endParaRPr lang="en-US"/>
        </a:p>
      </dgm:t>
    </dgm:pt>
    <dgm:pt modelId="{38B1B645-0C15-4C2D-BEE6-5A100AEA551B}">
      <dgm:prSet phldrT="[Text]">
        <dgm:style>
          <a:lnRef idx="0">
            <a:schemeClr val="accent1"/>
          </a:lnRef>
          <a:fillRef idx="3">
            <a:schemeClr val="accent1"/>
          </a:fillRef>
          <a:effectRef idx="3">
            <a:schemeClr val="accent1"/>
          </a:effectRef>
          <a:fontRef idx="minor">
            <a:schemeClr val="lt1"/>
          </a:fontRef>
        </dgm:style>
      </dgm:prSet>
      <dgm:spPr/>
      <dgm:t>
        <a:bodyPr/>
        <a:lstStyle/>
        <a:p>
          <a:r>
            <a:rPr lang="en-US" dirty="0" smtClean="0"/>
            <a:t>Unnecessary movements of products &amp; materials	</a:t>
          </a:r>
          <a:endParaRPr lang="en-US" dirty="0"/>
        </a:p>
      </dgm:t>
    </dgm:pt>
    <dgm:pt modelId="{F397EA1E-C88D-4768-AF8F-478E925B021D}" type="parTrans" cxnId="{971C9391-0D0D-4911-8611-5C3B562658C7}">
      <dgm:prSet/>
      <dgm:spPr/>
      <dgm:t>
        <a:bodyPr/>
        <a:lstStyle/>
        <a:p>
          <a:endParaRPr lang="en-US"/>
        </a:p>
      </dgm:t>
    </dgm:pt>
    <dgm:pt modelId="{27E3FC4F-60EA-44E5-B529-410387CFAF00}" type="sibTrans" cxnId="{971C9391-0D0D-4911-8611-5C3B562658C7}">
      <dgm:prSet/>
      <dgm:spPr/>
      <dgm:t>
        <a:bodyPr/>
        <a:lstStyle/>
        <a:p>
          <a:endParaRPr lang="en-US"/>
        </a:p>
      </dgm:t>
    </dgm:pt>
    <dgm:pt modelId="{667A3DD2-7988-48B7-AA88-74E855130AE5}">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Inventory</a:t>
          </a:r>
          <a:endParaRPr lang="en-US" dirty="0"/>
        </a:p>
      </dgm:t>
    </dgm:pt>
    <dgm:pt modelId="{9EAA4CB5-2973-48E0-A4C2-101565B86083}" type="parTrans" cxnId="{E0B2A9B6-A245-4E60-BC66-BFCF0A32AB71}">
      <dgm:prSet/>
      <dgm:spPr/>
      <dgm:t>
        <a:bodyPr/>
        <a:lstStyle/>
        <a:p>
          <a:endParaRPr lang="en-US"/>
        </a:p>
      </dgm:t>
    </dgm:pt>
    <dgm:pt modelId="{12A60298-392F-4DA7-9FCD-B9D0A1DB106C}" type="sibTrans" cxnId="{E0B2A9B6-A245-4E60-BC66-BFCF0A32AB71}">
      <dgm:prSet/>
      <dgm:spPr/>
      <dgm:t>
        <a:bodyPr/>
        <a:lstStyle/>
        <a:p>
          <a:endParaRPr lang="en-US"/>
        </a:p>
      </dgm:t>
    </dgm:pt>
    <dgm:pt modelId="{5C8F30C3-ED88-4088-ACFD-F435254C5487}">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Motion</a:t>
          </a:r>
          <a:endParaRPr lang="en-US" dirty="0"/>
        </a:p>
      </dgm:t>
    </dgm:pt>
    <dgm:pt modelId="{62C2942C-AEB0-4BB1-A032-FDDEF88AD05B}" type="parTrans" cxnId="{F50912E3-EB4D-45F5-9ED7-55569F21BFE3}">
      <dgm:prSet/>
      <dgm:spPr/>
      <dgm:t>
        <a:bodyPr/>
        <a:lstStyle/>
        <a:p>
          <a:endParaRPr lang="en-US"/>
        </a:p>
      </dgm:t>
    </dgm:pt>
    <dgm:pt modelId="{59CCA62D-0F91-489D-95E3-705D2332FEDD}" type="sibTrans" cxnId="{F50912E3-EB4D-45F5-9ED7-55569F21BFE3}">
      <dgm:prSet/>
      <dgm:spPr/>
      <dgm:t>
        <a:bodyPr/>
        <a:lstStyle/>
        <a:p>
          <a:endParaRPr lang="en-US"/>
        </a:p>
      </dgm:t>
    </dgm:pt>
    <dgm:pt modelId="{F19582CE-C635-4F14-8C74-2D3ADCEBC341}">
      <dgm:prSet phldrT="[Text]">
        <dgm:style>
          <a:lnRef idx="0">
            <a:schemeClr val="accent2"/>
          </a:lnRef>
          <a:fillRef idx="3">
            <a:schemeClr val="accent2"/>
          </a:fillRef>
          <a:effectRef idx="3">
            <a:schemeClr val="accent2"/>
          </a:effectRef>
          <a:fontRef idx="minor">
            <a:schemeClr val="lt1"/>
          </a:fontRef>
        </dgm:style>
      </dgm:prSet>
      <dgm:spPr/>
      <dgm:t>
        <a:bodyPr/>
        <a:lstStyle/>
        <a:p>
          <a:r>
            <a:rPr lang="en-US" dirty="0" smtClean="0"/>
            <a:t>Unnecessary movements by people</a:t>
          </a:r>
          <a:endParaRPr lang="en-US" dirty="0"/>
        </a:p>
      </dgm:t>
    </dgm:pt>
    <dgm:pt modelId="{869F52AF-7D11-4701-BA67-7EFCFEC6071C}" type="parTrans" cxnId="{80A9F262-1704-4FC1-A868-A054D2AB85DC}">
      <dgm:prSet/>
      <dgm:spPr/>
      <dgm:t>
        <a:bodyPr/>
        <a:lstStyle/>
        <a:p>
          <a:endParaRPr lang="en-US"/>
        </a:p>
      </dgm:t>
    </dgm:pt>
    <dgm:pt modelId="{4590EBC0-2593-4BB6-864A-A732E917B241}" type="sibTrans" cxnId="{80A9F262-1704-4FC1-A868-A054D2AB85DC}">
      <dgm:prSet/>
      <dgm:spPr/>
      <dgm:t>
        <a:bodyPr/>
        <a:lstStyle/>
        <a:p>
          <a:endParaRPr lang="en-US"/>
        </a:p>
      </dgm:t>
    </dgm:pt>
    <dgm:pt modelId="{984AFDDA-D3C5-4193-9136-569489CC7FC6}">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smtClean="0"/>
            <a:t>Extra-Processing</a:t>
          </a:r>
        </a:p>
      </dgm:t>
    </dgm:pt>
    <dgm:pt modelId="{437BC333-887D-4CEB-B63D-8FEAAAC1D32F}" type="parTrans" cxnId="{BE23AAB9-F8E4-4E23-8555-BD4C66F6832A}">
      <dgm:prSet/>
      <dgm:spPr/>
      <dgm:t>
        <a:bodyPr/>
        <a:lstStyle/>
        <a:p>
          <a:endParaRPr lang="en-US"/>
        </a:p>
      </dgm:t>
    </dgm:pt>
    <dgm:pt modelId="{5157ECB5-E0C0-4F74-879A-A05B7A21A72B}" type="sibTrans" cxnId="{BE23AAB9-F8E4-4E23-8555-BD4C66F6832A}">
      <dgm:prSet/>
      <dgm:spPr/>
      <dgm:t>
        <a:bodyPr/>
        <a:lstStyle/>
        <a:p>
          <a:endParaRPr lang="en-US"/>
        </a:p>
      </dgm:t>
    </dgm:pt>
    <dgm:pt modelId="{A28E5452-D534-4ABE-83F9-D221A62A490A}">
      <dgm:prSet phldrT="[Text]">
        <dgm:style>
          <a:lnRef idx="0">
            <a:schemeClr val="accent2"/>
          </a:lnRef>
          <a:fillRef idx="3">
            <a:schemeClr val="accent2"/>
          </a:fillRef>
          <a:effectRef idx="3">
            <a:schemeClr val="accent2"/>
          </a:effectRef>
          <a:fontRef idx="minor">
            <a:schemeClr val="lt1"/>
          </a:fontRef>
        </dgm:style>
      </dgm:prSet>
      <dgm:spPr/>
      <dgm:t>
        <a:bodyPr/>
        <a:lstStyle/>
        <a:p>
          <a:endParaRPr lang="en-US" dirty="0"/>
        </a:p>
      </dgm:t>
    </dgm:pt>
    <dgm:pt modelId="{2A8E8DED-175E-4AB9-98B2-2798311BE24A}" type="parTrans" cxnId="{AFBBADB4-09FA-430D-8E0E-BB8223EEBE86}">
      <dgm:prSet/>
      <dgm:spPr/>
      <dgm:t>
        <a:bodyPr/>
        <a:lstStyle/>
        <a:p>
          <a:endParaRPr lang="en-US"/>
        </a:p>
      </dgm:t>
    </dgm:pt>
    <dgm:pt modelId="{9AEDF13C-3834-4893-878D-8BB78DA65356}" type="sibTrans" cxnId="{AFBBADB4-09FA-430D-8E0E-BB8223EEBE86}">
      <dgm:prSet/>
      <dgm:spPr/>
      <dgm:t>
        <a:bodyPr/>
        <a:lstStyle/>
        <a:p>
          <a:endParaRPr lang="en-US"/>
        </a:p>
      </dgm:t>
    </dgm:pt>
    <dgm:pt modelId="{97D96D2C-649A-4F21-963B-6B7D24405F9F}">
      <dgm:prSet>
        <dgm:style>
          <a:lnRef idx="0">
            <a:schemeClr val="accent6"/>
          </a:lnRef>
          <a:fillRef idx="3">
            <a:schemeClr val="accent6"/>
          </a:fillRef>
          <a:effectRef idx="3">
            <a:schemeClr val="accent6"/>
          </a:effectRef>
          <a:fontRef idx="minor">
            <a:schemeClr val="lt1"/>
          </a:fontRef>
        </dgm:style>
      </dgm:prSet>
      <dgm:spPr/>
      <dgm:t>
        <a:bodyPr/>
        <a:lstStyle/>
        <a:p>
          <a:r>
            <a:rPr lang="en-US" dirty="0" smtClean="0"/>
            <a:t>More work or higher quality than is required by customer</a:t>
          </a:r>
          <a:endParaRPr lang="en-US" dirty="0"/>
        </a:p>
      </dgm:t>
    </dgm:pt>
    <dgm:pt modelId="{DAAACCF0-96EC-47BA-ADBE-E1BEDD00BED7}" type="parTrans" cxnId="{79EE4470-2BB9-49D1-A4B3-7D69FDCD2447}">
      <dgm:prSet/>
      <dgm:spPr/>
      <dgm:t>
        <a:bodyPr/>
        <a:lstStyle/>
        <a:p>
          <a:endParaRPr lang="en-US"/>
        </a:p>
      </dgm:t>
    </dgm:pt>
    <dgm:pt modelId="{5938059A-7488-4728-9F13-11CF7B3F168E}" type="sibTrans" cxnId="{79EE4470-2BB9-49D1-A4B3-7D69FDCD2447}">
      <dgm:prSet/>
      <dgm:spPr/>
      <dgm:t>
        <a:bodyPr/>
        <a:lstStyle/>
        <a:p>
          <a:endParaRPr lang="en-US"/>
        </a:p>
      </dgm:t>
    </dgm:pt>
    <dgm:pt modelId="{6B0DC9FC-461A-4473-94E2-127C1113DF66}">
      <dgm:prSet phldrT="[Text]">
        <dgm:style>
          <a:lnRef idx="0">
            <a:schemeClr val="dk1"/>
          </a:lnRef>
          <a:fillRef idx="3">
            <a:schemeClr val="dk1"/>
          </a:fillRef>
          <a:effectRef idx="3">
            <a:schemeClr val="dk1"/>
          </a:effectRef>
          <a:fontRef idx="minor">
            <a:schemeClr val="lt1"/>
          </a:fontRef>
        </dgm:style>
      </dgm:prSet>
      <dgm:spPr/>
      <dgm:t>
        <a:bodyPr/>
        <a:lstStyle/>
        <a:p>
          <a:r>
            <a:rPr lang="en-US" dirty="0" smtClean="0"/>
            <a:t>Excess products and materials not being processed</a:t>
          </a:r>
          <a:endParaRPr lang="en-US" dirty="0"/>
        </a:p>
      </dgm:t>
    </dgm:pt>
    <dgm:pt modelId="{D2BDD924-8D46-4139-8562-9157F4CC6414}" type="sibTrans" cxnId="{2747E6B1-4206-4498-B915-A8D9F724CFEF}">
      <dgm:prSet/>
      <dgm:spPr/>
      <dgm:t>
        <a:bodyPr/>
        <a:lstStyle/>
        <a:p>
          <a:endParaRPr lang="en-US"/>
        </a:p>
      </dgm:t>
    </dgm:pt>
    <dgm:pt modelId="{6C16AF59-3526-48D1-9C46-513DD5FEC638}" type="parTrans" cxnId="{2747E6B1-4206-4498-B915-A8D9F724CFEF}">
      <dgm:prSet/>
      <dgm:spPr/>
      <dgm:t>
        <a:bodyPr/>
        <a:lstStyle/>
        <a:p>
          <a:endParaRPr lang="en-US"/>
        </a:p>
      </dgm:t>
    </dgm:pt>
    <dgm:pt modelId="{B7AF8399-F973-4012-91BE-4D7CF245458D}" type="pres">
      <dgm:prSet presAssocID="{6BAFC082-4FC6-41DC-AB17-A52135436987}" presName="linearFlow" presStyleCnt="0">
        <dgm:presLayoutVars>
          <dgm:dir/>
          <dgm:resizeHandles val="exact"/>
        </dgm:presLayoutVars>
      </dgm:prSet>
      <dgm:spPr/>
      <dgm:t>
        <a:bodyPr/>
        <a:lstStyle/>
        <a:p>
          <a:endParaRPr lang="en-US"/>
        </a:p>
      </dgm:t>
    </dgm:pt>
    <dgm:pt modelId="{B2FFD32D-01F3-4EF6-B977-9110CA457980}" type="pres">
      <dgm:prSet presAssocID="{79BA1693-44E4-4B3B-A535-F9E00DA9732E}" presName="composite" presStyleCnt="0"/>
      <dgm:spPr/>
    </dgm:pt>
    <dgm:pt modelId="{7F68BE23-EE06-4ECD-867A-C719F3B1D394}" type="pres">
      <dgm:prSet presAssocID="{79BA1693-44E4-4B3B-A535-F9E00DA9732E}" presName="imgShp" presStyleLbl="fgImgPlace1" presStyleIdx="0" presStyleCnt="4"/>
      <dgm:spPr>
        <a:blipFill rotWithShape="1">
          <a:blip xmlns:r="http://schemas.openxmlformats.org/officeDocument/2006/relationships" r:embed="rId1">
            <a:duotone>
              <a:schemeClr val="accent1">
                <a:shade val="45000"/>
                <a:satMod val="135000"/>
              </a:schemeClr>
              <a:prstClr val="white"/>
            </a:duotone>
          </a:blip>
          <a:stretch>
            <a:fillRect/>
          </a:stretch>
        </a:blipFill>
      </dgm:spPr>
    </dgm:pt>
    <dgm:pt modelId="{84A5D916-EA99-454D-9D83-76D17AC575F3}" type="pres">
      <dgm:prSet presAssocID="{79BA1693-44E4-4B3B-A535-F9E00DA9732E}" presName="txShp" presStyleLbl="node1" presStyleIdx="0" presStyleCnt="4">
        <dgm:presLayoutVars>
          <dgm:bulletEnabled val="1"/>
        </dgm:presLayoutVars>
      </dgm:prSet>
      <dgm:spPr/>
      <dgm:t>
        <a:bodyPr/>
        <a:lstStyle/>
        <a:p>
          <a:endParaRPr lang="en-US"/>
        </a:p>
      </dgm:t>
    </dgm:pt>
    <dgm:pt modelId="{038A96A5-BF4E-4C22-B9E0-D3986039C47C}" type="pres">
      <dgm:prSet presAssocID="{923380C9-95D5-4809-9E59-F063AA2317B3}" presName="spacing" presStyleCnt="0"/>
      <dgm:spPr/>
    </dgm:pt>
    <dgm:pt modelId="{B162C02B-0A06-4C1E-A574-5075612B98C6}" type="pres">
      <dgm:prSet presAssocID="{667A3DD2-7988-48B7-AA88-74E855130AE5}" presName="composite" presStyleCnt="0"/>
      <dgm:spPr/>
    </dgm:pt>
    <dgm:pt modelId="{C04A0FA4-704E-4844-BDD5-01CD29E98541}" type="pres">
      <dgm:prSet presAssocID="{667A3DD2-7988-48B7-AA88-74E855130AE5}" presName="imgShp" presStyleLbl="fgImgPlace1" presStyleIdx="1" presStyleCnt="4"/>
      <dgm:spPr>
        <a:blipFill rotWithShape="1">
          <a:blip xmlns:r="http://schemas.openxmlformats.org/officeDocument/2006/relationships" r:embed="rId2">
            <a:duotone>
              <a:schemeClr val="accent4">
                <a:shade val="45000"/>
                <a:satMod val="135000"/>
              </a:schemeClr>
              <a:prstClr val="white"/>
            </a:duotone>
          </a:blip>
          <a:stretch>
            <a:fillRect/>
          </a:stretch>
        </a:blipFill>
      </dgm:spPr>
    </dgm:pt>
    <dgm:pt modelId="{2C28030A-CA8E-4C0F-8D26-A3EF6C2C10F8}" type="pres">
      <dgm:prSet presAssocID="{667A3DD2-7988-48B7-AA88-74E855130AE5}" presName="txShp" presStyleLbl="node1" presStyleIdx="1" presStyleCnt="4">
        <dgm:presLayoutVars>
          <dgm:bulletEnabled val="1"/>
        </dgm:presLayoutVars>
      </dgm:prSet>
      <dgm:spPr/>
      <dgm:t>
        <a:bodyPr/>
        <a:lstStyle/>
        <a:p>
          <a:endParaRPr lang="en-US"/>
        </a:p>
      </dgm:t>
    </dgm:pt>
    <dgm:pt modelId="{A9AABC77-4168-4A12-8FD5-29F44105F528}" type="pres">
      <dgm:prSet presAssocID="{12A60298-392F-4DA7-9FCD-B9D0A1DB106C}" presName="spacing" presStyleCnt="0"/>
      <dgm:spPr/>
    </dgm:pt>
    <dgm:pt modelId="{34D9EF43-F79E-45E7-AC79-FB487D5DC74D}" type="pres">
      <dgm:prSet presAssocID="{5C8F30C3-ED88-4088-ACFD-F435254C5487}" presName="composite" presStyleCnt="0"/>
      <dgm:spPr/>
    </dgm:pt>
    <dgm:pt modelId="{AFA00A3A-0FB3-4D7A-A5E3-DCA5ADBED8EE}" type="pres">
      <dgm:prSet presAssocID="{5C8F30C3-ED88-4088-ACFD-F435254C5487}" presName="imgShp" presStyleLbl="fgImgPlace1" presStyleIdx="2" presStyleCnt="4"/>
      <dgm:spPr>
        <a:blipFill rotWithShape="1">
          <a:blip xmlns:r="http://schemas.openxmlformats.org/officeDocument/2006/relationships" r:embed="rId3">
            <a:duotone>
              <a:schemeClr val="accent2">
                <a:shade val="45000"/>
                <a:satMod val="135000"/>
              </a:schemeClr>
              <a:prstClr val="white"/>
            </a:duotone>
          </a:blip>
          <a:stretch>
            <a:fillRect/>
          </a:stretch>
        </a:blipFill>
      </dgm:spPr>
    </dgm:pt>
    <dgm:pt modelId="{78A3A611-EA87-4FB4-9C31-B14D8DDAE360}" type="pres">
      <dgm:prSet presAssocID="{5C8F30C3-ED88-4088-ACFD-F435254C5487}" presName="txShp" presStyleLbl="node1" presStyleIdx="2" presStyleCnt="4">
        <dgm:presLayoutVars>
          <dgm:bulletEnabled val="1"/>
        </dgm:presLayoutVars>
      </dgm:prSet>
      <dgm:spPr/>
      <dgm:t>
        <a:bodyPr/>
        <a:lstStyle/>
        <a:p>
          <a:endParaRPr lang="en-US"/>
        </a:p>
      </dgm:t>
    </dgm:pt>
    <dgm:pt modelId="{64BF1BF9-637D-4EAF-B5EB-A2698DEF3D5E}" type="pres">
      <dgm:prSet presAssocID="{59CCA62D-0F91-489D-95E3-705D2332FEDD}" presName="spacing" presStyleCnt="0"/>
      <dgm:spPr/>
    </dgm:pt>
    <dgm:pt modelId="{3E761F0F-74D6-48CD-953D-CE598ACDFE14}" type="pres">
      <dgm:prSet presAssocID="{984AFDDA-D3C5-4193-9136-569489CC7FC6}" presName="composite" presStyleCnt="0"/>
      <dgm:spPr/>
    </dgm:pt>
    <dgm:pt modelId="{13BEFDC7-1999-4433-B3A0-DDBB3CE4188B}" type="pres">
      <dgm:prSet presAssocID="{984AFDDA-D3C5-4193-9136-569489CC7FC6}" presName="imgShp" presStyleLbl="fgImgPlace1" presStyleIdx="3" presStyleCnt="4"/>
      <dgm:spPr>
        <a:blipFill rotWithShape="1">
          <a:blip xmlns:r="http://schemas.openxmlformats.org/officeDocument/2006/relationships" r:embed="rId4">
            <a:duotone>
              <a:schemeClr val="accent6">
                <a:shade val="45000"/>
                <a:satMod val="135000"/>
              </a:schemeClr>
              <a:prstClr val="white"/>
            </a:duotone>
          </a:blip>
          <a:stretch>
            <a:fillRect/>
          </a:stretch>
        </a:blipFill>
      </dgm:spPr>
    </dgm:pt>
    <dgm:pt modelId="{8EC9A2CB-1723-48C4-B95C-79944CA0667C}" type="pres">
      <dgm:prSet presAssocID="{984AFDDA-D3C5-4193-9136-569489CC7FC6}" presName="txShp" presStyleLbl="node1" presStyleIdx="3" presStyleCnt="4">
        <dgm:presLayoutVars>
          <dgm:bulletEnabled val="1"/>
        </dgm:presLayoutVars>
      </dgm:prSet>
      <dgm:spPr/>
      <dgm:t>
        <a:bodyPr/>
        <a:lstStyle/>
        <a:p>
          <a:endParaRPr lang="en-US"/>
        </a:p>
      </dgm:t>
    </dgm:pt>
  </dgm:ptLst>
  <dgm:cxnLst>
    <dgm:cxn modelId="{971C9391-0D0D-4911-8611-5C3B562658C7}" srcId="{79BA1693-44E4-4B3B-A535-F9E00DA9732E}" destId="{38B1B645-0C15-4C2D-BEE6-5A100AEA551B}" srcOrd="0" destOrd="0" parTransId="{F397EA1E-C88D-4768-AF8F-478E925B021D}" sibTransId="{27E3FC4F-60EA-44E5-B529-410387CFAF00}"/>
    <dgm:cxn modelId="{79EE4470-2BB9-49D1-A4B3-7D69FDCD2447}" srcId="{984AFDDA-D3C5-4193-9136-569489CC7FC6}" destId="{97D96D2C-649A-4F21-963B-6B7D24405F9F}" srcOrd="0" destOrd="0" parTransId="{DAAACCF0-96EC-47BA-ADBE-E1BEDD00BED7}" sibTransId="{5938059A-7488-4728-9F13-11CF7B3F168E}"/>
    <dgm:cxn modelId="{921D920F-69F3-4AEB-ACFA-9A6535F51E1E}" srcId="{6BAFC082-4FC6-41DC-AB17-A52135436987}" destId="{79BA1693-44E4-4B3B-A535-F9E00DA9732E}" srcOrd="0" destOrd="0" parTransId="{49F5EBCF-86C0-43BB-8E6D-3AFF40D2E2D0}" sibTransId="{923380C9-95D5-4809-9E59-F063AA2317B3}"/>
    <dgm:cxn modelId="{A854A30A-6F40-48D5-95CC-D13A4E439901}" type="presOf" srcId="{A28E5452-D534-4ABE-83F9-D221A62A490A}" destId="{78A3A611-EA87-4FB4-9C31-B14D8DDAE360}" srcOrd="0" destOrd="2" presId="urn:microsoft.com/office/officeart/2005/8/layout/vList3"/>
    <dgm:cxn modelId="{E0B2A9B6-A245-4E60-BC66-BFCF0A32AB71}" srcId="{6BAFC082-4FC6-41DC-AB17-A52135436987}" destId="{667A3DD2-7988-48B7-AA88-74E855130AE5}" srcOrd="1" destOrd="0" parTransId="{9EAA4CB5-2973-48E0-A4C2-101565B86083}" sibTransId="{12A60298-392F-4DA7-9FCD-B9D0A1DB106C}"/>
    <dgm:cxn modelId="{BE23AAB9-F8E4-4E23-8555-BD4C66F6832A}" srcId="{6BAFC082-4FC6-41DC-AB17-A52135436987}" destId="{984AFDDA-D3C5-4193-9136-569489CC7FC6}" srcOrd="3" destOrd="0" parTransId="{437BC333-887D-4CEB-B63D-8FEAAAC1D32F}" sibTransId="{5157ECB5-E0C0-4F74-879A-A05B7A21A72B}"/>
    <dgm:cxn modelId="{44E03499-B83C-42DF-93F7-BE77855A56A3}" type="presOf" srcId="{984AFDDA-D3C5-4193-9136-569489CC7FC6}" destId="{8EC9A2CB-1723-48C4-B95C-79944CA0667C}" srcOrd="0" destOrd="0" presId="urn:microsoft.com/office/officeart/2005/8/layout/vList3"/>
    <dgm:cxn modelId="{24FB4048-2F71-40F6-A877-D086ACABA6A1}" type="presOf" srcId="{79BA1693-44E4-4B3B-A535-F9E00DA9732E}" destId="{84A5D916-EA99-454D-9D83-76D17AC575F3}" srcOrd="0" destOrd="0" presId="urn:microsoft.com/office/officeart/2005/8/layout/vList3"/>
    <dgm:cxn modelId="{E173011F-9807-43A1-A81C-633C995C49F8}" type="presOf" srcId="{5C8F30C3-ED88-4088-ACFD-F435254C5487}" destId="{78A3A611-EA87-4FB4-9C31-B14D8DDAE360}" srcOrd="0" destOrd="0" presId="urn:microsoft.com/office/officeart/2005/8/layout/vList3"/>
    <dgm:cxn modelId="{F00883F0-4CB5-4813-B922-2383E8D8F605}" type="presOf" srcId="{6B0DC9FC-461A-4473-94E2-127C1113DF66}" destId="{2C28030A-CA8E-4C0F-8D26-A3EF6C2C10F8}" srcOrd="0" destOrd="1" presId="urn:microsoft.com/office/officeart/2005/8/layout/vList3"/>
    <dgm:cxn modelId="{483C8BA7-48C8-4FA9-8C06-C4FA13C48964}" type="presOf" srcId="{667A3DD2-7988-48B7-AA88-74E855130AE5}" destId="{2C28030A-CA8E-4C0F-8D26-A3EF6C2C10F8}" srcOrd="0" destOrd="0" presId="urn:microsoft.com/office/officeart/2005/8/layout/vList3"/>
    <dgm:cxn modelId="{B1A7343D-99F9-47F2-9226-95BF435312C5}" type="presOf" srcId="{97D96D2C-649A-4F21-963B-6B7D24405F9F}" destId="{8EC9A2CB-1723-48C4-B95C-79944CA0667C}" srcOrd="0" destOrd="1" presId="urn:microsoft.com/office/officeart/2005/8/layout/vList3"/>
    <dgm:cxn modelId="{47E0E721-1325-4CE3-94E5-1795C70B85C5}" type="presOf" srcId="{F19582CE-C635-4F14-8C74-2D3ADCEBC341}" destId="{78A3A611-EA87-4FB4-9C31-B14D8DDAE360}" srcOrd="0" destOrd="1" presId="urn:microsoft.com/office/officeart/2005/8/layout/vList3"/>
    <dgm:cxn modelId="{F50912E3-EB4D-45F5-9ED7-55569F21BFE3}" srcId="{6BAFC082-4FC6-41DC-AB17-A52135436987}" destId="{5C8F30C3-ED88-4088-ACFD-F435254C5487}" srcOrd="2" destOrd="0" parTransId="{62C2942C-AEB0-4BB1-A032-FDDEF88AD05B}" sibTransId="{59CCA62D-0F91-489D-95E3-705D2332FEDD}"/>
    <dgm:cxn modelId="{2747E6B1-4206-4498-B915-A8D9F724CFEF}" srcId="{667A3DD2-7988-48B7-AA88-74E855130AE5}" destId="{6B0DC9FC-461A-4473-94E2-127C1113DF66}" srcOrd="0" destOrd="0" parTransId="{6C16AF59-3526-48D1-9C46-513DD5FEC638}" sibTransId="{D2BDD924-8D46-4139-8562-9157F4CC6414}"/>
    <dgm:cxn modelId="{DE60BFAE-02C9-4081-B1C4-B96EF4596ECE}" type="presOf" srcId="{6BAFC082-4FC6-41DC-AB17-A52135436987}" destId="{B7AF8399-F973-4012-91BE-4D7CF245458D}" srcOrd="0" destOrd="0" presId="urn:microsoft.com/office/officeart/2005/8/layout/vList3"/>
    <dgm:cxn modelId="{F204FA5B-6717-45D1-A73F-310D5BA81B21}" type="presOf" srcId="{38B1B645-0C15-4C2D-BEE6-5A100AEA551B}" destId="{84A5D916-EA99-454D-9D83-76D17AC575F3}" srcOrd="0" destOrd="1" presId="urn:microsoft.com/office/officeart/2005/8/layout/vList3"/>
    <dgm:cxn modelId="{80A9F262-1704-4FC1-A868-A054D2AB85DC}" srcId="{5C8F30C3-ED88-4088-ACFD-F435254C5487}" destId="{F19582CE-C635-4F14-8C74-2D3ADCEBC341}" srcOrd="0" destOrd="0" parTransId="{869F52AF-7D11-4701-BA67-7EFCFEC6071C}" sibTransId="{4590EBC0-2593-4BB6-864A-A732E917B241}"/>
    <dgm:cxn modelId="{AFBBADB4-09FA-430D-8E0E-BB8223EEBE86}" srcId="{5C8F30C3-ED88-4088-ACFD-F435254C5487}" destId="{A28E5452-D534-4ABE-83F9-D221A62A490A}" srcOrd="1" destOrd="0" parTransId="{2A8E8DED-175E-4AB9-98B2-2798311BE24A}" sibTransId="{9AEDF13C-3834-4893-878D-8BB78DA65356}"/>
    <dgm:cxn modelId="{ED943120-6880-460A-889B-ED37E5FC3C0A}" type="presParOf" srcId="{B7AF8399-F973-4012-91BE-4D7CF245458D}" destId="{B2FFD32D-01F3-4EF6-B977-9110CA457980}" srcOrd="0" destOrd="0" presId="urn:microsoft.com/office/officeart/2005/8/layout/vList3"/>
    <dgm:cxn modelId="{B2280043-C988-49A1-985E-CE2FBF425E57}" type="presParOf" srcId="{B2FFD32D-01F3-4EF6-B977-9110CA457980}" destId="{7F68BE23-EE06-4ECD-867A-C719F3B1D394}" srcOrd="0" destOrd="0" presId="urn:microsoft.com/office/officeart/2005/8/layout/vList3"/>
    <dgm:cxn modelId="{54434457-5C95-4437-83C6-FC658C5DBC61}" type="presParOf" srcId="{B2FFD32D-01F3-4EF6-B977-9110CA457980}" destId="{84A5D916-EA99-454D-9D83-76D17AC575F3}" srcOrd="1" destOrd="0" presId="urn:microsoft.com/office/officeart/2005/8/layout/vList3"/>
    <dgm:cxn modelId="{1140D948-47DC-4498-B9FE-24F38748D16E}" type="presParOf" srcId="{B7AF8399-F973-4012-91BE-4D7CF245458D}" destId="{038A96A5-BF4E-4C22-B9E0-D3986039C47C}" srcOrd="1" destOrd="0" presId="urn:microsoft.com/office/officeart/2005/8/layout/vList3"/>
    <dgm:cxn modelId="{2212307B-B7D2-41B6-9622-35615BB8D634}" type="presParOf" srcId="{B7AF8399-F973-4012-91BE-4D7CF245458D}" destId="{B162C02B-0A06-4C1E-A574-5075612B98C6}" srcOrd="2" destOrd="0" presId="urn:microsoft.com/office/officeart/2005/8/layout/vList3"/>
    <dgm:cxn modelId="{43BCB52A-8295-4191-A637-1B2DDFBEB7C7}" type="presParOf" srcId="{B162C02B-0A06-4C1E-A574-5075612B98C6}" destId="{C04A0FA4-704E-4844-BDD5-01CD29E98541}" srcOrd="0" destOrd="0" presId="urn:microsoft.com/office/officeart/2005/8/layout/vList3"/>
    <dgm:cxn modelId="{0686FD4E-B944-4DD9-8534-2FA7C2C1BF00}" type="presParOf" srcId="{B162C02B-0A06-4C1E-A574-5075612B98C6}" destId="{2C28030A-CA8E-4C0F-8D26-A3EF6C2C10F8}" srcOrd="1" destOrd="0" presId="urn:microsoft.com/office/officeart/2005/8/layout/vList3"/>
    <dgm:cxn modelId="{7846093F-1A35-4C41-B6A9-CAE242096D94}" type="presParOf" srcId="{B7AF8399-F973-4012-91BE-4D7CF245458D}" destId="{A9AABC77-4168-4A12-8FD5-29F44105F528}" srcOrd="3" destOrd="0" presId="urn:microsoft.com/office/officeart/2005/8/layout/vList3"/>
    <dgm:cxn modelId="{A92974F6-C418-4430-94AF-4E63FFF9EA71}" type="presParOf" srcId="{B7AF8399-F973-4012-91BE-4D7CF245458D}" destId="{34D9EF43-F79E-45E7-AC79-FB487D5DC74D}" srcOrd="4" destOrd="0" presId="urn:microsoft.com/office/officeart/2005/8/layout/vList3"/>
    <dgm:cxn modelId="{AF77FEC7-3E59-49A2-9E88-3A583B82F847}" type="presParOf" srcId="{34D9EF43-F79E-45E7-AC79-FB487D5DC74D}" destId="{AFA00A3A-0FB3-4D7A-A5E3-DCA5ADBED8EE}" srcOrd="0" destOrd="0" presId="urn:microsoft.com/office/officeart/2005/8/layout/vList3"/>
    <dgm:cxn modelId="{AD4268A0-3A1A-4F60-918E-DC7A52A57CCF}" type="presParOf" srcId="{34D9EF43-F79E-45E7-AC79-FB487D5DC74D}" destId="{78A3A611-EA87-4FB4-9C31-B14D8DDAE360}" srcOrd="1" destOrd="0" presId="urn:microsoft.com/office/officeart/2005/8/layout/vList3"/>
    <dgm:cxn modelId="{7F5F0F12-0B62-4781-8371-9D714F353688}" type="presParOf" srcId="{B7AF8399-F973-4012-91BE-4D7CF245458D}" destId="{64BF1BF9-637D-4EAF-B5EB-A2698DEF3D5E}" srcOrd="5" destOrd="0" presId="urn:microsoft.com/office/officeart/2005/8/layout/vList3"/>
    <dgm:cxn modelId="{8ECD499A-BD85-4161-8FE2-4DF1EA65CD74}" type="presParOf" srcId="{B7AF8399-F973-4012-91BE-4D7CF245458D}" destId="{3E761F0F-74D6-48CD-953D-CE598ACDFE14}" srcOrd="6" destOrd="0" presId="urn:microsoft.com/office/officeart/2005/8/layout/vList3"/>
    <dgm:cxn modelId="{0C5C5184-DB08-4290-97B3-6F3B2C2A4A9B}" type="presParOf" srcId="{3E761F0F-74D6-48CD-953D-CE598ACDFE14}" destId="{13BEFDC7-1999-4433-B3A0-DDBB3CE4188B}" srcOrd="0" destOrd="0" presId="urn:microsoft.com/office/officeart/2005/8/layout/vList3"/>
    <dgm:cxn modelId="{FB41A62A-9B86-4FF4-8D55-3C4D90810568}" type="presParOf" srcId="{3E761F0F-74D6-48CD-953D-CE598ACDFE14}" destId="{8EC9A2CB-1723-48C4-B95C-79944CA0667C}"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80685BD-41F2-49D7-86F1-A0D9EEE0FC1F}" type="doc">
      <dgm:prSet loTypeId="urn:microsoft.com/office/officeart/2005/8/layout/hList1" loCatId="list" qsTypeId="urn:microsoft.com/office/officeart/2005/8/quickstyle/simple5" qsCatId="simple" csTypeId="urn:microsoft.com/office/officeart/2005/8/colors/colorful4" csCatId="colorful" phldr="1"/>
      <dgm:spPr/>
      <dgm:t>
        <a:bodyPr/>
        <a:lstStyle/>
        <a:p>
          <a:endParaRPr lang="en-US"/>
        </a:p>
      </dgm:t>
    </dgm:pt>
    <dgm:pt modelId="{6BB75BA9-F1D1-4AFF-888B-3AAE2B1CF13F}">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000" b="1" dirty="0" smtClean="0">
              <a:solidFill>
                <a:schemeClr val="bg1"/>
              </a:solidFill>
              <a:latin typeface="Arial" panose="020B0604020202020204" pitchFamily="34" charset="0"/>
              <a:cs typeface="Arial" panose="020B0604020202020204" pitchFamily="34" charset="0"/>
            </a:rPr>
            <a:t>5 Whys</a:t>
          </a:r>
          <a:endParaRPr lang="en-US" sz="2000" b="1" dirty="0">
            <a:solidFill>
              <a:schemeClr val="bg1"/>
            </a:solidFill>
            <a:latin typeface="Arial" panose="020B0604020202020204" pitchFamily="34" charset="0"/>
            <a:cs typeface="Arial" panose="020B0604020202020204" pitchFamily="34" charset="0"/>
          </a:endParaRPr>
        </a:p>
      </dgm:t>
    </dgm:pt>
    <dgm:pt modelId="{C3F797CE-6BC2-42EC-8027-D278488DE5DC}" type="parTrans" cxnId="{E3D07461-6BAE-484C-BD5E-F46E3B85E649}">
      <dgm:prSet/>
      <dgm:spPr/>
      <dgm:t>
        <a:bodyPr/>
        <a:lstStyle/>
        <a:p>
          <a:endParaRPr lang="en-US" sz="1200">
            <a:latin typeface="Arial" panose="020B0604020202020204" pitchFamily="34" charset="0"/>
            <a:cs typeface="Arial" panose="020B0604020202020204" pitchFamily="34" charset="0"/>
          </a:endParaRPr>
        </a:p>
      </dgm:t>
    </dgm:pt>
    <dgm:pt modelId="{05990583-957B-4EB4-88C4-A7811CF8F8E8}" type="sibTrans" cxnId="{E3D07461-6BAE-484C-BD5E-F46E3B85E649}">
      <dgm:prSet/>
      <dgm:spPr/>
      <dgm:t>
        <a:bodyPr/>
        <a:lstStyle/>
        <a:p>
          <a:endParaRPr lang="en-US" sz="1200">
            <a:latin typeface="Arial" panose="020B0604020202020204" pitchFamily="34" charset="0"/>
            <a:cs typeface="Arial" panose="020B0604020202020204" pitchFamily="34" charset="0"/>
          </a:endParaRPr>
        </a:p>
      </dgm:t>
    </dgm:pt>
    <dgm:pt modelId="{8EFA1C66-DF28-4F4D-85C8-B432AAC8939C}">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Direct cause-effect drill down</a:t>
          </a:r>
          <a:endParaRPr lang="en-US" sz="2000" dirty="0">
            <a:latin typeface="Arial" panose="020B0604020202020204" pitchFamily="34" charset="0"/>
            <a:cs typeface="Arial" panose="020B0604020202020204" pitchFamily="34" charset="0"/>
          </a:endParaRPr>
        </a:p>
      </dgm:t>
    </dgm:pt>
    <dgm:pt modelId="{8E2687B2-F26B-4DA1-B771-55E3A97E73B3}" type="parTrans" cxnId="{3898DC29-5F51-4452-8A6A-99E09CAB277E}">
      <dgm:prSet/>
      <dgm:spPr/>
      <dgm:t>
        <a:bodyPr/>
        <a:lstStyle/>
        <a:p>
          <a:endParaRPr lang="en-US" sz="1200">
            <a:latin typeface="Arial" panose="020B0604020202020204" pitchFamily="34" charset="0"/>
            <a:cs typeface="Arial" panose="020B0604020202020204" pitchFamily="34" charset="0"/>
          </a:endParaRPr>
        </a:p>
      </dgm:t>
    </dgm:pt>
    <dgm:pt modelId="{C518F80E-914D-42A9-B8E6-07856BAF9AC4}" type="sibTrans" cxnId="{3898DC29-5F51-4452-8A6A-99E09CAB277E}">
      <dgm:prSet/>
      <dgm:spPr/>
      <dgm:t>
        <a:bodyPr/>
        <a:lstStyle/>
        <a:p>
          <a:endParaRPr lang="en-US" sz="1200">
            <a:latin typeface="Arial" panose="020B0604020202020204" pitchFamily="34" charset="0"/>
            <a:cs typeface="Arial" panose="020B0604020202020204" pitchFamily="34" charset="0"/>
          </a:endParaRPr>
        </a:p>
      </dgm:t>
    </dgm:pt>
    <dgm:pt modelId="{F9E2D474-6016-4948-B8F8-1EFFC9716B65}">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Single person</a:t>
          </a:r>
          <a:endParaRPr lang="en-US" sz="2000" dirty="0">
            <a:latin typeface="Arial" panose="020B0604020202020204" pitchFamily="34" charset="0"/>
            <a:cs typeface="Arial" panose="020B0604020202020204" pitchFamily="34" charset="0"/>
          </a:endParaRPr>
        </a:p>
      </dgm:t>
    </dgm:pt>
    <dgm:pt modelId="{1FA329BE-669F-4FA3-80B2-F3569DBE68DB}" type="parTrans" cxnId="{BC1C22F2-0877-42AA-88B8-931357999992}">
      <dgm:prSet/>
      <dgm:spPr/>
      <dgm:t>
        <a:bodyPr/>
        <a:lstStyle/>
        <a:p>
          <a:endParaRPr lang="en-US" sz="1200">
            <a:latin typeface="Arial" panose="020B0604020202020204" pitchFamily="34" charset="0"/>
            <a:cs typeface="Arial" panose="020B0604020202020204" pitchFamily="34" charset="0"/>
          </a:endParaRPr>
        </a:p>
      </dgm:t>
    </dgm:pt>
    <dgm:pt modelId="{FBBC14BE-C08D-4E25-AF5F-11454E88AE83}" type="sibTrans" cxnId="{BC1C22F2-0877-42AA-88B8-931357999992}">
      <dgm:prSet/>
      <dgm:spPr/>
      <dgm:t>
        <a:bodyPr/>
        <a:lstStyle/>
        <a:p>
          <a:endParaRPr lang="en-US" sz="1200">
            <a:latin typeface="Arial" panose="020B0604020202020204" pitchFamily="34" charset="0"/>
            <a:cs typeface="Arial" panose="020B0604020202020204" pitchFamily="34" charset="0"/>
          </a:endParaRPr>
        </a:p>
      </dgm:t>
    </dgm:pt>
    <dgm:pt modelId="{AA9A23CF-E6ED-4AAA-BF1C-15764B1E56A2}">
      <dgm:prSet phldrT="[Text]" custT="1">
        <dgm:style>
          <a:lnRef idx="1">
            <a:schemeClr val="accent5"/>
          </a:lnRef>
          <a:fillRef idx="3">
            <a:schemeClr val="accent5"/>
          </a:fillRef>
          <a:effectRef idx="2">
            <a:schemeClr val="accent5"/>
          </a:effectRef>
          <a:fontRef idx="minor">
            <a:schemeClr val="lt1"/>
          </a:fontRef>
        </dgm:style>
      </dgm:prSet>
      <dgm:spPr/>
      <dgm:t>
        <a:bodyPr/>
        <a:lstStyle/>
        <a:p>
          <a:r>
            <a:rPr lang="en-US" sz="2000" b="1" dirty="0" smtClean="0">
              <a:solidFill>
                <a:schemeClr val="bg1"/>
              </a:solidFill>
              <a:latin typeface="Arial" panose="020B0604020202020204" pitchFamily="34" charset="0"/>
              <a:cs typeface="Arial" panose="020B0604020202020204" pitchFamily="34" charset="0"/>
            </a:rPr>
            <a:t>Fishbone Diagram</a:t>
          </a:r>
          <a:endParaRPr lang="en-US" sz="2000" b="1" dirty="0">
            <a:solidFill>
              <a:schemeClr val="bg1"/>
            </a:solidFill>
            <a:latin typeface="Arial" panose="020B0604020202020204" pitchFamily="34" charset="0"/>
            <a:cs typeface="Arial" panose="020B0604020202020204" pitchFamily="34" charset="0"/>
          </a:endParaRPr>
        </a:p>
      </dgm:t>
    </dgm:pt>
    <dgm:pt modelId="{C328D4F6-3AF7-4FDD-8493-B8AFA611AA85}" type="parTrans" cxnId="{16C7FEB5-FC5A-415E-92D0-3633C7FDE725}">
      <dgm:prSet/>
      <dgm:spPr/>
      <dgm:t>
        <a:bodyPr/>
        <a:lstStyle/>
        <a:p>
          <a:endParaRPr lang="en-US" sz="1200">
            <a:latin typeface="Arial" panose="020B0604020202020204" pitchFamily="34" charset="0"/>
            <a:cs typeface="Arial" panose="020B0604020202020204" pitchFamily="34" charset="0"/>
          </a:endParaRPr>
        </a:p>
      </dgm:t>
    </dgm:pt>
    <dgm:pt modelId="{4EE59F44-BCE5-49FE-B4ED-529E05C81297}" type="sibTrans" cxnId="{16C7FEB5-FC5A-415E-92D0-3633C7FDE725}">
      <dgm:prSet/>
      <dgm:spPr/>
      <dgm:t>
        <a:bodyPr/>
        <a:lstStyle/>
        <a:p>
          <a:endParaRPr lang="en-US" sz="1200">
            <a:latin typeface="Arial" panose="020B0604020202020204" pitchFamily="34" charset="0"/>
            <a:cs typeface="Arial" panose="020B0604020202020204" pitchFamily="34" charset="0"/>
          </a:endParaRPr>
        </a:p>
      </dgm:t>
    </dgm:pt>
    <dgm:pt modelId="{9C962F71-E510-47BC-B8DB-C46BD21EB5EC}">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Brainstorm possible causes</a:t>
          </a:r>
          <a:endParaRPr lang="en-US" sz="2000" dirty="0">
            <a:latin typeface="Arial" panose="020B0604020202020204" pitchFamily="34" charset="0"/>
            <a:cs typeface="Arial" panose="020B0604020202020204" pitchFamily="34" charset="0"/>
          </a:endParaRPr>
        </a:p>
      </dgm:t>
    </dgm:pt>
    <dgm:pt modelId="{D790BE2A-16D8-4502-A941-FB5536517E50}" type="parTrans" cxnId="{23D90543-5671-47D8-8D8D-F7E1B4FEBD76}">
      <dgm:prSet/>
      <dgm:spPr/>
      <dgm:t>
        <a:bodyPr/>
        <a:lstStyle/>
        <a:p>
          <a:endParaRPr lang="en-US" sz="1200">
            <a:latin typeface="Arial" panose="020B0604020202020204" pitchFamily="34" charset="0"/>
            <a:cs typeface="Arial" panose="020B0604020202020204" pitchFamily="34" charset="0"/>
          </a:endParaRPr>
        </a:p>
      </dgm:t>
    </dgm:pt>
    <dgm:pt modelId="{C53EA5A3-835C-4F90-B0E2-295A9E272EBA}" type="sibTrans" cxnId="{23D90543-5671-47D8-8D8D-F7E1B4FEBD76}">
      <dgm:prSet/>
      <dgm:spPr/>
      <dgm:t>
        <a:bodyPr/>
        <a:lstStyle/>
        <a:p>
          <a:endParaRPr lang="en-US" sz="1200">
            <a:latin typeface="Arial" panose="020B0604020202020204" pitchFamily="34" charset="0"/>
            <a:cs typeface="Arial" panose="020B0604020202020204" pitchFamily="34" charset="0"/>
          </a:endParaRPr>
        </a:p>
      </dgm:t>
    </dgm:pt>
    <dgm:pt modelId="{BFD23995-18E0-4816-B9BA-13CB7FCB38AC}">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Group</a:t>
          </a:r>
          <a:endParaRPr lang="en-US" sz="2000" dirty="0">
            <a:latin typeface="Arial" panose="020B0604020202020204" pitchFamily="34" charset="0"/>
            <a:cs typeface="Arial" panose="020B0604020202020204" pitchFamily="34" charset="0"/>
          </a:endParaRPr>
        </a:p>
      </dgm:t>
    </dgm:pt>
    <dgm:pt modelId="{17A5E3EA-0B74-427F-9CC4-69F24AA31D11}" type="parTrans" cxnId="{7981D44E-0384-4934-9F88-4F78BD20348C}">
      <dgm:prSet/>
      <dgm:spPr/>
      <dgm:t>
        <a:bodyPr/>
        <a:lstStyle/>
        <a:p>
          <a:endParaRPr lang="en-US" sz="1200">
            <a:latin typeface="Arial" panose="020B0604020202020204" pitchFamily="34" charset="0"/>
            <a:cs typeface="Arial" panose="020B0604020202020204" pitchFamily="34" charset="0"/>
          </a:endParaRPr>
        </a:p>
      </dgm:t>
    </dgm:pt>
    <dgm:pt modelId="{8F433766-8D69-4C88-8AFA-0EC1F2FC7BB8}" type="sibTrans" cxnId="{7981D44E-0384-4934-9F88-4F78BD20348C}">
      <dgm:prSet/>
      <dgm:spPr/>
      <dgm:t>
        <a:bodyPr/>
        <a:lstStyle/>
        <a:p>
          <a:endParaRPr lang="en-US" sz="1200">
            <a:latin typeface="Arial" panose="020B0604020202020204" pitchFamily="34" charset="0"/>
            <a:cs typeface="Arial" panose="020B0604020202020204" pitchFamily="34" charset="0"/>
          </a:endParaRPr>
        </a:p>
      </dgm:t>
    </dgm:pt>
    <dgm:pt modelId="{5F4E6F99-4624-4534-85A1-58E345D6D99A}">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Simple Issue</a:t>
          </a:r>
          <a:endParaRPr lang="en-US" sz="2000" dirty="0">
            <a:latin typeface="Arial" panose="020B0604020202020204" pitchFamily="34" charset="0"/>
            <a:cs typeface="Arial" panose="020B0604020202020204" pitchFamily="34" charset="0"/>
          </a:endParaRPr>
        </a:p>
      </dgm:t>
    </dgm:pt>
    <dgm:pt modelId="{76E31F7E-EA74-4E65-A9A6-3D4D22286D5C}" type="parTrans" cxnId="{0FBDB38A-9A1B-416A-971B-BD8292627EAF}">
      <dgm:prSet/>
      <dgm:spPr/>
      <dgm:t>
        <a:bodyPr/>
        <a:lstStyle/>
        <a:p>
          <a:endParaRPr lang="en-US" sz="1200">
            <a:latin typeface="Arial" panose="020B0604020202020204" pitchFamily="34" charset="0"/>
            <a:cs typeface="Arial" panose="020B0604020202020204" pitchFamily="34" charset="0"/>
          </a:endParaRPr>
        </a:p>
      </dgm:t>
    </dgm:pt>
    <dgm:pt modelId="{FC7760C5-2710-45CF-86BD-F04DF0855146}" type="sibTrans" cxnId="{0FBDB38A-9A1B-416A-971B-BD8292627EAF}">
      <dgm:prSet/>
      <dgm:spPr/>
      <dgm:t>
        <a:bodyPr/>
        <a:lstStyle/>
        <a:p>
          <a:endParaRPr lang="en-US" sz="1200">
            <a:latin typeface="Arial" panose="020B0604020202020204" pitchFamily="34" charset="0"/>
            <a:cs typeface="Arial" panose="020B0604020202020204" pitchFamily="34" charset="0"/>
          </a:endParaRPr>
        </a:p>
      </dgm:t>
    </dgm:pt>
    <dgm:pt modelId="{BA879264-2D94-434F-824C-FC489E2116FA}">
      <dgm:prSet phldrT="[Text]" custT="1"/>
      <dgm:spPr>
        <a:solidFill>
          <a:schemeClr val="accent5">
            <a:lumMod val="20000"/>
            <a:lumOff val="80000"/>
            <a:alpha val="90000"/>
          </a:schemeClr>
        </a:solidFill>
      </dgm:spPr>
      <dgm:t>
        <a:bodyPr/>
        <a:lstStyle/>
        <a:p>
          <a:r>
            <a:rPr lang="en-US" sz="2000" dirty="0" smtClean="0">
              <a:latin typeface="Arial" panose="020B0604020202020204" pitchFamily="34" charset="0"/>
              <a:cs typeface="Arial" panose="020B0604020202020204" pitchFamily="34" charset="0"/>
            </a:rPr>
            <a:t>Complex Issue</a:t>
          </a:r>
          <a:endParaRPr lang="en-US" sz="2000" dirty="0">
            <a:latin typeface="Arial" panose="020B0604020202020204" pitchFamily="34" charset="0"/>
            <a:cs typeface="Arial" panose="020B0604020202020204" pitchFamily="34" charset="0"/>
          </a:endParaRPr>
        </a:p>
      </dgm:t>
    </dgm:pt>
    <dgm:pt modelId="{57CE640A-9BA3-40F3-B232-99AF6ED453AC}" type="parTrans" cxnId="{2EDB2134-7E24-49DC-ABF4-44153F55CEC8}">
      <dgm:prSet/>
      <dgm:spPr/>
      <dgm:t>
        <a:bodyPr/>
        <a:lstStyle/>
        <a:p>
          <a:endParaRPr lang="en-US" sz="1200">
            <a:latin typeface="Arial" panose="020B0604020202020204" pitchFamily="34" charset="0"/>
            <a:cs typeface="Arial" panose="020B0604020202020204" pitchFamily="34" charset="0"/>
          </a:endParaRPr>
        </a:p>
      </dgm:t>
    </dgm:pt>
    <dgm:pt modelId="{BAC74787-F359-421D-99B2-EC37189865F2}" type="sibTrans" cxnId="{2EDB2134-7E24-49DC-ABF4-44153F55CEC8}">
      <dgm:prSet/>
      <dgm:spPr/>
      <dgm:t>
        <a:bodyPr/>
        <a:lstStyle/>
        <a:p>
          <a:endParaRPr lang="en-US" sz="1200">
            <a:latin typeface="Arial" panose="020B0604020202020204" pitchFamily="34" charset="0"/>
            <a:cs typeface="Arial" panose="020B0604020202020204" pitchFamily="34" charset="0"/>
          </a:endParaRPr>
        </a:p>
      </dgm:t>
    </dgm:pt>
    <dgm:pt modelId="{B6FE6145-47C7-4E21-BDB3-DE4A51B6F872}" type="pres">
      <dgm:prSet presAssocID="{180685BD-41F2-49D7-86F1-A0D9EEE0FC1F}" presName="Name0" presStyleCnt="0">
        <dgm:presLayoutVars>
          <dgm:dir/>
          <dgm:animLvl val="lvl"/>
          <dgm:resizeHandles val="exact"/>
        </dgm:presLayoutVars>
      </dgm:prSet>
      <dgm:spPr/>
      <dgm:t>
        <a:bodyPr/>
        <a:lstStyle/>
        <a:p>
          <a:endParaRPr lang="en-US"/>
        </a:p>
      </dgm:t>
    </dgm:pt>
    <dgm:pt modelId="{EF09C78E-AC16-4CD1-B156-2604779947F4}" type="pres">
      <dgm:prSet presAssocID="{6BB75BA9-F1D1-4AFF-888B-3AAE2B1CF13F}" presName="composite" presStyleCnt="0"/>
      <dgm:spPr/>
    </dgm:pt>
    <dgm:pt modelId="{2C2110A1-4438-4257-A1A3-650BA49869D3}" type="pres">
      <dgm:prSet presAssocID="{6BB75BA9-F1D1-4AFF-888B-3AAE2B1CF13F}" presName="parTx" presStyleLbl="alignNode1" presStyleIdx="0" presStyleCnt="2">
        <dgm:presLayoutVars>
          <dgm:chMax val="0"/>
          <dgm:chPref val="0"/>
          <dgm:bulletEnabled val="1"/>
        </dgm:presLayoutVars>
      </dgm:prSet>
      <dgm:spPr/>
      <dgm:t>
        <a:bodyPr/>
        <a:lstStyle/>
        <a:p>
          <a:endParaRPr lang="en-US"/>
        </a:p>
      </dgm:t>
    </dgm:pt>
    <dgm:pt modelId="{4B50A80F-1F1A-4136-BF5B-2FE001C766E9}" type="pres">
      <dgm:prSet presAssocID="{6BB75BA9-F1D1-4AFF-888B-3AAE2B1CF13F}" presName="desTx" presStyleLbl="alignAccFollowNode1" presStyleIdx="0" presStyleCnt="2">
        <dgm:presLayoutVars>
          <dgm:bulletEnabled val="1"/>
        </dgm:presLayoutVars>
      </dgm:prSet>
      <dgm:spPr/>
      <dgm:t>
        <a:bodyPr/>
        <a:lstStyle/>
        <a:p>
          <a:endParaRPr lang="en-US"/>
        </a:p>
      </dgm:t>
    </dgm:pt>
    <dgm:pt modelId="{70A7775A-5207-4ADC-9606-D24D747717CE}" type="pres">
      <dgm:prSet presAssocID="{05990583-957B-4EB4-88C4-A7811CF8F8E8}" presName="space" presStyleCnt="0"/>
      <dgm:spPr/>
    </dgm:pt>
    <dgm:pt modelId="{1B12C290-742E-4240-8B34-74C7504EF29C}" type="pres">
      <dgm:prSet presAssocID="{AA9A23CF-E6ED-4AAA-BF1C-15764B1E56A2}" presName="composite" presStyleCnt="0"/>
      <dgm:spPr/>
    </dgm:pt>
    <dgm:pt modelId="{596C0D36-708C-4C6D-9CBD-273100D111EE}" type="pres">
      <dgm:prSet presAssocID="{AA9A23CF-E6ED-4AAA-BF1C-15764B1E56A2}" presName="parTx" presStyleLbl="alignNode1" presStyleIdx="1" presStyleCnt="2">
        <dgm:presLayoutVars>
          <dgm:chMax val="0"/>
          <dgm:chPref val="0"/>
          <dgm:bulletEnabled val="1"/>
        </dgm:presLayoutVars>
      </dgm:prSet>
      <dgm:spPr/>
      <dgm:t>
        <a:bodyPr/>
        <a:lstStyle/>
        <a:p>
          <a:endParaRPr lang="en-US"/>
        </a:p>
      </dgm:t>
    </dgm:pt>
    <dgm:pt modelId="{56954690-B365-4AF5-BF90-1C1FD9935F3B}" type="pres">
      <dgm:prSet presAssocID="{AA9A23CF-E6ED-4AAA-BF1C-15764B1E56A2}" presName="desTx" presStyleLbl="alignAccFollowNode1" presStyleIdx="1" presStyleCnt="2">
        <dgm:presLayoutVars>
          <dgm:bulletEnabled val="1"/>
        </dgm:presLayoutVars>
      </dgm:prSet>
      <dgm:spPr/>
      <dgm:t>
        <a:bodyPr/>
        <a:lstStyle/>
        <a:p>
          <a:endParaRPr lang="en-US"/>
        </a:p>
      </dgm:t>
    </dgm:pt>
  </dgm:ptLst>
  <dgm:cxnLst>
    <dgm:cxn modelId="{23D90543-5671-47D8-8D8D-F7E1B4FEBD76}" srcId="{AA9A23CF-E6ED-4AAA-BF1C-15764B1E56A2}" destId="{9C962F71-E510-47BC-B8DB-C46BD21EB5EC}" srcOrd="0" destOrd="0" parTransId="{D790BE2A-16D8-4502-A941-FB5536517E50}" sibTransId="{C53EA5A3-835C-4F90-B0E2-295A9E272EBA}"/>
    <dgm:cxn modelId="{AB32AF49-D043-4666-AE88-B94E3C3952A4}" type="presOf" srcId="{180685BD-41F2-49D7-86F1-A0D9EEE0FC1F}" destId="{B6FE6145-47C7-4E21-BDB3-DE4A51B6F872}" srcOrd="0" destOrd="0" presId="urn:microsoft.com/office/officeart/2005/8/layout/hList1"/>
    <dgm:cxn modelId="{3898DC29-5F51-4452-8A6A-99E09CAB277E}" srcId="{6BB75BA9-F1D1-4AFF-888B-3AAE2B1CF13F}" destId="{8EFA1C66-DF28-4F4D-85C8-B432AAC8939C}" srcOrd="0" destOrd="0" parTransId="{8E2687B2-F26B-4DA1-B771-55E3A97E73B3}" sibTransId="{C518F80E-914D-42A9-B8E6-07856BAF9AC4}"/>
    <dgm:cxn modelId="{7981D44E-0384-4934-9F88-4F78BD20348C}" srcId="{AA9A23CF-E6ED-4AAA-BF1C-15764B1E56A2}" destId="{BFD23995-18E0-4816-B9BA-13CB7FCB38AC}" srcOrd="1" destOrd="0" parTransId="{17A5E3EA-0B74-427F-9CC4-69F24AA31D11}" sibTransId="{8F433766-8D69-4C88-8AFA-0EC1F2FC7BB8}"/>
    <dgm:cxn modelId="{3258BB61-F991-42FE-8FFE-60FBBB9A4B1F}" type="presOf" srcId="{5F4E6F99-4624-4534-85A1-58E345D6D99A}" destId="{4B50A80F-1F1A-4136-BF5B-2FE001C766E9}" srcOrd="0" destOrd="2" presId="urn:microsoft.com/office/officeart/2005/8/layout/hList1"/>
    <dgm:cxn modelId="{2BC50943-ECB6-48C2-9D2B-3B214F55E584}" type="presOf" srcId="{BA879264-2D94-434F-824C-FC489E2116FA}" destId="{56954690-B365-4AF5-BF90-1C1FD9935F3B}" srcOrd="0" destOrd="2" presId="urn:microsoft.com/office/officeart/2005/8/layout/hList1"/>
    <dgm:cxn modelId="{2EDB2134-7E24-49DC-ABF4-44153F55CEC8}" srcId="{AA9A23CF-E6ED-4AAA-BF1C-15764B1E56A2}" destId="{BA879264-2D94-434F-824C-FC489E2116FA}" srcOrd="2" destOrd="0" parTransId="{57CE640A-9BA3-40F3-B232-99AF6ED453AC}" sibTransId="{BAC74787-F359-421D-99B2-EC37189865F2}"/>
    <dgm:cxn modelId="{0FBDB38A-9A1B-416A-971B-BD8292627EAF}" srcId="{6BB75BA9-F1D1-4AFF-888B-3AAE2B1CF13F}" destId="{5F4E6F99-4624-4534-85A1-58E345D6D99A}" srcOrd="2" destOrd="0" parTransId="{76E31F7E-EA74-4E65-A9A6-3D4D22286D5C}" sibTransId="{FC7760C5-2710-45CF-86BD-F04DF0855146}"/>
    <dgm:cxn modelId="{BC1C22F2-0877-42AA-88B8-931357999992}" srcId="{6BB75BA9-F1D1-4AFF-888B-3AAE2B1CF13F}" destId="{F9E2D474-6016-4948-B8F8-1EFFC9716B65}" srcOrd="1" destOrd="0" parTransId="{1FA329BE-669F-4FA3-80B2-F3569DBE68DB}" sibTransId="{FBBC14BE-C08D-4E25-AF5F-11454E88AE83}"/>
    <dgm:cxn modelId="{6734D0CA-AC75-4589-9809-813A24932821}" type="presOf" srcId="{F9E2D474-6016-4948-B8F8-1EFFC9716B65}" destId="{4B50A80F-1F1A-4136-BF5B-2FE001C766E9}" srcOrd="0" destOrd="1" presId="urn:microsoft.com/office/officeart/2005/8/layout/hList1"/>
    <dgm:cxn modelId="{4E97EF90-FD0E-4849-B7DA-3546360B1759}" type="presOf" srcId="{8EFA1C66-DF28-4F4D-85C8-B432AAC8939C}" destId="{4B50A80F-1F1A-4136-BF5B-2FE001C766E9}" srcOrd="0" destOrd="0" presId="urn:microsoft.com/office/officeart/2005/8/layout/hList1"/>
    <dgm:cxn modelId="{75FBF7F5-14AC-46D1-BE74-5488568976C6}" type="presOf" srcId="{6BB75BA9-F1D1-4AFF-888B-3AAE2B1CF13F}" destId="{2C2110A1-4438-4257-A1A3-650BA49869D3}" srcOrd="0" destOrd="0" presId="urn:microsoft.com/office/officeart/2005/8/layout/hList1"/>
    <dgm:cxn modelId="{1A36C11A-EE1A-41B6-9F6E-235C08B20658}" type="presOf" srcId="{BFD23995-18E0-4816-B9BA-13CB7FCB38AC}" destId="{56954690-B365-4AF5-BF90-1C1FD9935F3B}" srcOrd="0" destOrd="1" presId="urn:microsoft.com/office/officeart/2005/8/layout/hList1"/>
    <dgm:cxn modelId="{16C7FEB5-FC5A-415E-92D0-3633C7FDE725}" srcId="{180685BD-41F2-49D7-86F1-A0D9EEE0FC1F}" destId="{AA9A23CF-E6ED-4AAA-BF1C-15764B1E56A2}" srcOrd="1" destOrd="0" parTransId="{C328D4F6-3AF7-4FDD-8493-B8AFA611AA85}" sibTransId="{4EE59F44-BCE5-49FE-B4ED-529E05C81297}"/>
    <dgm:cxn modelId="{D2B57847-B9AB-4463-BE2B-526A7CC6085D}" type="presOf" srcId="{AA9A23CF-E6ED-4AAA-BF1C-15764B1E56A2}" destId="{596C0D36-708C-4C6D-9CBD-273100D111EE}" srcOrd="0" destOrd="0" presId="urn:microsoft.com/office/officeart/2005/8/layout/hList1"/>
    <dgm:cxn modelId="{4C195E03-9428-43FB-87B5-875669D9EF47}" type="presOf" srcId="{9C962F71-E510-47BC-B8DB-C46BD21EB5EC}" destId="{56954690-B365-4AF5-BF90-1C1FD9935F3B}" srcOrd="0" destOrd="0" presId="urn:microsoft.com/office/officeart/2005/8/layout/hList1"/>
    <dgm:cxn modelId="{E3D07461-6BAE-484C-BD5E-F46E3B85E649}" srcId="{180685BD-41F2-49D7-86F1-A0D9EEE0FC1F}" destId="{6BB75BA9-F1D1-4AFF-888B-3AAE2B1CF13F}" srcOrd="0" destOrd="0" parTransId="{C3F797CE-6BC2-42EC-8027-D278488DE5DC}" sibTransId="{05990583-957B-4EB4-88C4-A7811CF8F8E8}"/>
    <dgm:cxn modelId="{2B50447E-728C-49C2-AA43-D6AA53C1BF41}" type="presParOf" srcId="{B6FE6145-47C7-4E21-BDB3-DE4A51B6F872}" destId="{EF09C78E-AC16-4CD1-B156-2604779947F4}" srcOrd="0" destOrd="0" presId="urn:microsoft.com/office/officeart/2005/8/layout/hList1"/>
    <dgm:cxn modelId="{4B8D1291-160E-48D3-A998-371FF2072C09}" type="presParOf" srcId="{EF09C78E-AC16-4CD1-B156-2604779947F4}" destId="{2C2110A1-4438-4257-A1A3-650BA49869D3}" srcOrd="0" destOrd="0" presId="urn:microsoft.com/office/officeart/2005/8/layout/hList1"/>
    <dgm:cxn modelId="{6C24B35C-FA6E-40E7-9F8A-066C14B6EBE7}" type="presParOf" srcId="{EF09C78E-AC16-4CD1-B156-2604779947F4}" destId="{4B50A80F-1F1A-4136-BF5B-2FE001C766E9}" srcOrd="1" destOrd="0" presId="urn:microsoft.com/office/officeart/2005/8/layout/hList1"/>
    <dgm:cxn modelId="{E8205C70-56E5-4A39-901E-E166D5F622AD}" type="presParOf" srcId="{B6FE6145-47C7-4E21-BDB3-DE4A51B6F872}" destId="{70A7775A-5207-4ADC-9606-D24D747717CE}" srcOrd="1" destOrd="0" presId="urn:microsoft.com/office/officeart/2005/8/layout/hList1"/>
    <dgm:cxn modelId="{E61A920D-EB38-4938-B5AF-406A9720D37E}" type="presParOf" srcId="{B6FE6145-47C7-4E21-BDB3-DE4A51B6F872}" destId="{1B12C290-742E-4240-8B34-74C7504EF29C}" srcOrd="2" destOrd="0" presId="urn:microsoft.com/office/officeart/2005/8/layout/hList1"/>
    <dgm:cxn modelId="{8A56DF6E-40E5-480B-9B5C-7CC057DF67F8}" type="presParOf" srcId="{1B12C290-742E-4240-8B34-74C7504EF29C}" destId="{596C0D36-708C-4C6D-9CBD-273100D111EE}" srcOrd="0" destOrd="0" presId="urn:microsoft.com/office/officeart/2005/8/layout/hList1"/>
    <dgm:cxn modelId="{6CC8A076-D2AE-42F5-942D-D1E7771F42FB}" type="presParOf" srcId="{1B12C290-742E-4240-8B34-74C7504EF29C}" destId="{56954690-B365-4AF5-BF90-1C1FD9935F3B}" srcOrd="1" destOrd="0" presId="urn:microsoft.com/office/officeart/2005/8/layout/hList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7F3152-32E3-4DA3-BEB3-24B45CADAE1A}">
      <dsp:nvSpPr>
        <dsp:cNvPr id="0" name=""/>
        <dsp:cNvSpPr/>
      </dsp:nvSpPr>
      <dsp:spPr>
        <a:xfrm>
          <a:off x="1431702" y="173089"/>
          <a:ext cx="3076417" cy="126145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FA4F13-B09D-4D48-80D0-88BF3892CB6F}">
      <dsp:nvSpPr>
        <dsp:cNvPr id="0" name=""/>
        <dsp:cNvSpPr/>
      </dsp:nvSpPr>
      <dsp:spPr>
        <a:xfrm>
          <a:off x="2680846" y="3123022"/>
          <a:ext cx="571623" cy="783938"/>
        </a:xfrm>
        <a:prstGeom prst="downArrow">
          <a:avLst/>
        </a:prstGeom>
        <a:solidFill>
          <a:schemeClr val="accent1"/>
        </a:solidFill>
        <a:ln w="11429"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sp>
    <dsp:sp modelId="{24CE4C37-0BF6-45C3-B0FF-51E2C1E05BC2}">
      <dsp:nvSpPr>
        <dsp:cNvPr id="0" name=""/>
        <dsp:cNvSpPr/>
      </dsp:nvSpPr>
      <dsp:spPr>
        <a:xfrm>
          <a:off x="1281482" y="3671418"/>
          <a:ext cx="3378888" cy="8337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de-DE" sz="2400" b="1" kern="1200" dirty="0" smtClean="0">
              <a:solidFill>
                <a:schemeClr val="accent5"/>
              </a:solidFill>
              <a:effectLst/>
              <a:latin typeface="Arial" panose="020B0604020202020204" pitchFamily="34" charset="0"/>
              <a:cs typeface="Arial" panose="020B0604020202020204" pitchFamily="34" charset="0"/>
            </a:rPr>
            <a:t>Prioritization</a:t>
          </a:r>
          <a:endParaRPr lang="de-DE" sz="2400" b="1" kern="1200" dirty="0">
            <a:solidFill>
              <a:schemeClr val="accent5"/>
            </a:solidFill>
            <a:effectLst/>
            <a:latin typeface="Arial" panose="020B0604020202020204" pitchFamily="34" charset="0"/>
            <a:cs typeface="Arial" panose="020B0604020202020204" pitchFamily="34" charset="0"/>
          </a:endParaRPr>
        </a:p>
      </dsp:txBody>
      <dsp:txXfrm>
        <a:off x="1281482" y="3671418"/>
        <a:ext cx="3378888" cy="833766"/>
      </dsp:txXfrm>
    </dsp:sp>
    <dsp:sp modelId="{F9C21F59-BFC0-447A-A824-2AC9637F1EF8}">
      <dsp:nvSpPr>
        <dsp:cNvPr id="0" name=""/>
        <dsp:cNvSpPr/>
      </dsp:nvSpPr>
      <dsp:spPr>
        <a:xfrm>
          <a:off x="2336495" y="1506913"/>
          <a:ext cx="1267083" cy="126708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panose="020B0604020202020204" pitchFamily="34" charset="0"/>
              <a:cs typeface="Arial" panose="020B0604020202020204" pitchFamily="34" charset="0"/>
            </a:rPr>
            <a:t>Rework</a:t>
          </a:r>
          <a:endParaRPr lang="de-DE" sz="1800" kern="1200" dirty="0">
            <a:latin typeface="Arial" panose="020B0604020202020204" pitchFamily="34" charset="0"/>
            <a:cs typeface="Arial" panose="020B0604020202020204" pitchFamily="34" charset="0"/>
          </a:endParaRPr>
        </a:p>
      </dsp:txBody>
      <dsp:txXfrm>
        <a:off x="2522055" y="1692473"/>
        <a:ext cx="895963" cy="895963"/>
      </dsp:txXfrm>
    </dsp:sp>
    <dsp:sp modelId="{4210D278-CA98-4946-8C86-4415A0594E43}">
      <dsp:nvSpPr>
        <dsp:cNvPr id="0" name=""/>
        <dsp:cNvSpPr/>
      </dsp:nvSpPr>
      <dsp:spPr>
        <a:xfrm>
          <a:off x="1716149" y="466812"/>
          <a:ext cx="1267083" cy="126708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de-DE" sz="1400" kern="1200" dirty="0" smtClean="0">
              <a:latin typeface="Arial" panose="020B0604020202020204" pitchFamily="34" charset="0"/>
              <a:cs typeface="Arial" panose="020B0604020202020204" pitchFamily="34" charset="0"/>
            </a:rPr>
            <a:t>Downtime</a:t>
          </a:r>
          <a:endParaRPr lang="de-DE" sz="1400" kern="1200" dirty="0">
            <a:latin typeface="Arial" panose="020B0604020202020204" pitchFamily="34" charset="0"/>
            <a:cs typeface="Arial" panose="020B0604020202020204" pitchFamily="34" charset="0"/>
          </a:endParaRPr>
        </a:p>
      </dsp:txBody>
      <dsp:txXfrm>
        <a:off x="1901709" y="652372"/>
        <a:ext cx="895963" cy="895963"/>
      </dsp:txXfrm>
    </dsp:sp>
    <dsp:sp modelId="{D5141C67-01DD-4895-AE0F-10743638D322}">
      <dsp:nvSpPr>
        <dsp:cNvPr id="0" name=""/>
        <dsp:cNvSpPr/>
      </dsp:nvSpPr>
      <dsp:spPr>
        <a:xfrm>
          <a:off x="2815885" y="247147"/>
          <a:ext cx="1394817" cy="1314712"/>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de-DE" sz="1400" kern="1200" dirty="0" smtClean="0">
              <a:latin typeface="Arial" panose="020B0604020202020204" pitchFamily="34" charset="0"/>
              <a:cs typeface="Arial" panose="020B0604020202020204" pitchFamily="34" charset="0"/>
            </a:rPr>
            <a:t>Deviations</a:t>
          </a:r>
          <a:endParaRPr lang="de-DE" sz="1400" kern="1200" dirty="0">
            <a:latin typeface="Arial" panose="020B0604020202020204" pitchFamily="34" charset="0"/>
            <a:cs typeface="Arial" panose="020B0604020202020204" pitchFamily="34" charset="0"/>
          </a:endParaRPr>
        </a:p>
      </dsp:txBody>
      <dsp:txXfrm>
        <a:off x="3020151" y="439682"/>
        <a:ext cx="986285" cy="929642"/>
      </dsp:txXfrm>
    </dsp:sp>
    <dsp:sp modelId="{B07AA969-C0C5-4306-8C26-EB2ECD954851}">
      <dsp:nvSpPr>
        <dsp:cNvPr id="0" name=""/>
        <dsp:cNvSpPr/>
      </dsp:nvSpPr>
      <dsp:spPr>
        <a:xfrm>
          <a:off x="1249627" y="16586"/>
          <a:ext cx="3423383" cy="300272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18C1A-341D-464A-840D-C8D678D3AFB4}">
      <dsp:nvSpPr>
        <dsp:cNvPr id="0" name=""/>
        <dsp:cNvSpPr/>
      </dsp:nvSpPr>
      <dsp:spPr>
        <a:xfrm rot="10800000">
          <a:off x="1089229" y="227"/>
          <a:ext cx="3500545" cy="830053"/>
        </a:xfrm>
        <a:prstGeom prst="homePlate">
          <a:avLst/>
        </a:prstGeom>
        <a:solidFill>
          <a:schemeClr val="accent3">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3"/>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366030" tIns="68580" rIns="128016" bIns="68580" numCol="1" spcCol="1270" anchor="t" anchorCtr="0">
          <a:noAutofit/>
        </a:bodyPr>
        <a:lstStyle/>
        <a:p>
          <a:pPr lvl="0" algn="l" defTabSz="800100">
            <a:lnSpc>
              <a:spcPct val="90000"/>
            </a:lnSpc>
            <a:spcBef>
              <a:spcPct val="0"/>
            </a:spcBef>
            <a:spcAft>
              <a:spcPct val="35000"/>
            </a:spcAft>
          </a:pPr>
          <a:r>
            <a:rPr lang="en-US" sz="1800" kern="1200" dirty="0" smtClean="0"/>
            <a:t>Defects </a:t>
          </a:r>
          <a:endParaRPr lang="en-US" sz="1800" kern="1200" dirty="0"/>
        </a:p>
        <a:p>
          <a:pPr marL="114300" lvl="1" indent="-114300" algn="l" defTabSz="622300">
            <a:lnSpc>
              <a:spcPct val="90000"/>
            </a:lnSpc>
            <a:spcBef>
              <a:spcPct val="0"/>
            </a:spcBef>
            <a:spcAft>
              <a:spcPct val="15000"/>
            </a:spcAft>
            <a:buChar char="••"/>
          </a:pPr>
          <a:r>
            <a:rPr lang="en-US" sz="1400" kern="1200" dirty="0" smtClean="0"/>
            <a:t>Efforts caused by rework, scrap, and incorrect information	</a:t>
          </a:r>
          <a:endParaRPr lang="en-US" sz="1400" kern="1200" dirty="0"/>
        </a:p>
      </dsp:txBody>
      <dsp:txXfrm rot="10800000">
        <a:off x="1296742" y="227"/>
        <a:ext cx="3293032" cy="830053"/>
      </dsp:txXfrm>
    </dsp:sp>
    <dsp:sp modelId="{2D54D634-777A-48C6-B176-75B43975DA50}">
      <dsp:nvSpPr>
        <dsp:cNvPr id="0" name=""/>
        <dsp:cNvSpPr/>
      </dsp:nvSpPr>
      <dsp:spPr>
        <a:xfrm>
          <a:off x="674203" y="227"/>
          <a:ext cx="830053" cy="830053"/>
        </a:xfrm>
        <a:prstGeom prst="ellipse">
          <a:avLst/>
        </a:prstGeom>
        <a:blipFill rotWithShape="1">
          <a:blip xmlns:r="http://schemas.openxmlformats.org/officeDocument/2006/relationships" r:embed="rId1">
            <a:duotone>
              <a:schemeClr val="bg2">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C2AD5EBE-6C99-435A-9C6D-3AD8AF984F97}">
      <dsp:nvSpPr>
        <dsp:cNvPr id="0" name=""/>
        <dsp:cNvSpPr/>
      </dsp:nvSpPr>
      <dsp:spPr>
        <a:xfrm rot="10800000">
          <a:off x="1105450" y="1078058"/>
          <a:ext cx="3500545" cy="830053"/>
        </a:xfrm>
        <a:prstGeom prst="homePlate">
          <a:avLst/>
        </a:prstGeom>
        <a:solidFill>
          <a:schemeClr val="accent6">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66030" tIns="68580" rIns="128016" bIns="68580" numCol="1" spcCol="1270" anchor="t" anchorCtr="0">
          <a:noAutofit/>
        </a:bodyPr>
        <a:lstStyle/>
        <a:p>
          <a:pPr lvl="0" algn="l" defTabSz="800100">
            <a:lnSpc>
              <a:spcPct val="90000"/>
            </a:lnSpc>
            <a:spcBef>
              <a:spcPct val="0"/>
            </a:spcBef>
            <a:spcAft>
              <a:spcPct val="35000"/>
            </a:spcAft>
          </a:pPr>
          <a:r>
            <a:rPr lang="en-US" sz="1800" kern="1200" dirty="0" smtClean="0"/>
            <a:t>Overproduction</a:t>
          </a:r>
          <a:endParaRPr lang="en-US" sz="1800" kern="1200" dirty="0"/>
        </a:p>
        <a:p>
          <a:pPr marL="114300" lvl="1" indent="-114300" algn="l" defTabSz="622300">
            <a:lnSpc>
              <a:spcPct val="90000"/>
            </a:lnSpc>
            <a:spcBef>
              <a:spcPct val="0"/>
            </a:spcBef>
            <a:spcAft>
              <a:spcPct val="15000"/>
            </a:spcAft>
            <a:buChar char="••"/>
          </a:pPr>
          <a:r>
            <a:rPr lang="en-US" sz="1400" kern="1200" dirty="0" smtClean="0"/>
            <a:t>Production that is more than needed or before it is needed</a:t>
          </a:r>
          <a:endParaRPr lang="en-US" sz="1400" kern="1200" dirty="0"/>
        </a:p>
      </dsp:txBody>
      <dsp:txXfrm rot="10800000">
        <a:off x="1312963" y="1078058"/>
        <a:ext cx="3293032" cy="830053"/>
      </dsp:txXfrm>
    </dsp:sp>
    <dsp:sp modelId="{C54657BE-90FA-4DD1-978B-3004C7A14976}">
      <dsp:nvSpPr>
        <dsp:cNvPr id="0" name=""/>
        <dsp:cNvSpPr/>
      </dsp:nvSpPr>
      <dsp:spPr>
        <a:xfrm>
          <a:off x="657981" y="1078058"/>
          <a:ext cx="894938" cy="830053"/>
        </a:xfrm>
        <a:prstGeom prst="ellipse">
          <a:avLst/>
        </a:prstGeom>
        <a:blipFill rotWithShape="1">
          <a:blip xmlns:r="http://schemas.openxmlformats.org/officeDocument/2006/relationships" r:embed="rId2">
            <a:duotone>
              <a:schemeClr val="accent6">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E13B6853-CE9D-4187-92B7-288CE989B36A}">
      <dsp:nvSpPr>
        <dsp:cNvPr id="0" name=""/>
        <dsp:cNvSpPr/>
      </dsp:nvSpPr>
      <dsp:spPr>
        <a:xfrm rot="10800000">
          <a:off x="1089229" y="2155888"/>
          <a:ext cx="3500545" cy="830053"/>
        </a:xfrm>
        <a:prstGeom prst="homePlate">
          <a:avLst/>
        </a:prstGeom>
        <a:solidFill>
          <a:schemeClr val="accent4">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4"/>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66030" tIns="68580" rIns="128016" bIns="68580" numCol="1" spcCol="1270" anchor="t" anchorCtr="0">
          <a:noAutofit/>
        </a:bodyPr>
        <a:lstStyle/>
        <a:p>
          <a:pPr lvl="0" algn="l" defTabSz="800100">
            <a:lnSpc>
              <a:spcPct val="90000"/>
            </a:lnSpc>
            <a:spcBef>
              <a:spcPct val="0"/>
            </a:spcBef>
            <a:spcAft>
              <a:spcPct val="35000"/>
            </a:spcAft>
          </a:pPr>
          <a:r>
            <a:rPr lang="en-US" sz="1800" kern="1200" dirty="0" smtClean="0"/>
            <a:t>Waiting</a:t>
          </a:r>
          <a:endParaRPr lang="en-US" sz="1800" kern="1200" dirty="0"/>
        </a:p>
        <a:p>
          <a:pPr marL="114300" lvl="1" indent="-114300" algn="l" defTabSz="622300">
            <a:lnSpc>
              <a:spcPct val="90000"/>
            </a:lnSpc>
            <a:spcBef>
              <a:spcPct val="0"/>
            </a:spcBef>
            <a:spcAft>
              <a:spcPct val="15000"/>
            </a:spcAft>
            <a:buChar char="••"/>
          </a:pPr>
          <a:r>
            <a:rPr lang="en-US" sz="1400" kern="1200" dirty="0" smtClean="0"/>
            <a:t>Wasted time </a:t>
          </a:r>
          <a:r>
            <a:rPr lang="en-US" sz="1400" kern="1200" smtClean="0"/>
            <a:t>waiting for </a:t>
          </a:r>
          <a:r>
            <a:rPr lang="en-US" sz="1400" kern="1200" dirty="0" smtClean="0"/>
            <a:t>the next step in a process</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rot="10800000">
        <a:off x="1296742" y="2155888"/>
        <a:ext cx="3293032" cy="830053"/>
      </dsp:txXfrm>
    </dsp:sp>
    <dsp:sp modelId="{36A0A830-A6AA-405F-B389-2E2D49393B7D}">
      <dsp:nvSpPr>
        <dsp:cNvPr id="0" name=""/>
        <dsp:cNvSpPr/>
      </dsp:nvSpPr>
      <dsp:spPr>
        <a:xfrm>
          <a:off x="674203" y="2155888"/>
          <a:ext cx="830053" cy="830053"/>
        </a:xfrm>
        <a:prstGeom prst="ellipse">
          <a:avLst/>
        </a:prstGeom>
        <a:blipFill rotWithShape="1">
          <a:blip xmlns:r="http://schemas.openxmlformats.org/officeDocument/2006/relationships" r:embed="rId3">
            <a:duotone>
              <a:schemeClr val="accent3">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B643C393-59A1-4C96-B0AE-9236078FB01F}">
      <dsp:nvSpPr>
        <dsp:cNvPr id="0" name=""/>
        <dsp:cNvSpPr/>
      </dsp:nvSpPr>
      <dsp:spPr>
        <a:xfrm rot="10800000">
          <a:off x="1089229" y="3233718"/>
          <a:ext cx="3500545" cy="830053"/>
        </a:xfrm>
        <a:prstGeom prst="homePlate">
          <a:avLst/>
        </a:prstGeom>
        <a:solidFill>
          <a:schemeClr val="dk1">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1"/>
          </a:contourClr>
        </a:sp3d>
      </dsp:spPr>
      <dsp:style>
        <a:lnRef idx="0">
          <a:schemeClr val="dk1"/>
        </a:lnRef>
        <a:fillRef idx="3">
          <a:schemeClr val="dk1"/>
        </a:fillRef>
        <a:effectRef idx="3">
          <a:schemeClr val="dk1"/>
        </a:effectRef>
        <a:fontRef idx="minor">
          <a:schemeClr val="lt1"/>
        </a:fontRef>
      </dsp:style>
      <dsp:txBody>
        <a:bodyPr spcFirstLastPara="0" vert="horz" wrap="square" lIns="366030" tIns="68580" rIns="128016" bIns="68580" numCol="1" spcCol="1270" anchor="t" anchorCtr="0">
          <a:noAutofit/>
        </a:bodyPr>
        <a:lstStyle/>
        <a:p>
          <a:pPr lvl="0" algn="l" defTabSz="800100">
            <a:lnSpc>
              <a:spcPct val="90000"/>
            </a:lnSpc>
            <a:spcBef>
              <a:spcPct val="0"/>
            </a:spcBef>
            <a:spcAft>
              <a:spcPct val="35000"/>
            </a:spcAft>
          </a:pPr>
          <a:r>
            <a:rPr lang="en-US" sz="1800" kern="1200" dirty="0" smtClean="0"/>
            <a:t>Non-Utilized Talent</a:t>
          </a:r>
        </a:p>
        <a:p>
          <a:pPr marL="114300" lvl="1" indent="-114300" algn="l" defTabSz="622300">
            <a:lnSpc>
              <a:spcPct val="90000"/>
            </a:lnSpc>
            <a:spcBef>
              <a:spcPct val="0"/>
            </a:spcBef>
            <a:spcAft>
              <a:spcPct val="15000"/>
            </a:spcAft>
            <a:buChar char="••"/>
          </a:pPr>
          <a:r>
            <a:rPr lang="en-US" sz="1400" kern="1200" dirty="0" smtClean="0"/>
            <a:t>Underutilizing People’s talents, skills, &amp; knowledge</a:t>
          </a:r>
          <a:endParaRPr lang="en-US" sz="1400" kern="1200" dirty="0"/>
        </a:p>
      </dsp:txBody>
      <dsp:txXfrm rot="10800000">
        <a:off x="1296742" y="3233718"/>
        <a:ext cx="3293032" cy="830053"/>
      </dsp:txXfrm>
    </dsp:sp>
    <dsp:sp modelId="{31B3CE94-26DF-4132-ABF0-92954D771324}">
      <dsp:nvSpPr>
        <dsp:cNvPr id="0" name=""/>
        <dsp:cNvSpPr/>
      </dsp:nvSpPr>
      <dsp:spPr>
        <a:xfrm>
          <a:off x="674203" y="3233718"/>
          <a:ext cx="830053" cy="830053"/>
        </a:xfrm>
        <a:prstGeom prst="ellipse">
          <a:avLst/>
        </a:prstGeom>
        <a:blipFill rotWithShape="1">
          <a:blip xmlns:r="http://schemas.openxmlformats.org/officeDocument/2006/relationships" r:embed="rId4">
            <a:duotone>
              <a:schemeClr val="accent4">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5D916-EA99-454D-9D83-76D17AC575F3}">
      <dsp:nvSpPr>
        <dsp:cNvPr id="0" name=""/>
        <dsp:cNvSpPr/>
      </dsp:nvSpPr>
      <dsp:spPr>
        <a:xfrm rot="10800000">
          <a:off x="1138770" y="1533"/>
          <a:ext cx="3697759" cy="829519"/>
        </a:xfrm>
        <a:prstGeom prst="homePlate">
          <a:avLst/>
        </a:prstGeom>
        <a:solidFill>
          <a:schemeClr val="accent1">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1"/>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365795" tIns="64770" rIns="120904" bIns="64770" numCol="1" spcCol="1270" anchor="t" anchorCtr="0">
          <a:noAutofit/>
        </a:bodyPr>
        <a:lstStyle/>
        <a:p>
          <a:pPr lvl="0" algn="l" defTabSz="755650">
            <a:lnSpc>
              <a:spcPct val="90000"/>
            </a:lnSpc>
            <a:spcBef>
              <a:spcPct val="0"/>
            </a:spcBef>
            <a:spcAft>
              <a:spcPct val="35000"/>
            </a:spcAft>
          </a:pPr>
          <a:r>
            <a:rPr lang="en-US" sz="1700" kern="1200" dirty="0" smtClean="0"/>
            <a:t>Transportation</a:t>
          </a:r>
          <a:endParaRPr lang="en-US" sz="1700" kern="1200" dirty="0"/>
        </a:p>
        <a:p>
          <a:pPr marL="114300" lvl="1" indent="-114300" algn="l" defTabSz="577850">
            <a:lnSpc>
              <a:spcPct val="90000"/>
            </a:lnSpc>
            <a:spcBef>
              <a:spcPct val="0"/>
            </a:spcBef>
            <a:spcAft>
              <a:spcPct val="15000"/>
            </a:spcAft>
            <a:buChar char="••"/>
          </a:pPr>
          <a:r>
            <a:rPr lang="en-US" sz="1300" kern="1200" dirty="0" smtClean="0"/>
            <a:t>Unnecessary movements of products &amp; materials	</a:t>
          </a:r>
          <a:endParaRPr lang="en-US" sz="1300" kern="1200" dirty="0"/>
        </a:p>
      </dsp:txBody>
      <dsp:txXfrm rot="10800000">
        <a:off x="1346150" y="1533"/>
        <a:ext cx="3490379" cy="829519"/>
      </dsp:txXfrm>
    </dsp:sp>
    <dsp:sp modelId="{7F68BE23-EE06-4ECD-867A-C719F3B1D394}">
      <dsp:nvSpPr>
        <dsp:cNvPr id="0" name=""/>
        <dsp:cNvSpPr/>
      </dsp:nvSpPr>
      <dsp:spPr>
        <a:xfrm>
          <a:off x="724010" y="1533"/>
          <a:ext cx="829519" cy="829519"/>
        </a:xfrm>
        <a:prstGeom prst="ellipse">
          <a:avLst/>
        </a:prstGeom>
        <a:blipFill rotWithShape="1">
          <a:blip xmlns:r="http://schemas.openxmlformats.org/officeDocument/2006/relationships" r:embed="rId1">
            <a:duotone>
              <a:schemeClr val="accent1">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2C28030A-CA8E-4C0F-8D26-A3EF6C2C10F8}">
      <dsp:nvSpPr>
        <dsp:cNvPr id="0" name=""/>
        <dsp:cNvSpPr/>
      </dsp:nvSpPr>
      <dsp:spPr>
        <a:xfrm rot="10800000">
          <a:off x="1138770" y="1078671"/>
          <a:ext cx="3697759" cy="829519"/>
        </a:xfrm>
        <a:prstGeom prst="homePlate">
          <a:avLst/>
        </a:prstGeom>
        <a:solidFill>
          <a:schemeClr val="dk1">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dk1"/>
          </a:contourClr>
        </a:sp3d>
      </dsp:spPr>
      <dsp:style>
        <a:lnRef idx="0">
          <a:schemeClr val="dk1"/>
        </a:lnRef>
        <a:fillRef idx="3">
          <a:schemeClr val="dk1"/>
        </a:fillRef>
        <a:effectRef idx="3">
          <a:schemeClr val="dk1"/>
        </a:effectRef>
        <a:fontRef idx="minor">
          <a:schemeClr val="lt1"/>
        </a:fontRef>
      </dsp:style>
      <dsp:txBody>
        <a:bodyPr spcFirstLastPara="0" vert="horz" wrap="square" lIns="365795" tIns="64770" rIns="120904" bIns="64770" numCol="1" spcCol="1270" anchor="t" anchorCtr="0">
          <a:noAutofit/>
        </a:bodyPr>
        <a:lstStyle/>
        <a:p>
          <a:pPr lvl="0" algn="l" defTabSz="755650">
            <a:lnSpc>
              <a:spcPct val="90000"/>
            </a:lnSpc>
            <a:spcBef>
              <a:spcPct val="0"/>
            </a:spcBef>
            <a:spcAft>
              <a:spcPct val="35000"/>
            </a:spcAft>
          </a:pPr>
          <a:r>
            <a:rPr lang="en-US" sz="1700" kern="1200" dirty="0" smtClean="0"/>
            <a:t>Inventory</a:t>
          </a:r>
          <a:endParaRPr lang="en-US" sz="1700" kern="1200" dirty="0"/>
        </a:p>
        <a:p>
          <a:pPr marL="114300" lvl="1" indent="-114300" algn="l" defTabSz="577850">
            <a:lnSpc>
              <a:spcPct val="90000"/>
            </a:lnSpc>
            <a:spcBef>
              <a:spcPct val="0"/>
            </a:spcBef>
            <a:spcAft>
              <a:spcPct val="15000"/>
            </a:spcAft>
            <a:buChar char="••"/>
          </a:pPr>
          <a:r>
            <a:rPr lang="en-US" sz="1300" kern="1200" dirty="0" smtClean="0"/>
            <a:t>Excess products and materials not being processed</a:t>
          </a:r>
          <a:endParaRPr lang="en-US" sz="1300" kern="1200" dirty="0"/>
        </a:p>
      </dsp:txBody>
      <dsp:txXfrm rot="10800000">
        <a:off x="1346150" y="1078671"/>
        <a:ext cx="3490379" cy="829519"/>
      </dsp:txXfrm>
    </dsp:sp>
    <dsp:sp modelId="{C04A0FA4-704E-4844-BDD5-01CD29E98541}">
      <dsp:nvSpPr>
        <dsp:cNvPr id="0" name=""/>
        <dsp:cNvSpPr/>
      </dsp:nvSpPr>
      <dsp:spPr>
        <a:xfrm>
          <a:off x="724010" y="1078671"/>
          <a:ext cx="829519" cy="829519"/>
        </a:xfrm>
        <a:prstGeom prst="ellipse">
          <a:avLst/>
        </a:prstGeom>
        <a:blipFill rotWithShape="1">
          <a:blip xmlns:r="http://schemas.openxmlformats.org/officeDocument/2006/relationships" r:embed="rId2">
            <a:duotone>
              <a:schemeClr val="accent4">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78A3A611-EA87-4FB4-9C31-B14D8DDAE360}">
      <dsp:nvSpPr>
        <dsp:cNvPr id="0" name=""/>
        <dsp:cNvSpPr/>
      </dsp:nvSpPr>
      <dsp:spPr>
        <a:xfrm rot="10800000">
          <a:off x="1138770" y="2155808"/>
          <a:ext cx="3697759" cy="829519"/>
        </a:xfrm>
        <a:prstGeom prst="homePlate">
          <a:avLst/>
        </a:prstGeom>
        <a:solidFill>
          <a:schemeClr val="accent2">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2"/>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365795" tIns="64770" rIns="120904" bIns="64770" numCol="1" spcCol="1270" anchor="t" anchorCtr="0">
          <a:noAutofit/>
        </a:bodyPr>
        <a:lstStyle/>
        <a:p>
          <a:pPr lvl="0" algn="l" defTabSz="755650">
            <a:lnSpc>
              <a:spcPct val="90000"/>
            </a:lnSpc>
            <a:spcBef>
              <a:spcPct val="0"/>
            </a:spcBef>
            <a:spcAft>
              <a:spcPct val="35000"/>
            </a:spcAft>
          </a:pPr>
          <a:r>
            <a:rPr lang="en-US" sz="1700" kern="1200" dirty="0" smtClean="0"/>
            <a:t>Motion</a:t>
          </a:r>
          <a:endParaRPr lang="en-US" sz="1700" kern="1200" dirty="0"/>
        </a:p>
        <a:p>
          <a:pPr marL="114300" lvl="1" indent="-114300" algn="l" defTabSz="577850">
            <a:lnSpc>
              <a:spcPct val="90000"/>
            </a:lnSpc>
            <a:spcBef>
              <a:spcPct val="0"/>
            </a:spcBef>
            <a:spcAft>
              <a:spcPct val="15000"/>
            </a:spcAft>
            <a:buChar char="••"/>
          </a:pPr>
          <a:r>
            <a:rPr lang="en-US" sz="1300" kern="1200" dirty="0" smtClean="0"/>
            <a:t>Unnecessary movements by people</a:t>
          </a:r>
          <a:endParaRPr lang="en-US" sz="1300" kern="1200" dirty="0"/>
        </a:p>
        <a:p>
          <a:pPr marL="114300" lvl="1" indent="-114300" algn="l" defTabSz="577850">
            <a:lnSpc>
              <a:spcPct val="90000"/>
            </a:lnSpc>
            <a:spcBef>
              <a:spcPct val="0"/>
            </a:spcBef>
            <a:spcAft>
              <a:spcPct val="15000"/>
            </a:spcAft>
            <a:buChar char="••"/>
          </a:pPr>
          <a:endParaRPr lang="en-US" sz="1300" kern="1200" dirty="0"/>
        </a:p>
      </dsp:txBody>
      <dsp:txXfrm rot="10800000">
        <a:off x="1346150" y="2155808"/>
        <a:ext cx="3490379" cy="829519"/>
      </dsp:txXfrm>
    </dsp:sp>
    <dsp:sp modelId="{AFA00A3A-0FB3-4D7A-A5E3-DCA5ADBED8EE}">
      <dsp:nvSpPr>
        <dsp:cNvPr id="0" name=""/>
        <dsp:cNvSpPr/>
      </dsp:nvSpPr>
      <dsp:spPr>
        <a:xfrm>
          <a:off x="724010" y="2155808"/>
          <a:ext cx="829519" cy="829519"/>
        </a:xfrm>
        <a:prstGeom prst="ellipse">
          <a:avLst/>
        </a:prstGeom>
        <a:blipFill rotWithShape="1">
          <a:blip xmlns:r="http://schemas.openxmlformats.org/officeDocument/2006/relationships" r:embed="rId3">
            <a:duotone>
              <a:schemeClr val="accent2">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 modelId="{8EC9A2CB-1723-48C4-B95C-79944CA0667C}">
      <dsp:nvSpPr>
        <dsp:cNvPr id="0" name=""/>
        <dsp:cNvSpPr/>
      </dsp:nvSpPr>
      <dsp:spPr>
        <a:xfrm rot="10800000">
          <a:off x="1138770" y="3232946"/>
          <a:ext cx="3697759" cy="829519"/>
        </a:xfrm>
        <a:prstGeom prst="homePlate">
          <a:avLst/>
        </a:prstGeom>
        <a:solidFill>
          <a:schemeClr val="accent6">
            <a:tint val="95000"/>
          </a:schemeClr>
        </a:solidFill>
        <a:ln>
          <a:noFill/>
        </a:ln>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accent6"/>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365795" tIns="64770" rIns="120904" bIns="64770" numCol="1" spcCol="1270" anchor="t" anchorCtr="0">
          <a:noAutofit/>
        </a:bodyPr>
        <a:lstStyle/>
        <a:p>
          <a:pPr lvl="0" algn="l" defTabSz="755650">
            <a:lnSpc>
              <a:spcPct val="90000"/>
            </a:lnSpc>
            <a:spcBef>
              <a:spcPct val="0"/>
            </a:spcBef>
            <a:spcAft>
              <a:spcPct val="35000"/>
            </a:spcAft>
          </a:pPr>
          <a:r>
            <a:rPr lang="en-US" sz="1700" kern="1200" dirty="0" smtClean="0"/>
            <a:t>Extra-Processing</a:t>
          </a:r>
        </a:p>
        <a:p>
          <a:pPr marL="114300" lvl="1" indent="-114300" algn="l" defTabSz="577850">
            <a:lnSpc>
              <a:spcPct val="90000"/>
            </a:lnSpc>
            <a:spcBef>
              <a:spcPct val="0"/>
            </a:spcBef>
            <a:spcAft>
              <a:spcPct val="15000"/>
            </a:spcAft>
            <a:buChar char="••"/>
          </a:pPr>
          <a:r>
            <a:rPr lang="en-US" sz="1300" kern="1200" dirty="0" smtClean="0"/>
            <a:t>More work or higher quality than is required by customer</a:t>
          </a:r>
          <a:endParaRPr lang="en-US" sz="1300" kern="1200" dirty="0"/>
        </a:p>
      </dsp:txBody>
      <dsp:txXfrm rot="10800000">
        <a:off x="1346150" y="3232946"/>
        <a:ext cx="3490379" cy="829519"/>
      </dsp:txXfrm>
    </dsp:sp>
    <dsp:sp modelId="{13BEFDC7-1999-4433-B3A0-DDBB3CE4188B}">
      <dsp:nvSpPr>
        <dsp:cNvPr id="0" name=""/>
        <dsp:cNvSpPr/>
      </dsp:nvSpPr>
      <dsp:spPr>
        <a:xfrm>
          <a:off x="724010" y="3232946"/>
          <a:ext cx="829519" cy="829519"/>
        </a:xfrm>
        <a:prstGeom prst="ellipse">
          <a:avLst/>
        </a:prstGeom>
        <a:blipFill rotWithShape="1">
          <a:blip xmlns:r="http://schemas.openxmlformats.org/officeDocument/2006/relationships" r:embed="rId4">
            <a:duotone>
              <a:schemeClr val="accent6">
                <a:shade val="45000"/>
                <a:satMod val="135000"/>
              </a:schemeClr>
              <a:prstClr val="white"/>
            </a:duotone>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2110A1-4438-4257-A1A3-650BA49869D3}">
      <dsp:nvSpPr>
        <dsp:cNvPr id="0" name=""/>
        <dsp:cNvSpPr/>
      </dsp:nvSpPr>
      <dsp:spPr>
        <a:xfrm>
          <a:off x="27" y="11469"/>
          <a:ext cx="2607981" cy="806400"/>
        </a:xfrm>
        <a:prstGeom prst="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anose="020B0604020202020204" pitchFamily="34" charset="0"/>
              <a:cs typeface="Arial" panose="020B0604020202020204" pitchFamily="34" charset="0"/>
            </a:rPr>
            <a:t>5 Whys</a:t>
          </a:r>
          <a:endParaRPr lang="en-US" sz="2000" b="1" kern="1200" dirty="0">
            <a:solidFill>
              <a:schemeClr val="bg1"/>
            </a:solidFill>
            <a:latin typeface="Arial" panose="020B0604020202020204" pitchFamily="34" charset="0"/>
            <a:cs typeface="Arial" panose="020B0604020202020204" pitchFamily="34" charset="0"/>
          </a:endParaRPr>
        </a:p>
      </dsp:txBody>
      <dsp:txXfrm>
        <a:off x="27" y="11469"/>
        <a:ext cx="2607981" cy="806400"/>
      </dsp:txXfrm>
    </dsp:sp>
    <dsp:sp modelId="{4B50A80F-1F1A-4136-BF5B-2FE001C766E9}">
      <dsp:nvSpPr>
        <dsp:cNvPr id="0" name=""/>
        <dsp:cNvSpPr/>
      </dsp:nvSpPr>
      <dsp:spPr>
        <a:xfrm>
          <a:off x="27" y="817869"/>
          <a:ext cx="2607981" cy="1421909"/>
        </a:xfrm>
        <a:prstGeom prst="rect">
          <a:avLst/>
        </a:prstGeom>
        <a:solidFill>
          <a:schemeClr val="accent5">
            <a:lumMod val="20000"/>
            <a:lumOff val="80000"/>
            <a:alpha val="90000"/>
          </a:schemeClr>
        </a:solidFill>
        <a:ln w="9525" cap="flat" cmpd="sng" algn="ctr">
          <a:solidFill>
            <a:schemeClr val="accent4">
              <a:tint val="40000"/>
              <a:alpha val="90000"/>
              <a:hueOff val="0"/>
              <a:satOff val="0"/>
              <a:lumOff val="0"/>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tint val="40000"/>
              <a:alpha val="90000"/>
              <a:hueOff val="0"/>
              <a:satOff val="0"/>
              <a:lumOff val="0"/>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Direct cause-effect drill down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Single person</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Simple Issue</a:t>
          </a:r>
          <a:endParaRPr lang="en-US" sz="2000" kern="1200" dirty="0">
            <a:latin typeface="Arial" panose="020B0604020202020204" pitchFamily="34" charset="0"/>
            <a:cs typeface="Arial" panose="020B0604020202020204" pitchFamily="34" charset="0"/>
          </a:endParaRPr>
        </a:p>
      </dsp:txBody>
      <dsp:txXfrm>
        <a:off x="27" y="817869"/>
        <a:ext cx="2607981" cy="1421909"/>
      </dsp:txXfrm>
    </dsp:sp>
    <dsp:sp modelId="{596C0D36-708C-4C6D-9CBD-273100D111EE}">
      <dsp:nvSpPr>
        <dsp:cNvPr id="0" name=""/>
        <dsp:cNvSpPr/>
      </dsp:nvSpPr>
      <dsp:spPr>
        <a:xfrm>
          <a:off x="2973126" y="11469"/>
          <a:ext cx="2607981" cy="806400"/>
        </a:xfrm>
        <a:prstGeom prst="rect">
          <a:avLst/>
        </a:prstGeom>
        <a:solidFill>
          <a:schemeClr val="accent5">
            <a:tint val="95000"/>
          </a:schemeClr>
        </a:solidFill>
        <a:ln w="9525" cap="flat" cmpd="sng" algn="ctr">
          <a:solidFill>
            <a:schemeClr val="accent5"/>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5">
              <a:shade val="70000"/>
              <a:satMod val="105000"/>
            </a:schemeClr>
          </a:contourClr>
        </a:sp3d>
      </dsp:spPr>
      <dsp:style>
        <a:lnRef idx="1">
          <a:schemeClr val="accent5"/>
        </a:lnRef>
        <a:fillRef idx="3">
          <a:schemeClr val="accent5"/>
        </a:fillRef>
        <a:effectRef idx="2">
          <a:schemeClr val="accent5"/>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bg1"/>
              </a:solidFill>
              <a:latin typeface="Arial" panose="020B0604020202020204" pitchFamily="34" charset="0"/>
              <a:cs typeface="Arial" panose="020B0604020202020204" pitchFamily="34" charset="0"/>
            </a:rPr>
            <a:t>Fishbone Diagram</a:t>
          </a:r>
          <a:endParaRPr lang="en-US" sz="2000" b="1" kern="1200" dirty="0">
            <a:solidFill>
              <a:schemeClr val="bg1"/>
            </a:solidFill>
            <a:latin typeface="Arial" panose="020B0604020202020204" pitchFamily="34" charset="0"/>
            <a:cs typeface="Arial" panose="020B0604020202020204" pitchFamily="34" charset="0"/>
          </a:endParaRPr>
        </a:p>
      </dsp:txBody>
      <dsp:txXfrm>
        <a:off x="2973126" y="11469"/>
        <a:ext cx="2607981" cy="806400"/>
      </dsp:txXfrm>
    </dsp:sp>
    <dsp:sp modelId="{56954690-B365-4AF5-BF90-1C1FD9935F3B}">
      <dsp:nvSpPr>
        <dsp:cNvPr id="0" name=""/>
        <dsp:cNvSpPr/>
      </dsp:nvSpPr>
      <dsp:spPr>
        <a:xfrm>
          <a:off x="2973126" y="817869"/>
          <a:ext cx="2607981" cy="1421909"/>
        </a:xfrm>
        <a:prstGeom prst="rect">
          <a:avLst/>
        </a:prstGeom>
        <a:solidFill>
          <a:schemeClr val="accent5">
            <a:lumMod val="20000"/>
            <a:lumOff val="80000"/>
            <a:alpha val="90000"/>
          </a:schemeClr>
        </a:solidFill>
        <a:ln w="9525" cap="flat" cmpd="sng" algn="ctr">
          <a:solidFill>
            <a:schemeClr val="accent4">
              <a:tint val="40000"/>
              <a:alpha val="90000"/>
              <a:hueOff val="5623994"/>
              <a:satOff val="7288"/>
              <a:lumOff val="2902"/>
              <a:alphaOff val="0"/>
            </a:schemeClr>
          </a:solidFill>
          <a:prstDash val="solid"/>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accent4">
              <a:tint val="40000"/>
              <a:alpha val="90000"/>
              <a:hueOff val="5623994"/>
              <a:satOff val="7288"/>
              <a:lumOff val="2902"/>
              <a:alphaOff val="0"/>
              <a:shade val="70000"/>
              <a:satMod val="105000"/>
            </a:schemeClr>
          </a:contourClr>
        </a:sp3d>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Brainstorm possible causes</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Group</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smtClean="0">
              <a:latin typeface="Arial" panose="020B0604020202020204" pitchFamily="34" charset="0"/>
              <a:cs typeface="Arial" panose="020B0604020202020204" pitchFamily="34" charset="0"/>
            </a:rPr>
            <a:t>Complex Issue</a:t>
          </a:r>
          <a:endParaRPr lang="en-US" sz="2000" kern="1200" dirty="0">
            <a:latin typeface="Arial" panose="020B0604020202020204" pitchFamily="34" charset="0"/>
            <a:cs typeface="Arial" panose="020B0604020202020204" pitchFamily="34" charset="0"/>
          </a:endParaRPr>
        </a:p>
      </dsp:txBody>
      <dsp:txXfrm>
        <a:off x="2973126" y="817869"/>
        <a:ext cx="2607981" cy="142190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NULL"/></Relationships>
</file>

<file path=ppt/drawings/_rels/vmlDrawing12.vml.rels><?xml version="1.0" encoding="UTF-8" standalone="yes"?>
<Relationships xmlns="http://schemas.openxmlformats.org/package/2006/relationships"><Relationship Id="rId1" Type="http://schemas.openxmlformats.org/officeDocument/2006/relationships/image" Target="NULL"/></Relationships>
</file>

<file path=ppt/drawings/_rels/vmlDrawing13.vml.rels><?xml version="1.0" encoding="UTF-8" standalone="yes"?>
<Relationships xmlns="http://schemas.openxmlformats.org/package/2006/relationships"><Relationship Id="rId1" Type="http://schemas.openxmlformats.org/officeDocument/2006/relationships/image" Target="NULL"/></Relationships>
</file>

<file path=ppt/drawings/_rels/vmlDrawing14.vml.rels><?xml version="1.0" encoding="UTF-8" standalone="yes"?>
<Relationships xmlns="http://schemas.openxmlformats.org/package/2006/relationships"><Relationship Id="rId1" Type="http://schemas.openxmlformats.org/officeDocument/2006/relationships/image" Target="NULL"/></Relationships>
</file>

<file path=ppt/drawings/_rels/vmlDrawing15.vml.rels><?xml version="1.0" encoding="UTF-8" standalone="yes"?>
<Relationships xmlns="http://schemas.openxmlformats.org/package/2006/relationships"><Relationship Id="rId1" Type="http://schemas.openxmlformats.org/officeDocument/2006/relationships/image" Target="NULL"/></Relationships>
</file>

<file path=ppt/drawings/_rels/vmlDrawing16.vml.rels><?xml version="1.0" encoding="UTF-8" standalone="yes"?>
<Relationships xmlns="http://schemas.openxmlformats.org/package/2006/relationships"><Relationship Id="rId1" Type="http://schemas.openxmlformats.org/officeDocument/2006/relationships/image" Target="NULL"/></Relationships>
</file>

<file path=ppt/drawings/_rels/vmlDrawing17.vml.rels><?xml version="1.0" encoding="UTF-8" standalone="yes"?>
<Relationships xmlns="http://schemas.openxmlformats.org/package/2006/relationships"><Relationship Id="rId1" Type="http://schemas.openxmlformats.org/officeDocument/2006/relationships/image" Target="NULL"/></Relationships>
</file>

<file path=ppt/drawings/_rels/vmlDrawing18.vml.rels><?xml version="1.0" encoding="UTF-8" standalone="yes"?>
<Relationships xmlns="http://schemas.openxmlformats.org/package/2006/relationships"><Relationship Id="rId1" Type="http://schemas.openxmlformats.org/officeDocument/2006/relationships/image" Target="NULL"/></Relationships>
</file>

<file path=ppt/drawings/_rels/vmlDrawing19.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20.vml.rels><?xml version="1.0" encoding="UTF-8" standalone="yes"?>
<Relationships xmlns="http://schemas.openxmlformats.org/package/2006/relationships"><Relationship Id="rId1" Type="http://schemas.openxmlformats.org/officeDocument/2006/relationships/image" Target="NULL"/></Relationships>
</file>

<file path=ppt/drawings/_rels/vmlDrawing21.vml.rels><?xml version="1.0" encoding="UTF-8" standalone="yes"?>
<Relationships xmlns="http://schemas.openxmlformats.org/package/2006/relationships"><Relationship Id="rId1" Type="http://schemas.openxmlformats.org/officeDocument/2006/relationships/image" Target="NULL"/></Relationships>
</file>

<file path=ppt/drawings/_rels/vmlDrawing22.vml.rels><?xml version="1.0" encoding="UTF-8" standalone="yes"?>
<Relationships xmlns="http://schemas.openxmlformats.org/package/2006/relationships"><Relationship Id="rId1" Type="http://schemas.openxmlformats.org/officeDocument/2006/relationships/image" Target="NULL"/></Relationships>
</file>

<file path=ppt/drawings/_rels/vmlDrawing23.vml.rels><?xml version="1.0" encoding="UTF-8" standalone="yes"?>
<Relationships xmlns="http://schemas.openxmlformats.org/package/2006/relationships"><Relationship Id="rId1" Type="http://schemas.openxmlformats.org/officeDocument/2006/relationships/image" Target="NULL"/></Relationships>
</file>

<file path=ppt/drawings/_rels/vmlDrawing24.vml.rels><?xml version="1.0" encoding="UTF-8" standalone="yes"?>
<Relationships xmlns="http://schemas.openxmlformats.org/package/2006/relationships"><Relationship Id="rId1" Type="http://schemas.openxmlformats.org/officeDocument/2006/relationships/image" Target="NULL"/></Relationships>
</file>

<file path=ppt/drawings/_rels/vmlDrawing25.vml.rels><?xml version="1.0" encoding="UTF-8" standalone="yes"?>
<Relationships xmlns="http://schemas.openxmlformats.org/package/2006/relationships"><Relationship Id="rId1" Type="http://schemas.openxmlformats.org/officeDocument/2006/relationships/image" Target="NULL"/></Relationships>
</file>

<file path=ppt/drawings/_rels/vmlDrawing26.vml.rels><?xml version="1.0" encoding="UTF-8" standalone="yes"?>
<Relationships xmlns="http://schemas.openxmlformats.org/package/2006/relationships"><Relationship Id="rId1" Type="http://schemas.openxmlformats.org/officeDocument/2006/relationships/image" Target="NULL"/></Relationships>
</file>

<file path=ppt/drawings/_rels/vmlDrawing27.vml.rels><?xml version="1.0" encoding="UTF-8" standalone="yes"?>
<Relationships xmlns="http://schemas.openxmlformats.org/package/2006/relationships"><Relationship Id="rId1" Type="http://schemas.openxmlformats.org/officeDocument/2006/relationships/image" Target="NULL"/></Relationships>
</file>

<file path=ppt/drawings/_rels/vmlDrawing28.vml.rels><?xml version="1.0" encoding="UTF-8" standalone="yes"?>
<Relationships xmlns="http://schemas.openxmlformats.org/package/2006/relationships"><Relationship Id="rId1" Type="http://schemas.openxmlformats.org/officeDocument/2006/relationships/image" Target="NULL"/></Relationships>
</file>

<file path=ppt/drawings/_rels/vmlDrawing29.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NULL"/></Relationships>
</file>

<file path=ppt/drawings/_rels/vmlDrawing9.vml.rels><?xml version="1.0" encoding="UTF-8" standalone="yes"?>
<Relationships xmlns="http://schemas.openxmlformats.org/package/2006/relationships"><Relationship Id="rId1" Type="http://schemas.openxmlformats.org/officeDocument/2006/relationships/image" Target="NULL"/></Relationships>
</file>

<file path=ppt/drawings/drawing1.xml><?xml version="1.0" encoding="utf-8"?>
<c:userShapes xmlns:c="http://schemas.openxmlformats.org/drawingml/2006/chart">
  <cdr:relSizeAnchor xmlns:cdr="http://schemas.openxmlformats.org/drawingml/2006/chartDrawing">
    <cdr:from>
      <cdr:x>0.09789</cdr:x>
      <cdr:y>0.92057</cdr:y>
    </cdr:from>
    <cdr:to>
      <cdr:x>0.24535</cdr:x>
      <cdr:y>0.97883</cdr:y>
    </cdr:to>
    <cdr:sp macro="" textlink="">
      <cdr:nvSpPr>
        <cdr:cNvPr id="2" name="TextBox 1"/>
        <cdr:cNvSpPr txBox="1"/>
      </cdr:nvSpPr>
      <cdr:spPr>
        <a:xfrm xmlns:a="http://schemas.openxmlformats.org/drawingml/2006/main">
          <a:off x="1218759" y="7773213"/>
          <a:ext cx="1835872" cy="49194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100">
              <a:latin typeface="Arial" panose="020B0604020202020204" pitchFamily="34" charset="0"/>
              <a:cs typeface="Arial" panose="020B0604020202020204" pitchFamily="34" charset="0"/>
            </a:rPr>
            <a:t>2013</a:t>
          </a:r>
        </a:p>
      </cdr:txBody>
    </cdr:sp>
  </cdr:relSizeAnchor>
  <cdr:relSizeAnchor xmlns:cdr="http://schemas.openxmlformats.org/drawingml/2006/chartDrawing">
    <cdr:from>
      <cdr:x>0.32006</cdr:x>
      <cdr:y>0.91991</cdr:y>
    </cdr:from>
    <cdr:to>
      <cdr:x>0.46753</cdr:x>
      <cdr:y>0.9801</cdr:y>
    </cdr:to>
    <cdr:sp macro="" textlink="">
      <cdr:nvSpPr>
        <cdr:cNvPr id="3" name="TextBox 2"/>
        <cdr:cNvSpPr txBox="1"/>
      </cdr:nvSpPr>
      <cdr:spPr>
        <a:xfrm xmlns:a="http://schemas.openxmlformats.org/drawingml/2006/main">
          <a:off x="2607679" y="4052404"/>
          <a:ext cx="1201500" cy="26515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100" dirty="0">
              <a:latin typeface="Arial" panose="020B0604020202020204" pitchFamily="34" charset="0"/>
              <a:cs typeface="Arial" panose="020B0604020202020204" pitchFamily="34" charset="0"/>
            </a:rPr>
            <a:t>2014</a:t>
          </a:r>
        </a:p>
      </cdr:txBody>
    </cdr:sp>
  </cdr:relSizeAnchor>
  <cdr:relSizeAnchor xmlns:cdr="http://schemas.openxmlformats.org/drawingml/2006/chartDrawing">
    <cdr:from>
      <cdr:x>0.65537</cdr:x>
      <cdr:y>0.92206</cdr:y>
    </cdr:from>
    <cdr:to>
      <cdr:x>0.70415</cdr:x>
      <cdr:y>0.96376</cdr:y>
    </cdr:to>
    <cdr:sp macro="" textlink="">
      <cdr:nvSpPr>
        <cdr:cNvPr id="4" name="TextBox 1"/>
        <cdr:cNvSpPr txBox="1"/>
      </cdr:nvSpPr>
      <cdr:spPr>
        <a:xfrm xmlns:a="http://schemas.openxmlformats.org/drawingml/2006/main">
          <a:off x="5339547" y="4061893"/>
          <a:ext cx="397431" cy="1836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2015</a:t>
          </a:r>
        </a:p>
      </cdr:txBody>
    </cdr:sp>
  </cdr:relSizeAnchor>
  <cdr:relSizeAnchor xmlns:cdr="http://schemas.openxmlformats.org/drawingml/2006/chartDrawing">
    <cdr:from>
      <cdr:x>0.9179</cdr:x>
      <cdr:y>0.92113</cdr:y>
    </cdr:from>
    <cdr:to>
      <cdr:x>0.94984</cdr:x>
      <cdr:y>0.96283</cdr:y>
    </cdr:to>
    <cdr:sp macro="" textlink="">
      <cdr:nvSpPr>
        <cdr:cNvPr id="5" name="TextBox 1"/>
        <cdr:cNvSpPr txBox="1"/>
      </cdr:nvSpPr>
      <cdr:spPr>
        <a:xfrm xmlns:a="http://schemas.openxmlformats.org/drawingml/2006/main">
          <a:off x="7478536" y="4057796"/>
          <a:ext cx="260228" cy="18369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a:latin typeface="Arial" panose="020B0604020202020204" pitchFamily="34" charset="0"/>
              <a:cs typeface="Arial" panose="020B0604020202020204" pitchFamily="34" charset="0"/>
            </a:rPr>
            <a:t>2016</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CED33B3-4383-0E4A-A6AD-BB605C9D06DB}" type="datetimeFigureOut">
              <a:rPr lang="en-US" smtClean="0"/>
              <a:t>7/26/2016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5069530-453B-E542-A3AB-8E7309C0F6E4}" type="slidenum">
              <a:rPr lang="en-US" smtClean="0"/>
              <a:t>‹#›</a:t>
            </a:fld>
            <a:endParaRPr lang="en-US" dirty="0"/>
          </a:p>
        </p:txBody>
      </p:sp>
    </p:spTree>
    <p:extLst>
      <p:ext uri="{BB962C8B-B14F-4D97-AF65-F5344CB8AC3E}">
        <p14:creationId xmlns:p14="http://schemas.microsoft.com/office/powerpoint/2010/main" val="4008908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1627457-BCC4-2F4A-BDE4-4449974D9A04}" type="datetimeFigureOut">
              <a:rPr lang="en-US" smtClean="0"/>
              <a:t>7/26/2016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03862A-E921-A841-BDCE-942AE3D40845}" type="slidenum">
              <a:rPr lang="en-US" smtClean="0"/>
              <a:t>‹#›</a:t>
            </a:fld>
            <a:endParaRPr lang="en-US" dirty="0"/>
          </a:p>
        </p:txBody>
      </p:sp>
    </p:spTree>
    <p:extLst>
      <p:ext uri="{BB962C8B-B14F-4D97-AF65-F5344CB8AC3E}">
        <p14:creationId xmlns:p14="http://schemas.microsoft.com/office/powerpoint/2010/main" val="15183929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3862A-E921-A841-BDCE-942AE3D40845}" type="slidenum">
              <a:rPr lang="en-US" smtClean="0"/>
              <a:t>1</a:t>
            </a:fld>
            <a:endParaRPr lang="en-US" dirty="0"/>
          </a:p>
        </p:txBody>
      </p:sp>
    </p:spTree>
    <p:extLst>
      <p:ext uri="{BB962C8B-B14F-4D97-AF65-F5344CB8AC3E}">
        <p14:creationId xmlns:p14="http://schemas.microsoft.com/office/powerpoint/2010/main" val="86807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22</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dirty="0">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23</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dirty="0">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24</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25</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26</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27</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28</a:t>
            </a:fld>
            <a:endParaRPr lang="de-DE">
              <a:solidFill>
                <a:prstClr val="black"/>
              </a:solidFill>
            </a:endParaRPr>
          </a:p>
        </p:txBody>
      </p:sp>
    </p:spTree>
    <p:extLst>
      <p:ext uri="{BB962C8B-B14F-4D97-AF65-F5344CB8AC3E}">
        <p14:creationId xmlns:p14="http://schemas.microsoft.com/office/powerpoint/2010/main" val="155464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A4D74B29-70B4-4D59-8A6D-7D30BCB8F452}" type="slidenum">
              <a:rPr lang="en-US" sz="1200" u="none"/>
              <a:pPr eaLnBrk="1" hangingPunct="1"/>
              <a:t>29</a:t>
            </a:fld>
            <a:endParaRPr lang="en-US" sz="1200" u="none" dirty="0"/>
          </a:p>
        </p:txBody>
      </p:sp>
      <p:sp>
        <p:nvSpPr>
          <p:cNvPr id="31747"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31748" name="Rectangle 2"/>
          <p:cNvSpPr>
            <a:spLocks noGrp="1" noRot="1" noChangeAspect="1" noChangeArrowheads="1" noTextEdit="1"/>
          </p:cNvSpPr>
          <p:nvPr>
            <p:ph type="sldImg"/>
          </p:nvPr>
        </p:nvSpPr>
        <p:spPr>
          <a:xfrm>
            <a:off x="-1808163" y="1200150"/>
            <a:ext cx="10583863" cy="7937500"/>
          </a:xfrm>
        </p:spPr>
      </p:sp>
      <p:sp>
        <p:nvSpPr>
          <p:cNvPr id="31749" name="Rectangle 3"/>
          <p:cNvSpPr>
            <a:spLocks noGrp="1" noChangeArrowheads="1"/>
          </p:cNvSpPr>
          <p:nvPr>
            <p:ph type="body" idx="1"/>
          </p:nvPr>
        </p:nvSpPr>
        <p:spPr>
          <a:xfrm>
            <a:off x="560259" y="334723"/>
            <a:ext cx="6240645" cy="294723"/>
          </a:xfrm>
          <a:noFill/>
        </p:spPr>
        <p:txBody>
          <a:bodyPr/>
          <a:lstStyle/>
          <a:p>
            <a:pPr eaLnBrk="1" hangingPunct="1"/>
            <a:endParaRPr lang="en-GB"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19C6-802D-4D23-BA31-DACCF28AFB61}" type="slidenum">
              <a:rPr lang="en-US" smtClean="0"/>
              <a:t>30</a:t>
            </a:fld>
            <a:endParaRPr lang="en-US" dirty="0"/>
          </a:p>
        </p:txBody>
      </p:sp>
    </p:spTree>
    <p:extLst>
      <p:ext uri="{BB962C8B-B14F-4D97-AF65-F5344CB8AC3E}">
        <p14:creationId xmlns:p14="http://schemas.microsoft.com/office/powerpoint/2010/main" val="900062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700E15B2-1E13-4E0A-8FA3-CBBFE08373A3}" type="slidenum">
              <a:rPr lang="en-US" sz="1200" u="none"/>
              <a:pPr eaLnBrk="1" hangingPunct="1"/>
              <a:t>32</a:t>
            </a:fld>
            <a:endParaRPr lang="en-US" sz="1200" u="none" dirty="0"/>
          </a:p>
        </p:txBody>
      </p:sp>
      <p:sp>
        <p:nvSpPr>
          <p:cNvPr id="39939"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39940" name="Rectangle 2"/>
          <p:cNvSpPr>
            <a:spLocks noGrp="1" noRot="1" noChangeAspect="1" noChangeArrowheads="1" noTextEdit="1"/>
          </p:cNvSpPr>
          <p:nvPr>
            <p:ph type="sldImg"/>
          </p:nvPr>
        </p:nvSpPr>
        <p:spPr>
          <a:xfrm>
            <a:off x="-1806575" y="1200150"/>
            <a:ext cx="10582275" cy="7937500"/>
          </a:xfrm>
        </p:spPr>
      </p:sp>
      <p:sp>
        <p:nvSpPr>
          <p:cNvPr id="39941" name="Rectangle 3"/>
          <p:cNvSpPr>
            <a:spLocks noGrp="1" noChangeArrowheads="1"/>
          </p:cNvSpPr>
          <p:nvPr>
            <p:ph type="body" idx="1"/>
          </p:nvPr>
        </p:nvSpPr>
        <p:spPr>
          <a:xfrm>
            <a:off x="560259" y="334723"/>
            <a:ext cx="6240645" cy="913640"/>
          </a:xfrm>
          <a:noFill/>
        </p:spPr>
        <p:txBody>
          <a:bodyPr/>
          <a:lstStyle/>
          <a:p>
            <a:pPr eaLnBrk="1" hangingPunct="1"/>
            <a:endParaRPr lang="en-US" altLang="ko-KR" dirty="0" smtClean="0">
              <a:ea typeface="Gulim" pitchFamily="34" charset="-127"/>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B803862A-E921-A841-BDCE-942AE3D40845}" type="slidenum">
              <a:rPr lang="en-US" smtClean="0"/>
              <a:t>2</a:t>
            </a:fld>
            <a:endParaRPr lang="en-US" dirty="0"/>
          </a:p>
        </p:txBody>
      </p:sp>
    </p:spTree>
    <p:extLst>
      <p:ext uri="{BB962C8B-B14F-4D97-AF65-F5344CB8AC3E}">
        <p14:creationId xmlns:p14="http://schemas.microsoft.com/office/powerpoint/2010/main" val="6742561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700E15B2-1E13-4E0A-8FA3-CBBFE08373A3}" type="slidenum">
              <a:rPr lang="en-US" sz="1200" u="none"/>
              <a:pPr eaLnBrk="1" hangingPunct="1"/>
              <a:t>33</a:t>
            </a:fld>
            <a:endParaRPr lang="en-US" sz="1200" u="none" dirty="0"/>
          </a:p>
        </p:txBody>
      </p:sp>
      <p:sp>
        <p:nvSpPr>
          <p:cNvPr id="39939"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39940" name="Rectangle 2"/>
          <p:cNvSpPr>
            <a:spLocks noGrp="1" noRot="1" noChangeAspect="1" noChangeArrowheads="1" noTextEdit="1"/>
          </p:cNvSpPr>
          <p:nvPr>
            <p:ph type="sldImg"/>
          </p:nvPr>
        </p:nvSpPr>
        <p:spPr>
          <a:xfrm>
            <a:off x="-1806575" y="1200150"/>
            <a:ext cx="10582275" cy="7937500"/>
          </a:xfrm>
        </p:spPr>
      </p:sp>
      <p:sp>
        <p:nvSpPr>
          <p:cNvPr id="39941" name="Rectangle 3"/>
          <p:cNvSpPr>
            <a:spLocks noGrp="1" noChangeArrowheads="1"/>
          </p:cNvSpPr>
          <p:nvPr>
            <p:ph type="body" idx="1"/>
          </p:nvPr>
        </p:nvSpPr>
        <p:spPr>
          <a:xfrm>
            <a:off x="560259" y="334723"/>
            <a:ext cx="6240645" cy="913640"/>
          </a:xfrm>
          <a:noFill/>
        </p:spPr>
        <p:txBody>
          <a:bodyPr/>
          <a:lstStyle/>
          <a:p>
            <a:pPr eaLnBrk="1" hangingPunct="1"/>
            <a:endParaRPr lang="en-US" altLang="ko-KR" dirty="0" smtClean="0">
              <a:ea typeface="Gulim" pitchFamily="34" charset="-127"/>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700E15B2-1E13-4E0A-8FA3-CBBFE08373A3}" type="slidenum">
              <a:rPr lang="en-US" sz="1200" u="none"/>
              <a:pPr eaLnBrk="1" hangingPunct="1"/>
              <a:t>34</a:t>
            </a:fld>
            <a:endParaRPr lang="en-US" sz="1200" u="none" dirty="0"/>
          </a:p>
        </p:txBody>
      </p:sp>
      <p:sp>
        <p:nvSpPr>
          <p:cNvPr id="39939"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39940" name="Rectangle 2"/>
          <p:cNvSpPr>
            <a:spLocks noGrp="1" noRot="1" noChangeAspect="1" noChangeArrowheads="1" noTextEdit="1"/>
          </p:cNvSpPr>
          <p:nvPr>
            <p:ph type="sldImg"/>
          </p:nvPr>
        </p:nvSpPr>
        <p:spPr>
          <a:xfrm>
            <a:off x="-1806575" y="1200150"/>
            <a:ext cx="10582275" cy="7937500"/>
          </a:xfrm>
        </p:spPr>
      </p:sp>
      <p:sp>
        <p:nvSpPr>
          <p:cNvPr id="39941" name="Rectangle 3"/>
          <p:cNvSpPr>
            <a:spLocks noGrp="1" noChangeArrowheads="1"/>
          </p:cNvSpPr>
          <p:nvPr>
            <p:ph type="body" idx="1"/>
          </p:nvPr>
        </p:nvSpPr>
        <p:spPr>
          <a:xfrm>
            <a:off x="560259" y="334723"/>
            <a:ext cx="6240645" cy="913640"/>
          </a:xfrm>
          <a:noFill/>
        </p:spPr>
        <p:txBody>
          <a:bodyPr/>
          <a:lstStyle/>
          <a:p>
            <a:pPr eaLnBrk="1" hangingPunct="1"/>
            <a:endParaRPr lang="en-US" altLang="ko-KR" dirty="0" smtClean="0">
              <a:ea typeface="Gulim" pitchFamily="34" charset="-127"/>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700E15B2-1E13-4E0A-8FA3-CBBFE08373A3}" type="slidenum">
              <a:rPr lang="en-US" sz="1200" u="none"/>
              <a:pPr eaLnBrk="1" hangingPunct="1"/>
              <a:t>35</a:t>
            </a:fld>
            <a:endParaRPr lang="en-US" sz="1200" u="none" dirty="0"/>
          </a:p>
        </p:txBody>
      </p:sp>
      <p:sp>
        <p:nvSpPr>
          <p:cNvPr id="39939"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39940" name="Rectangle 2"/>
          <p:cNvSpPr>
            <a:spLocks noGrp="1" noRot="1" noChangeAspect="1" noChangeArrowheads="1" noTextEdit="1"/>
          </p:cNvSpPr>
          <p:nvPr>
            <p:ph type="sldImg"/>
          </p:nvPr>
        </p:nvSpPr>
        <p:spPr>
          <a:xfrm>
            <a:off x="-1806575" y="1200150"/>
            <a:ext cx="10582275" cy="7937500"/>
          </a:xfrm>
        </p:spPr>
      </p:sp>
      <p:sp>
        <p:nvSpPr>
          <p:cNvPr id="39941" name="Rectangle 3"/>
          <p:cNvSpPr>
            <a:spLocks noGrp="1" noChangeArrowheads="1"/>
          </p:cNvSpPr>
          <p:nvPr>
            <p:ph type="body" idx="1"/>
          </p:nvPr>
        </p:nvSpPr>
        <p:spPr>
          <a:xfrm>
            <a:off x="560259" y="334723"/>
            <a:ext cx="6240645" cy="913640"/>
          </a:xfrm>
          <a:noFill/>
        </p:spPr>
        <p:txBody>
          <a:bodyPr/>
          <a:lstStyle/>
          <a:p>
            <a:pPr eaLnBrk="1" hangingPunct="1"/>
            <a:endParaRPr lang="en-US" altLang="ko-KR" dirty="0" smtClean="0">
              <a:ea typeface="Gulim" pitchFamily="34" charset="-127"/>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algn="r" eaLnBrk="0" fontAlgn="base" hangingPunct="0">
              <a:spcBef>
                <a:spcPct val="0"/>
              </a:spcBef>
              <a:spcAft>
                <a:spcPct val="0"/>
              </a:spcAft>
              <a:defRPr sz="1600" u="sng">
                <a:solidFill>
                  <a:schemeClr val="tx1"/>
                </a:solidFill>
                <a:latin typeface="Arial" charset="0"/>
              </a:defRPr>
            </a:lvl6pPr>
            <a:lvl7pPr marL="2971800" indent="-228600" algn="r" eaLnBrk="0" fontAlgn="base" hangingPunct="0">
              <a:spcBef>
                <a:spcPct val="0"/>
              </a:spcBef>
              <a:spcAft>
                <a:spcPct val="0"/>
              </a:spcAft>
              <a:defRPr sz="1600" u="sng">
                <a:solidFill>
                  <a:schemeClr val="tx1"/>
                </a:solidFill>
                <a:latin typeface="Arial" charset="0"/>
              </a:defRPr>
            </a:lvl7pPr>
            <a:lvl8pPr marL="3429000" indent="-228600" algn="r" eaLnBrk="0" fontAlgn="base" hangingPunct="0">
              <a:spcBef>
                <a:spcPct val="0"/>
              </a:spcBef>
              <a:spcAft>
                <a:spcPct val="0"/>
              </a:spcAft>
              <a:defRPr sz="1600" u="sng">
                <a:solidFill>
                  <a:schemeClr val="tx1"/>
                </a:solidFill>
                <a:latin typeface="Arial" charset="0"/>
              </a:defRPr>
            </a:lvl8pPr>
            <a:lvl9pPr marL="3886200" indent="-228600" algn="r" eaLnBrk="0" fontAlgn="base" hangingPunct="0">
              <a:spcBef>
                <a:spcPct val="0"/>
              </a:spcBef>
              <a:spcAft>
                <a:spcPct val="0"/>
              </a:spcAft>
              <a:defRPr sz="1600" u="sng">
                <a:solidFill>
                  <a:schemeClr val="tx1"/>
                </a:solidFill>
                <a:latin typeface="Arial" charset="0"/>
              </a:defRPr>
            </a:lvl9pPr>
          </a:lstStyle>
          <a:p>
            <a:pPr eaLnBrk="1" hangingPunct="1"/>
            <a:fld id="{45E56385-E199-4084-8FAC-0BDB88FA09C1}" type="slidenum">
              <a:rPr lang="en-US" sz="1200" u="none" smtClean="0"/>
              <a:pPr eaLnBrk="1" hangingPunct="1"/>
              <a:t>36</a:t>
            </a:fld>
            <a:endParaRPr lang="en-US" sz="1200" u="none" smtClean="0"/>
          </a:p>
        </p:txBody>
      </p:sp>
      <p:sp>
        <p:nvSpPr>
          <p:cNvPr id="38915"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algn="r" eaLnBrk="0" fontAlgn="base" hangingPunct="0">
              <a:spcBef>
                <a:spcPct val="0"/>
              </a:spcBef>
              <a:spcAft>
                <a:spcPct val="0"/>
              </a:spcAft>
              <a:defRPr sz="1600" u="sng">
                <a:solidFill>
                  <a:schemeClr val="tx1"/>
                </a:solidFill>
                <a:latin typeface="Arial" charset="0"/>
              </a:defRPr>
            </a:lvl6pPr>
            <a:lvl7pPr marL="2971800" indent="-228600" algn="r" eaLnBrk="0" fontAlgn="base" hangingPunct="0">
              <a:spcBef>
                <a:spcPct val="0"/>
              </a:spcBef>
              <a:spcAft>
                <a:spcPct val="0"/>
              </a:spcAft>
              <a:defRPr sz="1600" u="sng">
                <a:solidFill>
                  <a:schemeClr val="tx1"/>
                </a:solidFill>
                <a:latin typeface="Arial" charset="0"/>
              </a:defRPr>
            </a:lvl7pPr>
            <a:lvl8pPr marL="3429000" indent="-228600" algn="r" eaLnBrk="0" fontAlgn="base" hangingPunct="0">
              <a:spcBef>
                <a:spcPct val="0"/>
              </a:spcBef>
              <a:spcAft>
                <a:spcPct val="0"/>
              </a:spcAft>
              <a:defRPr sz="1600" u="sng">
                <a:solidFill>
                  <a:schemeClr val="tx1"/>
                </a:solidFill>
                <a:latin typeface="Arial" charset="0"/>
              </a:defRPr>
            </a:lvl8pPr>
            <a:lvl9pPr marL="3886200" indent="-228600" algn="r" eaLnBrk="0" fontAlgn="base" hangingPunct="0">
              <a:spcBef>
                <a:spcPct val="0"/>
              </a:spcBef>
              <a:spcAft>
                <a:spcPct val="0"/>
              </a:spcAft>
              <a:defRPr sz="1600" u="sng">
                <a:solidFill>
                  <a:schemeClr val="tx1"/>
                </a:solidFill>
                <a:latin typeface="Arial" charset="0"/>
              </a:defRPr>
            </a:lvl9pPr>
          </a:lstStyle>
          <a:p>
            <a:pPr eaLnBrk="1" hangingPunct="1"/>
            <a:r>
              <a:rPr lang="en-US" sz="900" u="none" smtClean="0"/>
              <a:t>BVA-230912-001-20080303-GE1-v6</a:t>
            </a:r>
          </a:p>
        </p:txBody>
      </p:sp>
      <p:sp>
        <p:nvSpPr>
          <p:cNvPr id="38916" name="Rectangle 2"/>
          <p:cNvSpPr>
            <a:spLocks noGrp="1" noRot="1" noChangeAspect="1" noChangeArrowheads="1" noTextEdit="1"/>
          </p:cNvSpPr>
          <p:nvPr>
            <p:ph type="sldImg"/>
          </p:nvPr>
        </p:nvSpPr>
        <p:spPr/>
      </p:sp>
      <p:sp>
        <p:nvSpPr>
          <p:cNvPr id="38917" name="Rectangle 3"/>
          <p:cNvSpPr>
            <a:spLocks noGrp="1" noChangeArrowheads="1"/>
          </p:cNvSpPr>
          <p:nvPr>
            <p:ph type="body" idx="1"/>
          </p:nvPr>
        </p:nvSpPr>
        <p:spPr>
          <a:xfrm>
            <a:off x="839190" y="572605"/>
            <a:ext cx="6106566" cy="305249"/>
          </a:xfrm>
          <a:noFill/>
        </p:spPr>
        <p:txBody>
          <a:bodyPr/>
          <a:lstStyle/>
          <a:p>
            <a:pPr eaLnBrk="1" hangingPunct="1"/>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19C6-802D-4D23-BA31-DACCF28AFB61}" type="slidenum">
              <a:rPr lang="en-US" smtClean="0"/>
              <a:t>37</a:t>
            </a:fld>
            <a:endParaRPr lang="en-US" dirty="0"/>
          </a:p>
        </p:txBody>
      </p:sp>
    </p:spTree>
    <p:extLst>
      <p:ext uri="{BB962C8B-B14F-4D97-AF65-F5344CB8AC3E}">
        <p14:creationId xmlns:p14="http://schemas.microsoft.com/office/powerpoint/2010/main" val="574151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EB19C6-802D-4D23-BA31-DACCF28AFB61}" type="slidenum">
              <a:rPr lang="en-US" smtClean="0"/>
              <a:t>38</a:t>
            </a:fld>
            <a:endParaRPr lang="en-US" dirty="0"/>
          </a:p>
        </p:txBody>
      </p:sp>
    </p:spTree>
    <p:extLst>
      <p:ext uri="{BB962C8B-B14F-4D97-AF65-F5344CB8AC3E}">
        <p14:creationId xmlns:p14="http://schemas.microsoft.com/office/powerpoint/2010/main" val="5741517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FE7B2156-9E3A-4B6C-9EBD-D8A6158754C2}" type="slidenum">
              <a:rPr lang="en-US" sz="1200" u="none"/>
              <a:pPr eaLnBrk="1" hangingPunct="1"/>
              <a:t>39</a:t>
            </a:fld>
            <a:endParaRPr lang="en-US" sz="1200" u="none" dirty="0"/>
          </a:p>
        </p:txBody>
      </p:sp>
      <p:sp>
        <p:nvSpPr>
          <p:cNvPr id="46083"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46084" name="Rectangle 2"/>
          <p:cNvSpPr>
            <a:spLocks noGrp="1" noRot="1" noChangeAspect="1" noChangeArrowheads="1" noTextEdit="1"/>
          </p:cNvSpPr>
          <p:nvPr>
            <p:ph type="sldImg"/>
          </p:nvPr>
        </p:nvSpPr>
        <p:spPr/>
      </p:sp>
      <p:sp>
        <p:nvSpPr>
          <p:cNvPr id="46085" name="Rectangle 3"/>
          <p:cNvSpPr>
            <a:spLocks noGrp="1" noChangeArrowheads="1"/>
          </p:cNvSpPr>
          <p:nvPr>
            <p:ph type="body" idx="1"/>
          </p:nvPr>
        </p:nvSpPr>
        <p:spPr>
          <a:xfrm>
            <a:off x="839191" y="572606"/>
            <a:ext cx="6106566" cy="305249"/>
          </a:xfrm>
          <a:noFill/>
        </p:spPr>
        <p:txBody>
          <a:bodyPr/>
          <a:lstStyle/>
          <a:p>
            <a:pPr eaLnBrk="1" hangingPunct="1"/>
            <a:endParaRPr lang="en-GB"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FE7B2156-9E3A-4B6C-9EBD-D8A6158754C2}" type="slidenum">
              <a:rPr lang="en-US" sz="1200" u="none"/>
              <a:pPr eaLnBrk="1" hangingPunct="1"/>
              <a:t>40</a:t>
            </a:fld>
            <a:endParaRPr lang="en-US" sz="1200" u="none" dirty="0"/>
          </a:p>
        </p:txBody>
      </p:sp>
      <p:sp>
        <p:nvSpPr>
          <p:cNvPr id="46083"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46084" name="Rectangle 2"/>
          <p:cNvSpPr>
            <a:spLocks noGrp="1" noRot="1" noChangeAspect="1" noChangeArrowheads="1" noTextEdit="1"/>
          </p:cNvSpPr>
          <p:nvPr>
            <p:ph type="sldImg"/>
          </p:nvPr>
        </p:nvSpPr>
        <p:spPr/>
      </p:sp>
      <p:sp>
        <p:nvSpPr>
          <p:cNvPr id="46085" name="Rectangle 3"/>
          <p:cNvSpPr>
            <a:spLocks noGrp="1" noChangeArrowheads="1"/>
          </p:cNvSpPr>
          <p:nvPr>
            <p:ph type="body" idx="1"/>
          </p:nvPr>
        </p:nvSpPr>
        <p:spPr>
          <a:xfrm>
            <a:off x="839191" y="572606"/>
            <a:ext cx="6106566" cy="305249"/>
          </a:xfrm>
          <a:noFill/>
        </p:spPr>
        <p:txBody>
          <a:bodyPr/>
          <a:lstStyle/>
          <a:p>
            <a:pPr eaLnBrk="1" hangingPunct="1"/>
            <a:endParaRPr lang="en-GB"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algn="r" eaLnBrk="0" fontAlgn="base" hangingPunct="0">
              <a:spcBef>
                <a:spcPct val="0"/>
              </a:spcBef>
              <a:spcAft>
                <a:spcPct val="0"/>
              </a:spcAft>
              <a:defRPr sz="1600" u="sng">
                <a:solidFill>
                  <a:schemeClr val="tx1"/>
                </a:solidFill>
                <a:latin typeface="Arial" charset="0"/>
              </a:defRPr>
            </a:lvl6pPr>
            <a:lvl7pPr marL="2971800" indent="-228600" algn="r" eaLnBrk="0" fontAlgn="base" hangingPunct="0">
              <a:spcBef>
                <a:spcPct val="0"/>
              </a:spcBef>
              <a:spcAft>
                <a:spcPct val="0"/>
              </a:spcAft>
              <a:defRPr sz="1600" u="sng">
                <a:solidFill>
                  <a:schemeClr val="tx1"/>
                </a:solidFill>
                <a:latin typeface="Arial" charset="0"/>
              </a:defRPr>
            </a:lvl7pPr>
            <a:lvl8pPr marL="3429000" indent="-228600" algn="r" eaLnBrk="0" fontAlgn="base" hangingPunct="0">
              <a:spcBef>
                <a:spcPct val="0"/>
              </a:spcBef>
              <a:spcAft>
                <a:spcPct val="0"/>
              </a:spcAft>
              <a:defRPr sz="1600" u="sng">
                <a:solidFill>
                  <a:schemeClr val="tx1"/>
                </a:solidFill>
                <a:latin typeface="Arial" charset="0"/>
              </a:defRPr>
            </a:lvl8pPr>
            <a:lvl9pPr marL="3886200" indent="-228600" algn="r" eaLnBrk="0" fontAlgn="base" hangingPunct="0">
              <a:spcBef>
                <a:spcPct val="0"/>
              </a:spcBef>
              <a:spcAft>
                <a:spcPct val="0"/>
              </a:spcAft>
              <a:defRPr sz="1600" u="sng">
                <a:solidFill>
                  <a:schemeClr val="tx1"/>
                </a:solidFill>
                <a:latin typeface="Arial" charset="0"/>
              </a:defRPr>
            </a:lvl9pPr>
          </a:lstStyle>
          <a:p>
            <a:pPr eaLnBrk="1" hangingPunct="1"/>
            <a:fld id="{45E56385-E199-4084-8FAC-0BDB88FA09C1}" type="slidenum">
              <a:rPr lang="en-US" sz="1200" u="none" smtClean="0"/>
              <a:pPr eaLnBrk="1" hangingPunct="1"/>
              <a:t>42</a:t>
            </a:fld>
            <a:endParaRPr lang="en-US" sz="1200" u="none" smtClean="0"/>
          </a:p>
        </p:txBody>
      </p:sp>
      <p:sp>
        <p:nvSpPr>
          <p:cNvPr id="38915"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50" indent="-285750" eaLnBrk="0" hangingPunct="0">
              <a:defRPr sz="1600" u="sng">
                <a:solidFill>
                  <a:schemeClr val="tx1"/>
                </a:solidFill>
                <a:latin typeface="Arial" charset="0"/>
              </a:defRPr>
            </a:lvl2pPr>
            <a:lvl3pPr marL="1143000" indent="-228600" eaLnBrk="0" hangingPunct="0">
              <a:defRPr sz="1600" u="sng">
                <a:solidFill>
                  <a:schemeClr val="tx1"/>
                </a:solidFill>
                <a:latin typeface="Arial" charset="0"/>
              </a:defRPr>
            </a:lvl3pPr>
            <a:lvl4pPr marL="1600200" indent="-228600" eaLnBrk="0" hangingPunct="0">
              <a:defRPr sz="1600" u="sng">
                <a:solidFill>
                  <a:schemeClr val="tx1"/>
                </a:solidFill>
                <a:latin typeface="Arial" charset="0"/>
              </a:defRPr>
            </a:lvl4pPr>
            <a:lvl5pPr marL="2057400" indent="-228600" eaLnBrk="0" hangingPunct="0">
              <a:defRPr sz="1600" u="sng">
                <a:solidFill>
                  <a:schemeClr val="tx1"/>
                </a:solidFill>
                <a:latin typeface="Arial" charset="0"/>
              </a:defRPr>
            </a:lvl5pPr>
            <a:lvl6pPr marL="2514600" indent="-228600" algn="r" eaLnBrk="0" fontAlgn="base" hangingPunct="0">
              <a:spcBef>
                <a:spcPct val="0"/>
              </a:spcBef>
              <a:spcAft>
                <a:spcPct val="0"/>
              </a:spcAft>
              <a:defRPr sz="1600" u="sng">
                <a:solidFill>
                  <a:schemeClr val="tx1"/>
                </a:solidFill>
                <a:latin typeface="Arial" charset="0"/>
              </a:defRPr>
            </a:lvl6pPr>
            <a:lvl7pPr marL="2971800" indent="-228600" algn="r" eaLnBrk="0" fontAlgn="base" hangingPunct="0">
              <a:spcBef>
                <a:spcPct val="0"/>
              </a:spcBef>
              <a:spcAft>
                <a:spcPct val="0"/>
              </a:spcAft>
              <a:defRPr sz="1600" u="sng">
                <a:solidFill>
                  <a:schemeClr val="tx1"/>
                </a:solidFill>
                <a:latin typeface="Arial" charset="0"/>
              </a:defRPr>
            </a:lvl7pPr>
            <a:lvl8pPr marL="3429000" indent="-228600" algn="r" eaLnBrk="0" fontAlgn="base" hangingPunct="0">
              <a:spcBef>
                <a:spcPct val="0"/>
              </a:spcBef>
              <a:spcAft>
                <a:spcPct val="0"/>
              </a:spcAft>
              <a:defRPr sz="1600" u="sng">
                <a:solidFill>
                  <a:schemeClr val="tx1"/>
                </a:solidFill>
                <a:latin typeface="Arial" charset="0"/>
              </a:defRPr>
            </a:lvl8pPr>
            <a:lvl9pPr marL="3886200" indent="-228600" algn="r" eaLnBrk="0" fontAlgn="base" hangingPunct="0">
              <a:spcBef>
                <a:spcPct val="0"/>
              </a:spcBef>
              <a:spcAft>
                <a:spcPct val="0"/>
              </a:spcAft>
              <a:defRPr sz="1600" u="sng">
                <a:solidFill>
                  <a:schemeClr val="tx1"/>
                </a:solidFill>
                <a:latin typeface="Arial" charset="0"/>
              </a:defRPr>
            </a:lvl9pPr>
          </a:lstStyle>
          <a:p>
            <a:pPr eaLnBrk="1" hangingPunct="1"/>
            <a:r>
              <a:rPr lang="en-US" sz="900" u="none" smtClean="0"/>
              <a:t>BVA-230912-001-20080303-GE1-v6</a:t>
            </a:r>
          </a:p>
        </p:txBody>
      </p:sp>
      <p:sp>
        <p:nvSpPr>
          <p:cNvPr id="38916" name="Rectangle 2"/>
          <p:cNvSpPr>
            <a:spLocks noGrp="1" noRot="1" noChangeAspect="1" noChangeArrowheads="1" noTextEdit="1"/>
          </p:cNvSpPr>
          <p:nvPr>
            <p:ph type="sldImg"/>
          </p:nvPr>
        </p:nvSpPr>
        <p:spPr/>
      </p:sp>
      <p:sp>
        <p:nvSpPr>
          <p:cNvPr id="38917" name="Rectangle 3"/>
          <p:cNvSpPr>
            <a:spLocks noGrp="1" noChangeArrowheads="1"/>
          </p:cNvSpPr>
          <p:nvPr>
            <p:ph type="body" idx="1"/>
          </p:nvPr>
        </p:nvSpPr>
        <p:spPr>
          <a:xfrm>
            <a:off x="839190" y="572605"/>
            <a:ext cx="6106566" cy="305249"/>
          </a:xfrm>
          <a:noFill/>
        </p:spPr>
        <p:txBody>
          <a:bodyPr/>
          <a:lstStyle/>
          <a:p>
            <a:pPr eaLnBrk="1" hangingPunct="1"/>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FE7B2156-9E3A-4B6C-9EBD-D8A6158754C2}" type="slidenum">
              <a:rPr lang="en-US" sz="1200" u="none"/>
              <a:pPr eaLnBrk="1" hangingPunct="1"/>
              <a:t>43</a:t>
            </a:fld>
            <a:endParaRPr lang="en-US" sz="1200" u="none" dirty="0"/>
          </a:p>
        </p:txBody>
      </p:sp>
      <p:sp>
        <p:nvSpPr>
          <p:cNvPr id="46083"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46084" name="Rectangle 2"/>
          <p:cNvSpPr>
            <a:spLocks noGrp="1" noRot="1" noChangeAspect="1" noChangeArrowheads="1" noTextEdit="1"/>
          </p:cNvSpPr>
          <p:nvPr>
            <p:ph type="sldImg"/>
          </p:nvPr>
        </p:nvSpPr>
        <p:spPr/>
      </p:sp>
      <p:sp>
        <p:nvSpPr>
          <p:cNvPr id="46085" name="Rectangle 3"/>
          <p:cNvSpPr>
            <a:spLocks noGrp="1" noChangeArrowheads="1"/>
          </p:cNvSpPr>
          <p:nvPr>
            <p:ph type="body" idx="1"/>
          </p:nvPr>
        </p:nvSpPr>
        <p:spPr>
          <a:xfrm>
            <a:off x="839191" y="572606"/>
            <a:ext cx="6106566" cy="305249"/>
          </a:xfrm>
          <a:noFill/>
        </p:spPr>
        <p:txBody>
          <a:bodyPr/>
          <a:lstStyle/>
          <a:p>
            <a:pPr eaLnBrk="1" hangingPunct="1"/>
            <a:endParaRPr lang="en-GB"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smtClean="0"/>
          </a:p>
          <a:p>
            <a:r>
              <a:rPr lang="de-DE" dirty="0" smtClean="0"/>
              <a:t> </a:t>
            </a:r>
          </a:p>
          <a:p>
            <a:pPr algn="l">
              <a:lnSpc>
                <a:spcPct val="100000"/>
              </a:lnSpc>
            </a:pPr>
            <a:r>
              <a:rPr lang="en-US" dirty="0">
                <a:latin typeface="Times New Roman" pitchFamily="18" charset="0"/>
                <a:cs typeface="Arial" charset="0"/>
              </a:rPr>
              <a:t>In the LEAN simulation you have already made a continuous improvement   </a:t>
            </a:r>
          </a:p>
          <a:p>
            <a:pPr algn="l">
              <a:lnSpc>
                <a:spcPct val="100000"/>
              </a:lnSpc>
            </a:pPr>
            <a:r>
              <a:rPr lang="de-DE" dirty="0"/>
              <a:t>In 3 </a:t>
            </a:r>
            <a:r>
              <a:rPr lang="de-DE" dirty="0" err="1"/>
              <a:t>rounds</a:t>
            </a:r>
            <a:r>
              <a:rPr lang="de-DE" dirty="0"/>
              <a:t> </a:t>
            </a:r>
            <a:r>
              <a:rPr lang="de-DE" dirty="0" err="1"/>
              <a:t>the</a:t>
            </a:r>
            <a:r>
              <a:rPr lang="de-DE" dirty="0"/>
              <a:t> </a:t>
            </a:r>
            <a:r>
              <a:rPr lang="de-DE" dirty="0" err="1"/>
              <a:t>production</a:t>
            </a:r>
            <a:r>
              <a:rPr lang="de-DE" dirty="0"/>
              <a:t> </a:t>
            </a:r>
            <a:r>
              <a:rPr lang="de-DE" dirty="0" err="1"/>
              <a:t>process</a:t>
            </a:r>
            <a:r>
              <a:rPr lang="de-DE" dirty="0"/>
              <a:t> was so </a:t>
            </a:r>
            <a:r>
              <a:rPr lang="de-DE" dirty="0" err="1"/>
              <a:t>optimized</a:t>
            </a:r>
            <a:r>
              <a:rPr lang="de-DE" dirty="0"/>
              <a:t>  </a:t>
            </a:r>
            <a:r>
              <a:rPr lang="de-DE" dirty="0" err="1"/>
              <a:t>that</a:t>
            </a:r>
            <a:r>
              <a:rPr lang="de-DE" dirty="0"/>
              <a:t>  </a:t>
            </a:r>
            <a:r>
              <a:rPr lang="de-DE" dirty="0" err="1"/>
              <a:t>the</a:t>
            </a:r>
            <a:r>
              <a:rPr lang="de-DE" dirty="0"/>
              <a:t> urgent </a:t>
            </a:r>
            <a:r>
              <a:rPr lang="de-DE" dirty="0" err="1"/>
              <a:t>customer</a:t>
            </a:r>
            <a:r>
              <a:rPr lang="de-DE" dirty="0"/>
              <a:t> </a:t>
            </a:r>
            <a:r>
              <a:rPr lang="de-DE" dirty="0" err="1"/>
              <a:t>order</a:t>
            </a:r>
            <a:r>
              <a:rPr lang="de-DE" dirty="0"/>
              <a:t> </a:t>
            </a:r>
            <a:r>
              <a:rPr lang="de-DE" dirty="0" err="1"/>
              <a:t>could</a:t>
            </a:r>
            <a:r>
              <a:rPr lang="de-DE" dirty="0"/>
              <a:t> </a:t>
            </a:r>
            <a:r>
              <a:rPr lang="de-DE" dirty="0" err="1"/>
              <a:t>be</a:t>
            </a:r>
            <a:r>
              <a:rPr lang="de-DE" dirty="0"/>
              <a:t> </a:t>
            </a:r>
            <a:r>
              <a:rPr lang="de-DE" dirty="0" err="1"/>
              <a:t>done</a:t>
            </a:r>
            <a:r>
              <a:rPr lang="de-DE" dirty="0"/>
              <a:t>.</a:t>
            </a:r>
          </a:p>
          <a:p>
            <a:pPr algn="l">
              <a:lnSpc>
                <a:spcPct val="100000"/>
              </a:lnSpc>
            </a:pPr>
            <a:r>
              <a:rPr lang="en-US" dirty="0"/>
              <a:t>There you have already applied important elements:</a:t>
            </a:r>
            <a:endParaRPr lang="de-DE" dirty="0"/>
          </a:p>
          <a:p>
            <a:pPr algn="l">
              <a:lnSpc>
                <a:spcPct val="100000"/>
              </a:lnSpc>
            </a:pPr>
            <a:r>
              <a:rPr lang="en-US" dirty="0">
                <a:latin typeface="Times New Roman" pitchFamily="18" charset="0"/>
                <a:cs typeface="Arial" charset="0"/>
              </a:rPr>
              <a:t>Teamwork, the problem was solved in the group</a:t>
            </a:r>
            <a:endParaRPr lang="de-DE" dirty="0"/>
          </a:p>
          <a:p>
            <a:pPr algn="l">
              <a:lnSpc>
                <a:spcPct val="100000"/>
              </a:lnSpc>
            </a:pPr>
            <a:r>
              <a:rPr lang="en-US" dirty="0">
                <a:latin typeface="Times New Roman" pitchFamily="18" charset="0"/>
                <a:cs typeface="Arial" charset="0"/>
              </a:rPr>
              <a:t>A moderator cared ​​for an open communication</a:t>
            </a:r>
            <a:endParaRPr lang="de-DE" dirty="0"/>
          </a:p>
          <a:p>
            <a:pPr algn="l">
              <a:lnSpc>
                <a:spcPct val="100000"/>
              </a:lnSpc>
            </a:pPr>
            <a:r>
              <a:rPr lang="en-US" dirty="0">
                <a:latin typeface="Times New Roman" pitchFamily="18" charset="0"/>
                <a:cs typeface="Arial" charset="0"/>
              </a:rPr>
              <a:t>The improvement was conducted on the basis of numbers, facts, figures and sketches and drawings</a:t>
            </a:r>
            <a:endParaRPr lang="de-DE" dirty="0"/>
          </a:p>
          <a:p>
            <a:endParaRPr lang="de-DE" dirty="0" smtClean="0"/>
          </a:p>
          <a:p>
            <a:r>
              <a:rPr lang="de-DE" dirty="0" err="1">
                <a:latin typeface="Times New Roman" pitchFamily="18" charset="0"/>
                <a:cs typeface="Arial" charset="0"/>
              </a:rPr>
              <a:t>What</a:t>
            </a:r>
            <a:r>
              <a:rPr lang="de-DE" dirty="0">
                <a:latin typeface="Times New Roman" pitchFamily="18" charset="0"/>
                <a:cs typeface="Arial" charset="0"/>
              </a:rPr>
              <a:t> </a:t>
            </a:r>
            <a:r>
              <a:rPr lang="de-DE" dirty="0" err="1">
                <a:latin typeface="Times New Roman" pitchFamily="18" charset="0"/>
                <a:cs typeface="Arial" charset="0"/>
              </a:rPr>
              <a:t>is</a:t>
            </a:r>
            <a:r>
              <a:rPr lang="de-DE" dirty="0">
                <a:latin typeface="Times New Roman" pitchFamily="18" charset="0"/>
                <a:cs typeface="Arial" charset="0"/>
              </a:rPr>
              <a:t> </a:t>
            </a:r>
            <a:r>
              <a:rPr lang="de-DE" dirty="0" err="1">
                <a:latin typeface="Times New Roman" pitchFamily="18" charset="0"/>
                <a:cs typeface="Arial" charset="0"/>
              </a:rPr>
              <a:t>continuous</a:t>
            </a:r>
            <a:r>
              <a:rPr lang="de-DE" dirty="0">
                <a:latin typeface="Times New Roman" pitchFamily="18" charset="0"/>
                <a:cs typeface="Arial" charset="0"/>
              </a:rPr>
              <a:t> </a:t>
            </a:r>
            <a:r>
              <a:rPr lang="de-DE" dirty="0" err="1">
                <a:latin typeface="Times New Roman" pitchFamily="18" charset="0"/>
                <a:cs typeface="Arial" charset="0"/>
              </a:rPr>
              <a:t>improvement</a:t>
            </a:r>
            <a:r>
              <a:rPr lang="de-DE" dirty="0">
                <a:latin typeface="Times New Roman" pitchFamily="18" charset="0"/>
                <a:cs typeface="Arial" charset="0"/>
              </a:rPr>
              <a:t> ? </a:t>
            </a:r>
            <a:endParaRPr lang="en-US" dirty="0" smtClean="0"/>
          </a:p>
          <a:p>
            <a:endParaRPr lang="en-US" dirty="0" smtClean="0"/>
          </a:p>
          <a:p>
            <a:r>
              <a:rPr lang="en-US" dirty="0">
                <a:latin typeface="Times New Roman" pitchFamily="18" charset="0"/>
                <a:cs typeface="Arial" charset="0"/>
              </a:rPr>
              <a:t>CIP is a mindset in which the improvements take place in small steps, however, contribute to increase the competitiveness</a:t>
            </a:r>
          </a:p>
          <a:p>
            <a:endParaRPr lang="de-DE" dirty="0" smtClean="0"/>
          </a:p>
          <a:p>
            <a:r>
              <a:rPr lang="en-US" dirty="0">
                <a:latin typeface="Times New Roman" pitchFamily="18" charset="0"/>
                <a:cs typeface="Arial" charset="0"/>
              </a:rPr>
              <a:t>And opportunities and potential surrounds us every day, everywhere</a:t>
            </a:r>
            <a:endParaRPr lang="de-DE" baseline="0" dirty="0" smtClean="0"/>
          </a:p>
          <a:p>
            <a:endParaRPr lang="de-DE" baseline="0" dirty="0" smtClean="0"/>
          </a:p>
          <a:p>
            <a:r>
              <a:rPr lang="en-US" dirty="0">
                <a:latin typeface="Times New Roman" pitchFamily="18" charset="0"/>
                <a:cs typeface="Arial" charset="0"/>
              </a:rPr>
              <a:t>With our WILD Global LEAN improvement program, we use a proven method.</a:t>
            </a:r>
          </a:p>
          <a:p>
            <a:endParaRPr lang="de-DE" baseline="0" dirty="0" smtClean="0"/>
          </a:p>
          <a:p>
            <a:r>
              <a:rPr lang="en-US" dirty="0">
                <a:latin typeface="Times New Roman" pitchFamily="18" charset="0"/>
                <a:cs typeface="Arial" charset="0"/>
              </a:rPr>
              <a:t>To start the journey of continuous improvement, this context must be understood and taken on the responsibilities </a:t>
            </a:r>
          </a:p>
          <a:p>
            <a:endParaRPr lang="en-US" dirty="0">
              <a:latin typeface="Times New Roman" pitchFamily="18" charset="0"/>
              <a:cs typeface="Arial" charset="0"/>
            </a:endParaRPr>
          </a:p>
          <a:p>
            <a:r>
              <a:rPr lang="en-US" dirty="0">
                <a:latin typeface="Times New Roman" pitchFamily="18" charset="0"/>
                <a:cs typeface="Arial" charset="0"/>
              </a:rPr>
              <a:t>With a coach you will learn to see your first KVPs, then perform with him and later participate independently in the process</a:t>
            </a:r>
          </a:p>
          <a:p>
            <a:endParaRPr lang="de-DE" baseline="0" dirty="0" smtClean="0"/>
          </a:p>
          <a:p>
            <a:r>
              <a:rPr lang="en-US" dirty="0">
                <a:latin typeface="Times New Roman" pitchFamily="18" charset="0"/>
                <a:cs typeface="Arial" charset="0"/>
              </a:rPr>
              <a:t>This training is the basis for the LEAN operator training and we expect that you actively participate to implement it </a:t>
            </a:r>
          </a:p>
          <a:p>
            <a:endParaRPr lang="en-US" dirty="0">
              <a:latin typeface="Times New Roman" pitchFamily="18" charset="0"/>
              <a:cs typeface="Arial" charset="0"/>
            </a:endParaRPr>
          </a:p>
          <a:p>
            <a:r>
              <a:rPr lang="en-US" dirty="0">
                <a:latin typeface="Times New Roman" pitchFamily="18" charset="0"/>
                <a:cs typeface="Arial" charset="0"/>
              </a:rPr>
              <a:t>A point is to develop your ability to live this process as a model/example</a:t>
            </a:r>
          </a:p>
          <a:p>
            <a:endParaRPr lang="de-DE" baseline="0" dirty="0" smtClean="0"/>
          </a:p>
          <a:p>
            <a:r>
              <a:rPr lang="en-US" dirty="0">
                <a:latin typeface="Times New Roman" pitchFamily="18" charset="0"/>
                <a:cs typeface="Arial" charset="0"/>
              </a:rPr>
              <a:t>This is just as important as to develop the skills of his team and staff to achieve success.</a:t>
            </a:r>
          </a:p>
          <a:p>
            <a:endParaRPr lang="de-DE" baseline="0" dirty="0" smtClean="0"/>
          </a:p>
          <a:p>
            <a:r>
              <a:rPr lang="en-US" dirty="0">
                <a:latin typeface="Times New Roman" pitchFamily="18" charset="0"/>
                <a:cs typeface="Arial" charset="0"/>
              </a:rPr>
              <a:t>Respect for the participants is a fundamental value of your activities.</a:t>
            </a:r>
            <a:endParaRPr lang="en-US" dirty="0" smtClean="0"/>
          </a:p>
          <a:p>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8</a:t>
            </a:fld>
            <a:endParaRPr lang="de-DE">
              <a:solidFill>
                <a:prstClr val="black"/>
              </a:solidFill>
            </a:endParaRPr>
          </a:p>
        </p:txBody>
      </p:sp>
    </p:spTree>
    <p:extLst>
      <p:ext uri="{BB962C8B-B14F-4D97-AF65-F5344CB8AC3E}">
        <p14:creationId xmlns:p14="http://schemas.microsoft.com/office/powerpoint/2010/main" val="3295731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FE7B2156-9E3A-4B6C-9EBD-D8A6158754C2}" type="slidenum">
              <a:rPr lang="en-US" sz="1200" u="none"/>
              <a:pPr eaLnBrk="1" hangingPunct="1"/>
              <a:t>44</a:t>
            </a:fld>
            <a:endParaRPr lang="en-US" sz="1200" u="none" dirty="0"/>
          </a:p>
        </p:txBody>
      </p:sp>
      <p:sp>
        <p:nvSpPr>
          <p:cNvPr id="46083"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46084" name="Rectangle 2"/>
          <p:cNvSpPr>
            <a:spLocks noGrp="1" noRot="1" noChangeAspect="1" noChangeArrowheads="1" noTextEdit="1"/>
          </p:cNvSpPr>
          <p:nvPr>
            <p:ph type="sldImg"/>
          </p:nvPr>
        </p:nvSpPr>
        <p:spPr/>
      </p:sp>
      <p:sp>
        <p:nvSpPr>
          <p:cNvPr id="46085" name="Rectangle 3"/>
          <p:cNvSpPr>
            <a:spLocks noGrp="1" noChangeArrowheads="1"/>
          </p:cNvSpPr>
          <p:nvPr>
            <p:ph type="body" idx="1"/>
          </p:nvPr>
        </p:nvSpPr>
        <p:spPr>
          <a:xfrm>
            <a:off x="839191" y="572606"/>
            <a:ext cx="6106566" cy="305249"/>
          </a:xfrm>
          <a:noFill/>
        </p:spPr>
        <p:txBody>
          <a:bodyPr/>
          <a:lstStyle/>
          <a:p>
            <a:pPr eaLnBrk="1" hangingPunct="1"/>
            <a:endParaRPr lang="en-GB"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g num"/>
          <p:cNvSpPr>
            <a:spLocks noGrp="1" noChangeArrowheads="1"/>
          </p:cNvSpPr>
          <p:nvPr>
            <p:ph type="sldNum" sz="quarter" idx="5"/>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fld id="{FE7B2156-9E3A-4B6C-9EBD-D8A6158754C2}" type="slidenum">
              <a:rPr lang="en-US" sz="1200" u="none"/>
              <a:pPr eaLnBrk="1" hangingPunct="1"/>
              <a:t>45</a:t>
            </a:fld>
            <a:endParaRPr lang="en-US" sz="1200" u="none" dirty="0"/>
          </a:p>
        </p:txBody>
      </p:sp>
      <p:sp>
        <p:nvSpPr>
          <p:cNvPr id="46083" name="doc id"/>
          <p:cNvSpPr>
            <a:spLocks noGrp="1" noChangeArrowheads="1"/>
          </p:cNvSpPr>
          <p:nvPr>
            <p:ph type="ftr" sz="quarter" idx="4"/>
          </p:nvPr>
        </p:nvSpPr>
        <p:spPr>
          <a:noFill/>
        </p:spPr>
        <p:txBody>
          <a:bodyPr/>
          <a:lstStyle>
            <a:lvl1pPr eaLnBrk="0" hangingPunct="0">
              <a:defRPr sz="1600" u="sng">
                <a:solidFill>
                  <a:schemeClr val="tx1"/>
                </a:solidFill>
                <a:latin typeface="Arial" charset="0"/>
              </a:defRPr>
            </a:lvl1pPr>
            <a:lvl2pPr marL="742909" indent="-285734" eaLnBrk="0" hangingPunct="0">
              <a:defRPr sz="1600" u="sng">
                <a:solidFill>
                  <a:schemeClr val="tx1"/>
                </a:solidFill>
                <a:latin typeface="Arial" charset="0"/>
              </a:defRPr>
            </a:lvl2pPr>
            <a:lvl3pPr marL="1142937" indent="-228587" eaLnBrk="0" hangingPunct="0">
              <a:defRPr sz="1600" u="sng">
                <a:solidFill>
                  <a:schemeClr val="tx1"/>
                </a:solidFill>
                <a:latin typeface="Arial" charset="0"/>
              </a:defRPr>
            </a:lvl3pPr>
            <a:lvl4pPr marL="1600111" indent="-228587" eaLnBrk="0" hangingPunct="0">
              <a:defRPr sz="1600" u="sng">
                <a:solidFill>
                  <a:schemeClr val="tx1"/>
                </a:solidFill>
                <a:latin typeface="Arial" charset="0"/>
              </a:defRPr>
            </a:lvl4pPr>
            <a:lvl5pPr marL="2057287" indent="-228587" eaLnBrk="0" hangingPunct="0">
              <a:defRPr sz="1600" u="sng">
                <a:solidFill>
                  <a:schemeClr val="tx1"/>
                </a:solidFill>
                <a:latin typeface="Arial" charset="0"/>
              </a:defRPr>
            </a:lvl5pPr>
            <a:lvl6pPr marL="2514461" indent="-228587" algn="r" eaLnBrk="0" fontAlgn="base" hangingPunct="0">
              <a:spcBef>
                <a:spcPct val="0"/>
              </a:spcBef>
              <a:spcAft>
                <a:spcPct val="0"/>
              </a:spcAft>
              <a:defRPr sz="1600" u="sng">
                <a:solidFill>
                  <a:schemeClr val="tx1"/>
                </a:solidFill>
                <a:latin typeface="Arial" charset="0"/>
              </a:defRPr>
            </a:lvl6pPr>
            <a:lvl7pPr marL="2971635" indent="-228587" algn="r" eaLnBrk="0" fontAlgn="base" hangingPunct="0">
              <a:spcBef>
                <a:spcPct val="0"/>
              </a:spcBef>
              <a:spcAft>
                <a:spcPct val="0"/>
              </a:spcAft>
              <a:defRPr sz="1600" u="sng">
                <a:solidFill>
                  <a:schemeClr val="tx1"/>
                </a:solidFill>
                <a:latin typeface="Arial" charset="0"/>
              </a:defRPr>
            </a:lvl7pPr>
            <a:lvl8pPr marL="3428811" indent="-228587" algn="r" eaLnBrk="0" fontAlgn="base" hangingPunct="0">
              <a:spcBef>
                <a:spcPct val="0"/>
              </a:spcBef>
              <a:spcAft>
                <a:spcPct val="0"/>
              </a:spcAft>
              <a:defRPr sz="1600" u="sng">
                <a:solidFill>
                  <a:schemeClr val="tx1"/>
                </a:solidFill>
                <a:latin typeface="Arial" charset="0"/>
              </a:defRPr>
            </a:lvl8pPr>
            <a:lvl9pPr marL="3885985" indent="-228587" algn="r" eaLnBrk="0" fontAlgn="base" hangingPunct="0">
              <a:spcBef>
                <a:spcPct val="0"/>
              </a:spcBef>
              <a:spcAft>
                <a:spcPct val="0"/>
              </a:spcAft>
              <a:defRPr sz="1600" u="sng">
                <a:solidFill>
                  <a:schemeClr val="tx1"/>
                </a:solidFill>
                <a:latin typeface="Arial" charset="0"/>
              </a:defRPr>
            </a:lvl9pPr>
          </a:lstStyle>
          <a:p>
            <a:pPr eaLnBrk="1" hangingPunct="1"/>
            <a:r>
              <a:rPr lang="en-US" sz="900" u="none" dirty="0"/>
              <a:t>BVA-230912-001-20080303-GE1-v6</a:t>
            </a:r>
          </a:p>
        </p:txBody>
      </p:sp>
      <p:sp>
        <p:nvSpPr>
          <p:cNvPr id="46084" name="Rectangle 2"/>
          <p:cNvSpPr>
            <a:spLocks noGrp="1" noRot="1" noChangeAspect="1" noChangeArrowheads="1" noTextEdit="1"/>
          </p:cNvSpPr>
          <p:nvPr>
            <p:ph type="sldImg"/>
          </p:nvPr>
        </p:nvSpPr>
        <p:spPr/>
      </p:sp>
      <p:sp>
        <p:nvSpPr>
          <p:cNvPr id="46085" name="Rectangle 3"/>
          <p:cNvSpPr>
            <a:spLocks noGrp="1" noChangeArrowheads="1"/>
          </p:cNvSpPr>
          <p:nvPr>
            <p:ph type="body" idx="1"/>
          </p:nvPr>
        </p:nvSpPr>
        <p:spPr>
          <a:xfrm>
            <a:off x="839191" y="572606"/>
            <a:ext cx="6106566" cy="305249"/>
          </a:xfrm>
          <a:noFill/>
        </p:spPr>
        <p:txBody>
          <a:bodyPr/>
          <a:lstStyle/>
          <a:p>
            <a:pPr eaLnBrk="1" hangingPunct="1"/>
            <a:endParaRPr lang="en-GB"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46</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47</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49</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1800"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7B297-BBFA-4B66-9870-55B84FA87699}" type="slidenum">
              <a:rPr lang="en-US" smtClean="0"/>
              <a:t>50</a:t>
            </a:fld>
            <a:endParaRPr lang="en-US"/>
          </a:p>
        </p:txBody>
      </p:sp>
    </p:spTree>
    <p:extLst>
      <p:ext uri="{BB962C8B-B14F-4D97-AF65-F5344CB8AC3E}">
        <p14:creationId xmlns:p14="http://schemas.microsoft.com/office/powerpoint/2010/main" val="5063634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51</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1800"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03862A-E921-A841-BDCE-942AE3D40845}" type="slidenum">
              <a:rPr lang="en-US" smtClean="0"/>
              <a:t>54</a:t>
            </a:fld>
            <a:endParaRPr lang="en-US" dirty="0"/>
          </a:p>
        </p:txBody>
      </p:sp>
    </p:spTree>
    <p:extLst>
      <p:ext uri="{BB962C8B-B14F-4D97-AF65-F5344CB8AC3E}">
        <p14:creationId xmlns:p14="http://schemas.microsoft.com/office/powerpoint/2010/main" val="35372106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55</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56</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9</a:t>
            </a:fld>
            <a:endParaRPr lang="de-DE">
              <a:solidFill>
                <a:prstClr val="black"/>
              </a:solidFill>
            </a:endParaRPr>
          </a:p>
        </p:txBody>
      </p:sp>
    </p:spTree>
    <p:extLst>
      <p:ext uri="{BB962C8B-B14F-4D97-AF65-F5344CB8AC3E}">
        <p14:creationId xmlns:p14="http://schemas.microsoft.com/office/powerpoint/2010/main" val="1554641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57</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58</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59</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11</a:t>
            </a:fld>
            <a:endParaRPr lang="de-DE">
              <a:solidFill>
                <a:prstClr val="black"/>
              </a:solidFill>
            </a:endParaRPr>
          </a:p>
        </p:txBody>
      </p:sp>
    </p:spTree>
    <p:extLst>
      <p:ext uri="{BB962C8B-B14F-4D97-AF65-F5344CB8AC3E}">
        <p14:creationId xmlns:p14="http://schemas.microsoft.com/office/powerpoint/2010/main" val="1273864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18</a:t>
            </a:fld>
            <a:endParaRPr lang="de-DE" dirty="0">
              <a:solidFill>
                <a:prstClr val="black"/>
              </a:solidFill>
            </a:endParaRPr>
          </a:p>
        </p:txBody>
      </p:sp>
      <p:sp>
        <p:nvSpPr>
          <p:cNvPr id="5" name="doc id"/>
          <p:cNvSpPr>
            <a:spLocks noGrp="1" noChangeArrowheads="1"/>
          </p:cNvSpPr>
          <p:nvPr>
            <p:ph type="ftr" sz="quarter" idx="4"/>
          </p:nvPr>
        </p:nvSpPr>
        <p:spPr>
          <a:ln/>
        </p:spPr>
        <p:txBody>
          <a:bodyPr/>
          <a:lstStyle/>
          <a:p>
            <a:r>
              <a:rPr lang="de-DE" dirty="0">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r>
              <a:rPr lang="en-US" sz="800" dirty="0"/>
              <a:t>Following the CI steps transform Marvin from a mild mannered </a:t>
            </a:r>
            <a:r>
              <a:rPr lang="en-US" sz="800" dirty="0" smtClean="0"/>
              <a:t>mint </a:t>
            </a:r>
            <a:r>
              <a:rPr lang="en-US" sz="800" dirty="0"/>
              <a:t>leaf to the unstoppable Mighty Marven, the Infinite Improver!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Collect CIs</a:t>
            </a:r>
            <a:r>
              <a:rPr lang="de-DE" baseline="0" dirty="0" smtClean="0"/>
              <a:t> to charge the Wasteblaster 3000</a:t>
            </a:r>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19</a:t>
            </a:fld>
            <a:endParaRPr lang="de-DE">
              <a:solidFill>
                <a:prstClr val="black"/>
              </a:solidFill>
            </a:endParaRPr>
          </a:p>
        </p:txBody>
      </p:sp>
    </p:spTree>
    <p:extLst>
      <p:ext uri="{BB962C8B-B14F-4D97-AF65-F5344CB8AC3E}">
        <p14:creationId xmlns:p14="http://schemas.microsoft.com/office/powerpoint/2010/main" val="4115570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759B02F1-0D51-4215-8F66-037A39D551B8}" type="slidenum">
              <a:rPr lang="de-DE" smtClean="0">
                <a:solidFill>
                  <a:prstClr val="black"/>
                </a:solidFill>
              </a:rPr>
              <a:pPr>
                <a:defRPr/>
              </a:pPr>
              <a:t>20</a:t>
            </a:fld>
            <a:endParaRPr lang="de-DE">
              <a:solidFill>
                <a:prstClr val="black"/>
              </a:solidFill>
            </a:endParaRPr>
          </a:p>
        </p:txBody>
      </p:sp>
    </p:spTree>
    <p:extLst>
      <p:ext uri="{BB962C8B-B14F-4D97-AF65-F5344CB8AC3E}">
        <p14:creationId xmlns:p14="http://schemas.microsoft.com/office/powerpoint/2010/main" val="411557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g num"/>
          <p:cNvSpPr>
            <a:spLocks noGrp="1" noChangeArrowheads="1"/>
          </p:cNvSpPr>
          <p:nvPr>
            <p:ph type="sldNum" sz="quarter" idx="5"/>
          </p:nvPr>
        </p:nvSpPr>
        <p:spPr>
          <a:ln/>
        </p:spPr>
        <p:txBody>
          <a:bodyPr/>
          <a:lstStyle/>
          <a:p>
            <a:fld id="{48662908-2FFD-4525-AEC5-88C95EFE1EA1}" type="slidenum">
              <a:rPr lang="de-DE">
                <a:solidFill>
                  <a:prstClr val="black"/>
                </a:solidFill>
              </a:rPr>
              <a:pPr/>
              <a:t>21</a:t>
            </a:fld>
            <a:endParaRPr lang="de-DE">
              <a:solidFill>
                <a:prstClr val="black"/>
              </a:solidFill>
            </a:endParaRPr>
          </a:p>
        </p:txBody>
      </p:sp>
      <p:sp>
        <p:nvSpPr>
          <p:cNvPr id="5" name="doc id"/>
          <p:cNvSpPr>
            <a:spLocks noGrp="1" noChangeArrowheads="1"/>
          </p:cNvSpPr>
          <p:nvPr>
            <p:ph type="ftr" sz="quarter" idx="4"/>
          </p:nvPr>
        </p:nvSpPr>
        <p:spPr>
          <a:ln/>
        </p:spPr>
        <p:txBody>
          <a:bodyPr/>
          <a:lstStyle/>
          <a:p>
            <a:r>
              <a:rPr lang="de-DE" dirty="0">
                <a:solidFill>
                  <a:prstClr val="black"/>
                </a:solidFill>
              </a:rPr>
              <a:t>BVA-230912-001-20080361-VMS2-v6</a:t>
            </a:r>
          </a:p>
        </p:txBody>
      </p:sp>
      <p:sp>
        <p:nvSpPr>
          <p:cNvPr id="625666" name="Rectangle 2"/>
          <p:cNvSpPr>
            <a:spLocks noGrp="1" noRot="1" noChangeAspect="1" noChangeArrowheads="1" noTextEdit="1"/>
          </p:cNvSpPr>
          <p:nvPr>
            <p:ph type="sldImg"/>
          </p:nvPr>
        </p:nvSpPr>
        <p:spPr>
          <a:xfrm>
            <a:off x="-1809750" y="1192213"/>
            <a:ext cx="10593388" cy="7943850"/>
          </a:xfrm>
        </p:spPr>
      </p:sp>
      <p:sp>
        <p:nvSpPr>
          <p:cNvPr id="625667" name="Rectangle 3"/>
          <p:cNvSpPr>
            <a:spLocks noGrp="1" noChangeArrowheads="1"/>
          </p:cNvSpPr>
          <p:nvPr>
            <p:ph type="body" idx="1"/>
          </p:nvPr>
        </p:nvSpPr>
        <p:spPr>
          <a:xfrm>
            <a:off x="841640" y="345085"/>
            <a:ext cx="5360830" cy="291033"/>
          </a:xfrm>
        </p:spPr>
        <p:txBody>
          <a:bodyPr/>
          <a:lstStyle/>
          <a:p>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250826" y="1887862"/>
            <a:ext cx="8615363" cy="791633"/>
          </a:xfrm>
          <a:prstGeom prst="rect">
            <a:avLst/>
          </a:prstGeo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stStyle>
          <a:p>
            <a:pPr lvl="0"/>
            <a:r>
              <a:rPr lang="en-US" dirty="0" smtClean="0"/>
              <a:t>Title Slide</a:t>
            </a:r>
            <a:endParaRPr lang="en-US" dirty="0"/>
          </a:p>
        </p:txBody>
      </p:sp>
      <p:sp>
        <p:nvSpPr>
          <p:cNvPr id="7" name="Text Placeholder 6"/>
          <p:cNvSpPr>
            <a:spLocks noGrp="1"/>
          </p:cNvSpPr>
          <p:nvPr>
            <p:ph type="body" sz="quarter" idx="17" hasCustomPrompt="1"/>
          </p:nvPr>
        </p:nvSpPr>
        <p:spPr>
          <a:xfrm>
            <a:off x="252414" y="2904297"/>
            <a:ext cx="8626475" cy="798464"/>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Title Slide Subtext</a:t>
            </a:r>
            <a:endParaRPr lang="en-US" dirty="0"/>
          </a:p>
        </p:txBody>
      </p:sp>
      <p:sp>
        <p:nvSpPr>
          <p:cNvPr id="10" name="Text Placeholder 9"/>
          <p:cNvSpPr>
            <a:spLocks noGrp="1"/>
          </p:cNvSpPr>
          <p:nvPr>
            <p:ph type="body" sz="quarter" idx="18" hasCustomPrompt="1"/>
          </p:nvPr>
        </p:nvSpPr>
        <p:spPr>
          <a:xfrm>
            <a:off x="250825" y="4793977"/>
            <a:ext cx="7837488" cy="706967"/>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2" name="Text Placeholder 11"/>
          <p:cNvSpPr>
            <a:spLocks noGrp="1"/>
          </p:cNvSpPr>
          <p:nvPr>
            <p:ph type="body" sz="quarter" idx="19" hasCustomPrompt="1"/>
          </p:nvPr>
        </p:nvSpPr>
        <p:spPr>
          <a:xfrm>
            <a:off x="247996" y="5477429"/>
            <a:ext cx="7835900" cy="522817"/>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3853755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DM_Multi_Images ">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4028" y="1306165"/>
            <a:ext cx="1899500" cy="2361348"/>
          </a:xfrm>
          <a:prstGeom prst="rect">
            <a:avLst/>
          </a:prstGeom>
        </p:spPr>
        <p:txBody>
          <a:bodyPr>
            <a:noAutofit/>
          </a:bodyPr>
          <a:lstStyle>
            <a:lvl1pPr>
              <a:lnSpc>
                <a:spcPct val="100000"/>
              </a:lnSpc>
              <a:spcBef>
                <a:spcPts val="600"/>
              </a:spcBef>
              <a:spcAft>
                <a:spcPts val="600"/>
              </a:spcAft>
              <a:defRPr sz="8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7" name="Slide Number Placeholder 6"/>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1" name="Content Placeholder 3"/>
          <p:cNvSpPr>
            <a:spLocks noGrp="1"/>
          </p:cNvSpPr>
          <p:nvPr>
            <p:ph sz="half" idx="2" hasCustomPrompt="1"/>
          </p:nvPr>
        </p:nvSpPr>
        <p:spPr>
          <a:xfrm>
            <a:off x="4832195" y="1219974"/>
            <a:ext cx="3908580" cy="4926012"/>
          </a:xfrm>
          <a:prstGeom prst="rect">
            <a:avLst/>
          </a:prstGeom>
        </p:spPr>
        <p:txBody>
          <a:bodyPr>
            <a:normAutofit/>
          </a:bodyPr>
          <a:lstStyle>
            <a:lvl1pPr>
              <a:defRPr sz="2000"/>
            </a:lvl1pPr>
            <a:lvl2pPr>
              <a:defRPr sz="2000"/>
            </a:lvl2pPr>
            <a:lvl3pPr marL="631825" indent="0">
              <a:buNone/>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a:p>
            <a:pPr lvl="2"/>
            <a:r>
              <a:rPr lang="en-US" dirty="0" smtClean="0"/>
              <a:t>Second level indented copy, no bullet, bold</a:t>
            </a:r>
          </a:p>
        </p:txBody>
      </p:sp>
      <p:sp>
        <p:nvSpPr>
          <p:cNvPr id="12" name="Content Placeholder 2"/>
          <p:cNvSpPr>
            <a:spLocks noGrp="1"/>
          </p:cNvSpPr>
          <p:nvPr>
            <p:ph sz="half" idx="13" hasCustomPrompt="1"/>
          </p:nvPr>
        </p:nvSpPr>
        <p:spPr>
          <a:xfrm>
            <a:off x="2575928" y="1306166"/>
            <a:ext cx="1899500" cy="2361348"/>
          </a:xfrm>
          <a:prstGeom prst="rect">
            <a:avLst/>
          </a:prstGeom>
        </p:spPr>
        <p:txBody>
          <a:bodyPr>
            <a:noAutofit/>
          </a:bodyPr>
          <a:lstStyle>
            <a:lvl1pPr>
              <a:lnSpc>
                <a:spcPct val="100000"/>
              </a:lnSpc>
              <a:spcBef>
                <a:spcPts val="600"/>
              </a:spcBef>
              <a:spcAft>
                <a:spcPts val="600"/>
              </a:spcAft>
              <a:defRPr sz="8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9"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
        <p:nvSpPr>
          <p:cNvPr id="10" name="Content Placeholder 2"/>
          <p:cNvSpPr>
            <a:spLocks noGrp="1"/>
          </p:cNvSpPr>
          <p:nvPr>
            <p:ph sz="half" idx="14" hasCustomPrompt="1"/>
          </p:nvPr>
        </p:nvSpPr>
        <p:spPr>
          <a:xfrm>
            <a:off x="527747" y="3828814"/>
            <a:ext cx="1899500" cy="2361348"/>
          </a:xfrm>
          <a:prstGeom prst="rect">
            <a:avLst/>
          </a:prstGeom>
        </p:spPr>
        <p:txBody>
          <a:bodyPr>
            <a:noAutofit/>
          </a:bodyPr>
          <a:lstStyle>
            <a:lvl1pPr>
              <a:lnSpc>
                <a:spcPct val="100000"/>
              </a:lnSpc>
              <a:spcBef>
                <a:spcPts val="600"/>
              </a:spcBef>
              <a:spcAft>
                <a:spcPts val="600"/>
              </a:spcAft>
              <a:defRPr sz="8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13" name="Content Placeholder 2"/>
          <p:cNvSpPr>
            <a:spLocks noGrp="1"/>
          </p:cNvSpPr>
          <p:nvPr>
            <p:ph sz="half" idx="15" hasCustomPrompt="1"/>
          </p:nvPr>
        </p:nvSpPr>
        <p:spPr>
          <a:xfrm>
            <a:off x="2579647" y="3828815"/>
            <a:ext cx="1899500" cy="2361348"/>
          </a:xfrm>
          <a:prstGeom prst="rect">
            <a:avLst/>
          </a:prstGeom>
        </p:spPr>
        <p:txBody>
          <a:bodyPr>
            <a:noAutofit/>
          </a:bodyPr>
          <a:lstStyle>
            <a:lvl1pPr>
              <a:lnSpc>
                <a:spcPct val="100000"/>
              </a:lnSpc>
              <a:spcBef>
                <a:spcPts val="600"/>
              </a:spcBef>
              <a:spcAft>
                <a:spcPts val="600"/>
              </a:spcAft>
              <a:defRPr sz="8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Tree>
    <p:extLst>
      <p:ext uri="{BB962C8B-B14F-4D97-AF65-F5344CB8AC3E}">
        <p14:creationId xmlns:p14="http://schemas.microsoft.com/office/powerpoint/2010/main" val="3196698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DM_Multi_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24028" y="1306165"/>
            <a:ext cx="1899500" cy="4839820"/>
          </a:xfrm>
          <a:prstGeom prst="rect">
            <a:avLst/>
          </a:prstGeom>
        </p:spPr>
        <p:txBody>
          <a:bodyPr>
            <a:noAutofit/>
          </a:bodyPr>
          <a:lstStyle>
            <a:lvl1pPr>
              <a:lnSpc>
                <a:spcPct val="100000"/>
              </a:lnSpc>
              <a:spcBef>
                <a:spcPts val="600"/>
              </a:spcBef>
              <a:spcAft>
                <a:spcPts val="600"/>
              </a:spcAft>
              <a:defRPr sz="1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7" name="Slide Number Placeholder 6"/>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1" name="Content Placeholder 3"/>
          <p:cNvSpPr>
            <a:spLocks noGrp="1"/>
          </p:cNvSpPr>
          <p:nvPr>
            <p:ph sz="half" idx="2" hasCustomPrompt="1"/>
          </p:nvPr>
        </p:nvSpPr>
        <p:spPr>
          <a:xfrm>
            <a:off x="4832195" y="1219974"/>
            <a:ext cx="3908580" cy="4926012"/>
          </a:xfrm>
          <a:prstGeom prst="rect">
            <a:avLst/>
          </a:prstGeom>
        </p:spPr>
        <p:txBody>
          <a:bodyPr>
            <a:normAutofit/>
          </a:bodyPr>
          <a:lstStyle>
            <a:lvl1pPr>
              <a:defRPr sz="2000"/>
            </a:lvl1pPr>
            <a:lvl2pPr>
              <a:defRPr sz="2000"/>
            </a:lvl2pPr>
            <a:lvl3pPr marL="631825" indent="0">
              <a:buNone/>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a:p>
            <a:pPr lvl="2"/>
            <a:r>
              <a:rPr lang="en-US" dirty="0" smtClean="0"/>
              <a:t>Second level indented copy, no bullet, bold</a:t>
            </a:r>
          </a:p>
        </p:txBody>
      </p:sp>
      <p:sp>
        <p:nvSpPr>
          <p:cNvPr id="12" name="Content Placeholder 2"/>
          <p:cNvSpPr>
            <a:spLocks noGrp="1"/>
          </p:cNvSpPr>
          <p:nvPr>
            <p:ph sz="half" idx="13" hasCustomPrompt="1"/>
          </p:nvPr>
        </p:nvSpPr>
        <p:spPr>
          <a:xfrm>
            <a:off x="2575928" y="1306166"/>
            <a:ext cx="1899500" cy="4839820"/>
          </a:xfrm>
          <a:prstGeom prst="rect">
            <a:avLst/>
          </a:prstGeom>
        </p:spPr>
        <p:txBody>
          <a:bodyPr>
            <a:noAutofit/>
          </a:bodyPr>
          <a:lstStyle>
            <a:lvl1pPr>
              <a:lnSpc>
                <a:spcPct val="100000"/>
              </a:lnSpc>
              <a:spcBef>
                <a:spcPts val="600"/>
              </a:spcBef>
              <a:spcAft>
                <a:spcPts val="600"/>
              </a:spcAft>
              <a:defRPr sz="10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13"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3586529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DM_Two_Column_One_Emphasis ">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47987" y="1972438"/>
            <a:ext cx="4121149" cy="4286249"/>
          </a:xfrm>
          <a:prstGeom prst="rect">
            <a:avLst/>
          </a:prstGeom>
        </p:spPr>
        <p:txBody>
          <a:bodyPr>
            <a:normAutofit/>
          </a:bodyPr>
          <a:lstStyle>
            <a:lvl1pPr>
              <a:defRPr sz="2000" b="1"/>
            </a:lvl1pPr>
            <a:lvl2pPr>
              <a:defRPr sz="2000" b="1"/>
            </a:lvl2pPr>
            <a:lvl3pPr>
              <a:defRPr sz="1600" b="1"/>
            </a:lvl3pPr>
            <a:lvl4pPr>
              <a:defRPr sz="1600" b="1"/>
            </a:lvl4pPr>
            <a:lvl5pPr>
              <a:defRPr sz="1600" b="1"/>
            </a:lvl5pPr>
            <a:lvl6pPr>
              <a:defRPr sz="1600"/>
            </a:lvl6pPr>
            <a:lvl7pPr>
              <a:defRPr sz="1600"/>
            </a:lvl7pPr>
            <a:lvl8pPr>
              <a:defRPr sz="1600"/>
            </a:lvl8pPr>
            <a:lvl9pPr>
              <a:defRPr sz="16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p:txBody>
      </p:sp>
      <p:sp>
        <p:nvSpPr>
          <p:cNvPr id="9" name="Slide Number Placeholder 8"/>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2" name="Text Placeholder 2"/>
          <p:cNvSpPr>
            <a:spLocks noGrp="1"/>
          </p:cNvSpPr>
          <p:nvPr>
            <p:ph type="body" idx="15" hasCustomPrompt="1"/>
          </p:nvPr>
        </p:nvSpPr>
        <p:spPr>
          <a:xfrm>
            <a:off x="354524" y="1316404"/>
            <a:ext cx="8446576"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Section header with emphasis</a:t>
            </a:r>
          </a:p>
        </p:txBody>
      </p:sp>
      <p:sp>
        <p:nvSpPr>
          <p:cNvPr id="6" name="Content Placeholder 3"/>
          <p:cNvSpPr>
            <a:spLocks noGrp="1"/>
          </p:cNvSpPr>
          <p:nvPr>
            <p:ph sz="half" idx="16" hasCustomPrompt="1"/>
          </p:nvPr>
        </p:nvSpPr>
        <p:spPr>
          <a:xfrm>
            <a:off x="4680877" y="1972438"/>
            <a:ext cx="4121149" cy="4286249"/>
          </a:xfrm>
          <a:prstGeom prst="rect">
            <a:avLst/>
          </a:prstGeom>
        </p:spPr>
        <p:txBody>
          <a:bodyPr>
            <a:normAutofit/>
          </a:bodyPr>
          <a:lstStyle>
            <a:lvl1pPr>
              <a:defRPr sz="2000" b="1"/>
            </a:lvl1pPr>
            <a:lvl2pPr>
              <a:defRPr sz="2000" b="1"/>
            </a:lvl2pPr>
            <a:lvl3pPr>
              <a:defRPr sz="1600" b="1"/>
            </a:lvl3pPr>
            <a:lvl4pPr>
              <a:defRPr sz="1600" b="1"/>
            </a:lvl4pPr>
            <a:lvl5pPr>
              <a:defRPr sz="1600" b="1"/>
            </a:lvl5pPr>
            <a:lvl6pPr>
              <a:defRPr sz="1600"/>
            </a:lvl6pPr>
            <a:lvl7pPr>
              <a:defRPr sz="1600"/>
            </a:lvl7pPr>
            <a:lvl8pPr>
              <a:defRPr sz="1600"/>
            </a:lvl8pPr>
            <a:lvl9pPr>
              <a:defRPr sz="16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p:txBody>
      </p:sp>
      <p:sp>
        <p:nvSpPr>
          <p:cNvPr id="7"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967636327"/>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21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DM_Two_Column_Emphasis">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2" name="Text Placeholder 2"/>
          <p:cNvSpPr>
            <a:spLocks noGrp="1"/>
          </p:cNvSpPr>
          <p:nvPr>
            <p:ph type="body" idx="15" hasCustomPrompt="1"/>
          </p:nvPr>
        </p:nvSpPr>
        <p:spPr>
          <a:xfrm>
            <a:off x="354525" y="1316404"/>
            <a:ext cx="4121149"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Section header with emphasis</a:t>
            </a:r>
          </a:p>
        </p:txBody>
      </p:sp>
      <p:sp>
        <p:nvSpPr>
          <p:cNvPr id="13" name="Text Placeholder 2"/>
          <p:cNvSpPr>
            <a:spLocks noGrp="1"/>
          </p:cNvSpPr>
          <p:nvPr>
            <p:ph type="body" idx="16" hasCustomPrompt="1"/>
          </p:nvPr>
        </p:nvSpPr>
        <p:spPr>
          <a:xfrm>
            <a:off x="4680877" y="1316404"/>
            <a:ext cx="4121149"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Section header with emphasis</a:t>
            </a:r>
          </a:p>
        </p:txBody>
      </p:sp>
      <p:sp>
        <p:nvSpPr>
          <p:cNvPr id="8"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
        <p:nvSpPr>
          <p:cNvPr id="10" name="Content Placeholder 3"/>
          <p:cNvSpPr>
            <a:spLocks noGrp="1"/>
          </p:cNvSpPr>
          <p:nvPr>
            <p:ph sz="half" idx="2" hasCustomPrompt="1"/>
          </p:nvPr>
        </p:nvSpPr>
        <p:spPr>
          <a:xfrm>
            <a:off x="347987" y="1972438"/>
            <a:ext cx="4121149" cy="4286249"/>
          </a:xfrm>
          <a:prstGeom prst="rect">
            <a:avLst/>
          </a:prstGeom>
        </p:spPr>
        <p:txBody>
          <a:bodyPr>
            <a:normAutofit/>
          </a:bodyPr>
          <a:lstStyle>
            <a:lvl1pPr>
              <a:defRPr sz="2000" b="1"/>
            </a:lvl1pPr>
            <a:lvl2pPr>
              <a:defRPr sz="2000" b="1"/>
            </a:lvl2pPr>
            <a:lvl3pPr>
              <a:defRPr sz="1600" b="1"/>
            </a:lvl3pPr>
            <a:lvl4pPr>
              <a:defRPr sz="1600" b="1"/>
            </a:lvl4pPr>
            <a:lvl5pPr>
              <a:defRPr sz="1600" b="1"/>
            </a:lvl5pPr>
            <a:lvl6pPr>
              <a:defRPr sz="1600"/>
            </a:lvl6pPr>
            <a:lvl7pPr>
              <a:defRPr sz="1600"/>
            </a:lvl7pPr>
            <a:lvl8pPr>
              <a:defRPr sz="1600"/>
            </a:lvl8pPr>
            <a:lvl9pPr>
              <a:defRPr sz="16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p:txBody>
      </p:sp>
      <p:sp>
        <p:nvSpPr>
          <p:cNvPr id="14" name="Content Placeholder 3"/>
          <p:cNvSpPr>
            <a:spLocks noGrp="1"/>
          </p:cNvSpPr>
          <p:nvPr>
            <p:ph sz="half" idx="17" hasCustomPrompt="1"/>
          </p:nvPr>
        </p:nvSpPr>
        <p:spPr>
          <a:xfrm>
            <a:off x="4680877" y="1972438"/>
            <a:ext cx="4121149" cy="4286249"/>
          </a:xfrm>
          <a:prstGeom prst="rect">
            <a:avLst/>
          </a:prstGeom>
        </p:spPr>
        <p:txBody>
          <a:bodyPr>
            <a:normAutofit/>
          </a:bodyPr>
          <a:lstStyle>
            <a:lvl1pPr>
              <a:defRPr sz="2000" b="1"/>
            </a:lvl1pPr>
            <a:lvl2pPr>
              <a:defRPr sz="2000" b="1"/>
            </a:lvl2pPr>
            <a:lvl3pPr>
              <a:defRPr sz="1600" b="1"/>
            </a:lvl3pPr>
            <a:lvl4pPr>
              <a:defRPr sz="1600" b="1"/>
            </a:lvl4pPr>
            <a:lvl5pPr>
              <a:defRPr sz="1600" b="1"/>
            </a:lvl5pPr>
            <a:lvl6pPr>
              <a:defRPr sz="1600"/>
            </a:lvl6pPr>
            <a:lvl7pPr>
              <a:defRPr sz="1600"/>
            </a:lvl7pPr>
            <a:lvl8pPr>
              <a:defRPr sz="1600"/>
            </a:lvl8pPr>
            <a:lvl9pPr>
              <a:defRPr sz="16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p:txBody>
      </p:sp>
    </p:spTree>
    <p:extLst>
      <p:ext uri="{BB962C8B-B14F-4D97-AF65-F5344CB8AC3E}">
        <p14:creationId xmlns:p14="http://schemas.microsoft.com/office/powerpoint/2010/main" val="3592106324"/>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2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DM_Blank_Hea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Slide Number Placeholder 3"/>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5"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19916032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DM_Title_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7"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793666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O NOT USE 24pt Text/Bullet Box">
    <p:spTree>
      <p:nvGrpSpPr>
        <p:cNvPr id="1" name=""/>
        <p:cNvGrpSpPr/>
        <p:nvPr/>
      </p:nvGrpSpPr>
      <p:grpSpPr>
        <a:xfrm>
          <a:off x="0" y="0"/>
          <a:ext cx="0" cy="0"/>
          <a:chOff x="0" y="0"/>
          <a:chExt cx="0" cy="0"/>
        </a:xfrm>
      </p:grpSpPr>
      <p:sp>
        <p:nvSpPr>
          <p:cNvPr id="3" name="Text Placeholder 11"/>
          <p:cNvSpPr>
            <a:spLocks noGrp="1"/>
          </p:cNvSpPr>
          <p:nvPr>
            <p:ph type="body" sz="quarter" idx="10" hasCustomPrompt="1"/>
          </p:nvPr>
        </p:nvSpPr>
        <p:spPr>
          <a:xfrm>
            <a:off x="507201" y="747714"/>
            <a:ext cx="8071752" cy="557212"/>
          </a:xfrm>
          <a:prstGeom prst="rect">
            <a:avLst/>
          </a:prstGeom>
        </p:spPr>
        <p:txBody>
          <a:bodyPr vert="horz"/>
          <a:lstStyle>
            <a:lvl1pPr marL="0" indent="0">
              <a:buNone/>
              <a:defRPr b="1" baseline="0"/>
            </a:lvl1pPr>
          </a:lstStyle>
          <a:p>
            <a:pPr lvl="0"/>
            <a:r>
              <a:rPr lang="en-US" b="1" dirty="0" smtClean="0"/>
              <a:t>Do not use</a:t>
            </a:r>
            <a:endParaRPr lang="en-US" dirty="0"/>
          </a:p>
        </p:txBody>
      </p:sp>
      <p:sp>
        <p:nvSpPr>
          <p:cNvPr id="5" name="Text Placeholder 4"/>
          <p:cNvSpPr>
            <a:spLocks noGrp="1"/>
          </p:cNvSpPr>
          <p:nvPr>
            <p:ph type="body" sz="quarter" idx="11" hasCustomPrompt="1"/>
          </p:nvPr>
        </p:nvSpPr>
        <p:spPr>
          <a:xfrm>
            <a:off x="507203" y="1396833"/>
            <a:ext cx="8067489" cy="4953000"/>
          </a:xfrm>
          <a:prstGeom prst="rect">
            <a:avLst/>
          </a:prstGeom>
        </p:spPr>
        <p:txBody>
          <a:bodyPr vert="horz"/>
          <a:lstStyle>
            <a:lvl1pPr marL="0" indent="0">
              <a:buNone/>
              <a:defRPr sz="2400" b="1" baseline="0"/>
            </a:lvl1pPr>
            <a:lvl2pPr marL="742950" indent="-285750">
              <a:lnSpc>
                <a:spcPct val="90000"/>
              </a:lnSpc>
              <a:spcBef>
                <a:spcPts val="300"/>
              </a:spcBef>
              <a:spcAft>
                <a:spcPts val="300"/>
              </a:spcAft>
              <a:buFont typeface="Arial"/>
              <a:buChar char="•"/>
              <a:defRPr sz="2400" b="1" baseline="0"/>
            </a:lvl2pPr>
            <a:lvl3pPr marL="1197864" indent="-283464">
              <a:lnSpc>
                <a:spcPct val="90000"/>
              </a:lnSpc>
              <a:spcBef>
                <a:spcPts val="300"/>
              </a:spcBef>
              <a:spcAft>
                <a:spcPts val="300"/>
              </a:spcAft>
              <a:buFont typeface="Lucida Grande"/>
              <a:buChar char=" "/>
              <a:defRPr sz="2400" b="1" baseline="0"/>
            </a:lvl3pPr>
            <a:lvl4pPr marL="1197864" indent="-283464">
              <a:lnSpc>
                <a:spcPct val="90000"/>
              </a:lnSpc>
              <a:spcBef>
                <a:spcPts val="300"/>
              </a:spcBef>
              <a:spcAft>
                <a:spcPts val="300"/>
              </a:spcAft>
              <a:buFont typeface="Lucida Grande"/>
              <a:buChar char=" "/>
              <a:defRPr sz="2400" b="1" baseline="0"/>
            </a:lvl4pPr>
            <a:lvl5pPr marL="914400" indent="0">
              <a:lnSpc>
                <a:spcPct val="90000"/>
              </a:lnSpc>
              <a:spcBef>
                <a:spcPts val="300"/>
              </a:spcBef>
              <a:spcAft>
                <a:spcPts val="300"/>
              </a:spcAft>
              <a:buFont typeface="Lucida Grande"/>
              <a:buNone/>
              <a:defRPr sz="2400" b="1"/>
            </a:lvl5pPr>
          </a:lstStyle>
          <a:p>
            <a:pPr lvl="0"/>
            <a:r>
              <a:rPr lang="en-US" dirty="0" smtClean="0"/>
              <a:t>Do not use – format is for direction pages in template only.</a:t>
            </a:r>
          </a:p>
        </p:txBody>
      </p:sp>
    </p:spTree>
    <p:extLst>
      <p:ext uri="{BB962C8B-B14F-4D97-AF65-F5344CB8AC3E}">
        <p14:creationId xmlns:p14="http://schemas.microsoft.com/office/powerpoint/2010/main" val="344123301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a:prstGeom prst="rect">
            <a:avLst/>
          </a:prstGeo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04AF466F-BDA4-4F18-9C7B-FF0A9A1B0E80}" type="datetime1">
              <a:rPr lang="en-US" smtClean="0"/>
              <a:pPr/>
              <a:t>7/26/2016</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dirty="0" smtClean="0"/>
              <a:t>Click to edit Master title style</a:t>
            </a:r>
            <a:endParaRPr kumimoji="0" lang="en-US" dirty="0"/>
          </a:p>
        </p:txBody>
      </p:sp>
      <p:sp>
        <p:nvSpPr>
          <p:cNvPr id="4" name="Date Placeholder 3"/>
          <p:cNvSpPr>
            <a:spLocks noGrp="1"/>
          </p:cNvSpPr>
          <p:nvPr>
            <p:ph type="dt" sz="half" idx="10"/>
          </p:nvPr>
        </p:nvSpPr>
        <p:spPr/>
        <p:txBody>
          <a:bodyPr/>
          <a:lstStyle/>
          <a:p>
            <a:fld id="{1CEF607B-A47E-422C-9BEF-122CCDB7C526}" type="datetime1">
              <a:rPr lang="en-US" smtClean="0"/>
              <a:pPr/>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E2D2B3B-882E-40F3-A32F-6DD516915044}" type="slidenum">
              <a:rPr lang="en-US" smtClean="0"/>
              <a:pPr/>
              <a:t>‹#›</a:t>
            </a:fld>
            <a:endParaRPr lang="en-US"/>
          </a:p>
        </p:txBody>
      </p:sp>
      <p:sp>
        <p:nvSpPr>
          <p:cNvPr id="8" name="Content Placeholder 7"/>
          <p:cNvSpPr>
            <a:spLocks noGrp="1"/>
          </p:cNvSpPr>
          <p:nvPr>
            <p:ph sz="quarter" idx="1"/>
          </p:nvPr>
        </p:nvSpPr>
        <p:spPr>
          <a:xfrm>
            <a:off x="301752" y="1527048"/>
            <a:ext cx="8503920" cy="45720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a:prstGeom prst="rect">
            <a:avLst/>
          </a:prstGeo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3A9A7CB-BEE6-4F99-898E-913F06E8E125}" type="datetime1">
              <a:rPr lang="en-US" smtClean="0"/>
              <a:pPr/>
              <a:t>7/26/2016</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8" name="Text Placeholder 8"/>
          <p:cNvSpPr>
            <a:spLocks noGrp="1"/>
          </p:cNvSpPr>
          <p:nvPr>
            <p:ph type="body" sz="quarter" idx="16" hasCustomPrompt="1"/>
          </p:nvPr>
        </p:nvSpPr>
        <p:spPr>
          <a:xfrm>
            <a:off x="250826" y="1887862"/>
            <a:ext cx="8615363" cy="791633"/>
          </a:xfrm>
          <a:prstGeom prst="rect">
            <a:avLst/>
          </a:prstGeom>
        </p:spPr>
        <p:txBody>
          <a:bodyPr/>
          <a:lstStyle>
            <a:lvl1pPr marL="0" indent="0">
              <a:buNone/>
              <a:defRPr sz="2800" b="1">
                <a:solidFill>
                  <a:srgbClr val="666666"/>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stStyle>
          <a:p>
            <a:pPr lvl="0"/>
            <a:r>
              <a:rPr lang="en-US" dirty="0" smtClean="0"/>
              <a:t>Title Slide</a:t>
            </a:r>
            <a:endParaRPr lang="en-US" dirty="0"/>
          </a:p>
        </p:txBody>
      </p:sp>
      <p:sp>
        <p:nvSpPr>
          <p:cNvPr id="9" name="Text Placeholder 6"/>
          <p:cNvSpPr>
            <a:spLocks noGrp="1"/>
          </p:cNvSpPr>
          <p:nvPr>
            <p:ph type="body" sz="quarter" idx="17" hasCustomPrompt="1"/>
          </p:nvPr>
        </p:nvSpPr>
        <p:spPr>
          <a:xfrm>
            <a:off x="252414" y="2904297"/>
            <a:ext cx="8626475" cy="798464"/>
          </a:xfrm>
          <a:prstGeom prst="rect">
            <a:avLst/>
          </a:prstGeom>
        </p:spPr>
        <p:txBody>
          <a:bodyPr/>
          <a:lstStyle>
            <a:lvl1pPr marL="0" indent="0">
              <a:buNone/>
              <a:defRPr sz="2000" b="1">
                <a:solidFill>
                  <a:srgbClr val="666666"/>
                </a:solidFill>
                <a:latin typeface="Arial" panose="020B0604020202020204" pitchFamily="34" charset="0"/>
                <a:cs typeface="Arial" panose="020B0604020202020204" pitchFamily="34" charset="0"/>
              </a:defRPr>
            </a:lvl1pPr>
          </a:lstStyle>
          <a:p>
            <a:pPr lvl="0"/>
            <a:r>
              <a:rPr lang="en-US" dirty="0" smtClean="0"/>
              <a:t>Title Slide Subtext</a:t>
            </a:r>
            <a:endParaRPr lang="en-US" dirty="0"/>
          </a:p>
        </p:txBody>
      </p:sp>
      <p:sp>
        <p:nvSpPr>
          <p:cNvPr id="10" name="Text Placeholder 9"/>
          <p:cNvSpPr>
            <a:spLocks noGrp="1"/>
          </p:cNvSpPr>
          <p:nvPr>
            <p:ph type="body" sz="quarter" idx="18" hasCustomPrompt="1"/>
          </p:nvPr>
        </p:nvSpPr>
        <p:spPr>
          <a:xfrm>
            <a:off x="250825" y="4793977"/>
            <a:ext cx="7837488" cy="706967"/>
          </a:xfrm>
          <a:prstGeom prst="rect">
            <a:avLst/>
          </a:prstGeom>
        </p:spPr>
        <p:txBody>
          <a:bodyPr/>
          <a:lstStyle>
            <a:lvl1pPr marL="0" indent="0">
              <a:buNone/>
              <a:defRPr sz="2000" b="1">
                <a:solidFill>
                  <a:srgbClr val="666666"/>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1" name="Text Placeholder 11"/>
          <p:cNvSpPr>
            <a:spLocks noGrp="1"/>
          </p:cNvSpPr>
          <p:nvPr>
            <p:ph type="body" sz="quarter" idx="19" hasCustomPrompt="1"/>
          </p:nvPr>
        </p:nvSpPr>
        <p:spPr>
          <a:xfrm>
            <a:off x="247996" y="5477429"/>
            <a:ext cx="7835900" cy="522817"/>
          </a:xfrm>
          <a:prstGeom prst="rect">
            <a:avLst/>
          </a:prstGeom>
        </p:spPr>
        <p:txBody>
          <a:bodyPr/>
          <a:lstStyle>
            <a:lvl1pPr marL="0" indent="0">
              <a:buNone/>
              <a:defRPr sz="2000" b="1">
                <a:solidFill>
                  <a:srgbClr val="66666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2080519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dirty="0" smtClean="0"/>
              <a:t>Click to edit Master title style</a:t>
            </a:r>
            <a:endParaRPr kumimoji="0" lang="en-US" dirty="0"/>
          </a:p>
        </p:txBody>
      </p:sp>
      <p:sp>
        <p:nvSpPr>
          <p:cNvPr id="5" name="Date Placeholder 4"/>
          <p:cNvSpPr>
            <a:spLocks noGrp="1"/>
          </p:cNvSpPr>
          <p:nvPr>
            <p:ph type="dt" sz="half" idx="10"/>
          </p:nvPr>
        </p:nvSpPr>
        <p:spPr>
          <a:xfrm>
            <a:off x="5791200" y="6409944"/>
            <a:ext cx="3044952" cy="365760"/>
          </a:xfrm>
        </p:spPr>
        <p:txBody>
          <a:bodyPr/>
          <a:lstStyle/>
          <a:p>
            <a:fld id="{B6EE300C-6FC5-4FC3-AF1A-075E4F50620D}" type="datetime1">
              <a:rPr lang="en-US" smtClean="0"/>
              <a:pPr/>
              <a:t>7/26/2016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a:prstGeom prst="rect">
            <a:avLst/>
          </a:prstGeo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a:prstGeom prst="rect">
            <a:avLst/>
          </a:prstGeo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prstGeom prst="rect">
            <a:avLst/>
          </a:prstGeo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prstGeom prst="rect">
            <a:avLst/>
          </a:prstGeo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50D295D-4A77-4DEB-B04C-9F4282A8BC04}" type="datetime1">
              <a:rPr lang="en-US" smtClean="0"/>
              <a:pPr/>
              <a:t>7/26/2016</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E2D2B3B-882E-40F3-A32F-6DD516915044}"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p>
            <a:fld id="{02B28685-4D0C-42D5-8013-B5904CD1FCBC}" type="datetime1">
              <a:rPr lang="en-US" smtClean="0"/>
              <a:pPr/>
              <a:t>7/26/2016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E2D2B3B-882E-40F3-A32F-6DD516915044}" type="slidenum">
              <a:rPr lang="en-US" smtClean="0"/>
              <a:pPr/>
              <a:t>‹#›</a:t>
            </a:fld>
            <a:endParaRPr lang="en-US"/>
          </a:p>
        </p:txBody>
      </p:sp>
      <p:sp>
        <p:nvSpPr>
          <p:cNvPr id="6" name="Content Placeholder 2"/>
          <p:cNvSpPr>
            <a:spLocks noGrp="1"/>
          </p:cNvSpPr>
          <p:nvPr>
            <p:ph idx="1" hasCustomPrompt="1"/>
          </p:nvPr>
        </p:nvSpPr>
        <p:spPr>
          <a:xfrm>
            <a:off x="256080" y="1503947"/>
            <a:ext cx="8484695" cy="4287202"/>
          </a:xfrm>
          <a:prstGeom prst="rect">
            <a:avLst/>
          </a:prstGeom>
        </p:spPr>
        <p:txBody>
          <a:bodyPr>
            <a:normAutofit/>
          </a:bodyPr>
          <a:lstStyle>
            <a:lvl1pPr algn="l" defTabSz="457200" rtl="0" eaLnBrk="1" latinLnBrk="0" hangingPunct="1">
              <a:lnSpc>
                <a:spcPct val="90000"/>
              </a:lnSpc>
              <a:spcBef>
                <a:spcPts val="300"/>
              </a:spcBef>
              <a:spcAft>
                <a:spcPts val="300"/>
              </a:spcAft>
              <a:buSzPct val="112000"/>
              <a:defRPr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lang="en-US" sz="2000" b="0" kern="1200" spc="0" baseline="0" dirty="0" smtClean="0">
                <a:solidFill>
                  <a:schemeClr val="tx1"/>
                </a:solidFill>
                <a:latin typeface="Arial"/>
                <a:ea typeface="+mn-ea"/>
                <a:cs typeface="Arial"/>
              </a:defRPr>
            </a:lvl2pPr>
            <a:lvl3pPr marL="460375" indent="0">
              <a:buNone/>
              <a:defRPr/>
            </a:lvl3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br>
              <a:rPr lang="en-US" dirty="0" smtClean="0"/>
            </a:br>
            <a:r>
              <a:rPr lang="en-US" dirty="0" smtClean="0"/>
              <a:t>	Second level indented copy, no bullet, bold</a:t>
            </a:r>
            <a:br>
              <a:rPr lang="en-US" dirty="0" smtClean="0"/>
            </a:br>
            <a:r>
              <a:rPr lang="en-US" dirty="0" smtClean="0"/>
              <a:t>	There should never be a third level indent</a:t>
            </a:r>
          </a:p>
          <a:p>
            <a:pPr lvl="1"/>
            <a:endParaRPr lang="en-US" dirty="0" smtClean="0"/>
          </a:p>
        </p:txBody>
      </p:sp>
    </p:spTree>
  </p:cSld>
  <p:clrMapOvr>
    <a:masterClrMapping/>
  </p:clrMapOvr>
  <p:timing>
    <p:tnLst>
      <p:par>
        <p:cTn id="1" dur="indefinite" restart="never" nodeType="tmRoot"/>
      </p:par>
    </p:tnLst>
  </p:timing>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FDF226C0-9885-4BA9-BBFA-A52CBFEBB775}" type="datetime1">
              <a:rPr lang="en-US" smtClean="0"/>
              <a:pPr/>
              <a:t>7/26/2016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E2D2B3B-882E-40F3-A32F-6DD516915044}" type="slidenum">
              <a:rPr lang="en-US" smtClean="0"/>
              <a:pPr/>
              <a:t>‹#›</a:t>
            </a:fld>
            <a:endParaRPr lang="en-US"/>
          </a:p>
        </p:txBody>
      </p:sp>
    </p:spTree>
  </p:cSld>
  <p:clrMapOvr>
    <a:masterClrMapping/>
  </p:clrMapOvr>
  <p:timing>
    <p:tnLst>
      <p:par>
        <p:cTn id="1" dur="indefinite" restart="never" nodeType="tmRoot"/>
      </p:par>
    </p:tnLst>
  </p:timing>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a:prstGeom prst="rect">
            <a:avLst/>
          </a:prstGeo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a:prstGeom prst="rect">
            <a:avLst/>
          </a:prstGeo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E2D2B3B-882E-40F3-A32F-6DD516915044}"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EBEE1B38-C5EB-4D66-9137-0AFE9CDEDE8F}" type="datetime1">
              <a:rPr lang="en-US" smtClean="0"/>
              <a:pPr/>
              <a:t>7/26/2016</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E2D2B3B-882E-40F3-A32F-6DD516915044}"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a:prstGeom prst="rect">
            <a:avLst/>
          </a:prstGeo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a:prstGeom prst="rect">
            <a:avLst/>
          </a:prstGeo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7B613C-1AD7-49D3-885D-F654C5CDBAA6}" type="datetime1">
              <a:rPr lang="en-US" smtClean="0"/>
              <a:pPr/>
              <a:t>7/26/2016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timing>
    <p:tnLst>
      <p:par>
        <p:cTn id="1" dur="indefinite" restart="never" nodeType="tmRoot"/>
      </p:par>
    </p:tnLst>
  </p:timing>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
        <p:nvSpPr>
          <p:cNvPr id="3" name="Vertical Text Placeholder 2"/>
          <p:cNvSpPr>
            <a:spLocks noGrp="1"/>
          </p:cNvSpPr>
          <p:nvPr>
            <p:ph type="body" orient="vert" idx="1"/>
          </p:nvPr>
        </p:nvSpPr>
        <p:spPr>
          <a:xfrm>
            <a:off x="301752" y="1524000"/>
            <a:ext cx="8534400" cy="4599432"/>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8FB4290-6522-4139-852E-05BD9E7F0D2E}" type="datetime1">
              <a:rPr lang="en-US" smtClean="0"/>
              <a:pPr/>
              <a:t>7/26/2016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E2D2B3B-882E-40F3-A32F-6DD516915044}"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a:prstGeom prst="rect">
            <a:avLst/>
          </a:prstGeo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B955F9-81EA-47C5-8059-9E5C2B437C70}" type="datetime1">
              <a:rPr lang="en-US" smtClean="0"/>
              <a:pPr/>
              <a:t>7/26/2016</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ADM_One_Column_24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7" name="Title 1"/>
          <p:cNvSpPr>
            <a:spLocks noGrp="1"/>
          </p:cNvSpPr>
          <p:nvPr>
            <p:ph type="title"/>
          </p:nvPr>
        </p:nvSpPr>
        <p:spPr>
          <a:xfrm>
            <a:off x="301752" y="228600"/>
            <a:ext cx="8534400" cy="758952"/>
          </a:xfrm>
        </p:spPr>
        <p:txBody>
          <a:body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1084016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Text Placeholder 8"/>
          <p:cNvSpPr>
            <a:spLocks noGrp="1"/>
          </p:cNvSpPr>
          <p:nvPr>
            <p:ph type="body" sz="quarter" idx="16" hasCustomPrompt="1"/>
          </p:nvPr>
        </p:nvSpPr>
        <p:spPr>
          <a:xfrm>
            <a:off x="250826" y="1887862"/>
            <a:ext cx="8615363" cy="791633"/>
          </a:xfrm>
          <a:prstGeom prst="rect">
            <a:avLst/>
          </a:prstGeo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stStyle>
          <a:p>
            <a:pPr lvl="0"/>
            <a:r>
              <a:rPr lang="en-US" dirty="0" smtClean="0"/>
              <a:t>Title Slide</a:t>
            </a:r>
            <a:endParaRPr lang="en-US" dirty="0"/>
          </a:p>
        </p:txBody>
      </p:sp>
      <p:sp>
        <p:nvSpPr>
          <p:cNvPr id="7" name="Text Placeholder 6"/>
          <p:cNvSpPr>
            <a:spLocks noGrp="1"/>
          </p:cNvSpPr>
          <p:nvPr>
            <p:ph type="body" sz="quarter" idx="17" hasCustomPrompt="1"/>
          </p:nvPr>
        </p:nvSpPr>
        <p:spPr>
          <a:xfrm>
            <a:off x="252414" y="2904297"/>
            <a:ext cx="8626475" cy="798464"/>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Title Slide Subtext</a:t>
            </a:r>
            <a:endParaRPr lang="en-US" dirty="0"/>
          </a:p>
        </p:txBody>
      </p:sp>
      <p:sp>
        <p:nvSpPr>
          <p:cNvPr id="10" name="Text Placeholder 9"/>
          <p:cNvSpPr>
            <a:spLocks noGrp="1"/>
          </p:cNvSpPr>
          <p:nvPr>
            <p:ph type="body" sz="quarter" idx="18" hasCustomPrompt="1"/>
          </p:nvPr>
        </p:nvSpPr>
        <p:spPr>
          <a:xfrm>
            <a:off x="250825" y="4793977"/>
            <a:ext cx="7837488" cy="706967"/>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2" name="Text Placeholder 11"/>
          <p:cNvSpPr>
            <a:spLocks noGrp="1"/>
          </p:cNvSpPr>
          <p:nvPr>
            <p:ph type="body" sz="quarter" idx="19" hasCustomPrompt="1"/>
          </p:nvPr>
        </p:nvSpPr>
        <p:spPr>
          <a:xfrm>
            <a:off x="247996" y="5477429"/>
            <a:ext cx="7835900" cy="522817"/>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Tree>
    <p:extLst>
      <p:ext uri="{BB962C8B-B14F-4D97-AF65-F5344CB8AC3E}">
        <p14:creationId xmlns:p14="http://schemas.microsoft.com/office/powerpoint/2010/main" val="38537550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1" name="Text Placeholder 8"/>
          <p:cNvSpPr>
            <a:spLocks noGrp="1"/>
          </p:cNvSpPr>
          <p:nvPr>
            <p:ph type="body" sz="quarter" idx="21" hasCustomPrompt="1"/>
          </p:nvPr>
        </p:nvSpPr>
        <p:spPr>
          <a:xfrm>
            <a:off x="250826" y="1887862"/>
            <a:ext cx="8615363" cy="791633"/>
          </a:xfrm>
          <a:prstGeom prst="rect">
            <a:avLst/>
          </a:prstGeom>
        </p:spPr>
        <p:txBody>
          <a:bodyPr/>
          <a:lstStyle>
            <a:lvl1pPr marL="0" indent="0">
              <a:buNone/>
              <a:defRPr sz="2800" b="1">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stStyle>
          <a:p>
            <a:pPr lvl="0"/>
            <a:r>
              <a:rPr lang="en-US" dirty="0" smtClean="0"/>
              <a:t>Title Slide</a:t>
            </a:r>
            <a:endParaRPr lang="en-US" dirty="0"/>
          </a:p>
        </p:txBody>
      </p:sp>
      <p:sp>
        <p:nvSpPr>
          <p:cNvPr id="12" name="Text Placeholder 6"/>
          <p:cNvSpPr>
            <a:spLocks noGrp="1"/>
          </p:cNvSpPr>
          <p:nvPr>
            <p:ph type="body" sz="quarter" idx="17" hasCustomPrompt="1"/>
          </p:nvPr>
        </p:nvSpPr>
        <p:spPr>
          <a:xfrm>
            <a:off x="252414" y="2904297"/>
            <a:ext cx="8626475" cy="798464"/>
          </a:xfrm>
          <a:prstGeom prst="rect">
            <a:avLst/>
          </a:prstGeom>
        </p:spPr>
        <p:txBody>
          <a:bodyPr/>
          <a:lstStyle>
            <a:lvl1pPr marL="0" indent="0">
              <a:buNone/>
              <a:defRPr sz="2000" b="1">
                <a:solidFill>
                  <a:schemeClr val="bg1"/>
                </a:solidFill>
                <a:latin typeface="Arial" panose="020B0604020202020204" pitchFamily="34" charset="0"/>
                <a:cs typeface="Arial" panose="020B0604020202020204" pitchFamily="34" charset="0"/>
              </a:defRPr>
            </a:lvl1pPr>
          </a:lstStyle>
          <a:p>
            <a:pPr lvl="0"/>
            <a:r>
              <a:rPr lang="en-US" dirty="0" smtClean="0"/>
              <a:t>Title Slide Subtext</a:t>
            </a:r>
            <a:endParaRPr lang="en-US" dirty="0"/>
          </a:p>
        </p:txBody>
      </p:sp>
      <p:sp>
        <p:nvSpPr>
          <p:cNvPr id="13" name="Text Placeholder 9"/>
          <p:cNvSpPr>
            <a:spLocks noGrp="1"/>
          </p:cNvSpPr>
          <p:nvPr>
            <p:ph type="body" sz="quarter" idx="18" hasCustomPrompt="1"/>
          </p:nvPr>
        </p:nvSpPr>
        <p:spPr>
          <a:xfrm>
            <a:off x="255242" y="5342639"/>
            <a:ext cx="3923610" cy="574260"/>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4" name="Text Placeholder 11"/>
          <p:cNvSpPr>
            <a:spLocks noGrp="1"/>
          </p:cNvSpPr>
          <p:nvPr>
            <p:ph type="body" sz="quarter" idx="22" hasCustomPrompt="1"/>
          </p:nvPr>
        </p:nvSpPr>
        <p:spPr>
          <a:xfrm>
            <a:off x="252413" y="3846873"/>
            <a:ext cx="7835900" cy="522817"/>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15" name="Text Placeholder 9"/>
          <p:cNvSpPr>
            <a:spLocks noGrp="1"/>
          </p:cNvSpPr>
          <p:nvPr>
            <p:ph type="body" sz="quarter" idx="23" hasCustomPrompt="1"/>
          </p:nvPr>
        </p:nvSpPr>
        <p:spPr>
          <a:xfrm>
            <a:off x="257456" y="5916899"/>
            <a:ext cx="3923610" cy="466431"/>
          </a:xfrm>
          <a:prstGeom prst="rect">
            <a:avLst/>
          </a:prstGeom>
        </p:spPr>
        <p:txBody>
          <a:bodyPr/>
          <a:lstStyle>
            <a:lvl1pPr marL="0" indent="0">
              <a:buNone/>
              <a:defRPr sz="1600" b="0">
                <a:solidFill>
                  <a:schemeClr val="bg1"/>
                </a:solidFill>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16" name="Text Placeholder 9"/>
          <p:cNvSpPr>
            <a:spLocks noGrp="1"/>
          </p:cNvSpPr>
          <p:nvPr>
            <p:ph type="body" sz="quarter" idx="24" hasCustomPrompt="1"/>
          </p:nvPr>
        </p:nvSpPr>
        <p:spPr>
          <a:xfrm>
            <a:off x="4381085" y="5342639"/>
            <a:ext cx="3923610" cy="574260"/>
          </a:xfrm>
          <a:prstGeom prst="rect">
            <a:avLst/>
          </a:prstGeom>
        </p:spPr>
        <p:txBody>
          <a:bodyPr/>
          <a:lstStyle>
            <a:lvl1pPr marL="0" indent="0">
              <a:buNone/>
              <a:defRPr sz="1800" b="1">
                <a:solidFill>
                  <a:schemeClr val="bg1"/>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7" name="Text Placeholder 9"/>
          <p:cNvSpPr>
            <a:spLocks noGrp="1"/>
          </p:cNvSpPr>
          <p:nvPr>
            <p:ph type="body" sz="quarter" idx="25" hasCustomPrompt="1"/>
          </p:nvPr>
        </p:nvSpPr>
        <p:spPr>
          <a:xfrm>
            <a:off x="4383299" y="5916899"/>
            <a:ext cx="3923610" cy="466431"/>
          </a:xfrm>
          <a:prstGeom prst="rect">
            <a:avLst/>
          </a:prstGeom>
        </p:spPr>
        <p:txBody>
          <a:bodyPr/>
          <a:lstStyle>
            <a:lvl1pPr marL="0" indent="0">
              <a:buNone/>
              <a:defRPr sz="1600" b="0">
                <a:solidFill>
                  <a:schemeClr val="bg1"/>
                </a:solidFill>
                <a:latin typeface="Arial" panose="020B0604020202020204" pitchFamily="34" charset="0"/>
                <a:cs typeface="Arial" panose="020B0604020202020204" pitchFamily="34" charset="0"/>
              </a:defRPr>
            </a:lvl1pPr>
          </a:lstStyle>
          <a:p>
            <a:pPr lvl="0"/>
            <a:r>
              <a:rPr lang="en-US" dirty="0" smtClean="0"/>
              <a:t>Title</a:t>
            </a:r>
            <a:endParaRPr lang="en-US" dirty="0"/>
          </a:p>
        </p:txBody>
      </p:sp>
    </p:spTree>
    <p:extLst>
      <p:ext uri="{BB962C8B-B14F-4D97-AF65-F5344CB8AC3E}">
        <p14:creationId xmlns:p14="http://schemas.microsoft.com/office/powerpoint/2010/main" val="849945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8"/>
          <p:cNvSpPr>
            <a:spLocks noGrp="1"/>
          </p:cNvSpPr>
          <p:nvPr>
            <p:ph type="body" sz="quarter" idx="21" hasCustomPrompt="1"/>
          </p:nvPr>
        </p:nvSpPr>
        <p:spPr>
          <a:xfrm>
            <a:off x="250826" y="1887862"/>
            <a:ext cx="8615363" cy="791633"/>
          </a:xfrm>
          <a:prstGeom prst="rect">
            <a:avLst/>
          </a:prstGeom>
        </p:spPr>
        <p:txBody>
          <a:bodyPr/>
          <a:lstStyle>
            <a:lvl1pPr marL="0" indent="0">
              <a:buNone/>
              <a:defRPr sz="2800" b="1">
                <a:solidFill>
                  <a:srgbClr val="666666"/>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stStyle>
          <a:p>
            <a:pPr lvl="0"/>
            <a:r>
              <a:rPr lang="en-US" dirty="0" smtClean="0"/>
              <a:t>Title Slide</a:t>
            </a:r>
            <a:endParaRPr lang="en-US" dirty="0"/>
          </a:p>
        </p:txBody>
      </p:sp>
      <p:sp>
        <p:nvSpPr>
          <p:cNvPr id="12" name="Text Placeholder 6"/>
          <p:cNvSpPr>
            <a:spLocks noGrp="1"/>
          </p:cNvSpPr>
          <p:nvPr>
            <p:ph type="body" sz="quarter" idx="17" hasCustomPrompt="1"/>
          </p:nvPr>
        </p:nvSpPr>
        <p:spPr>
          <a:xfrm>
            <a:off x="252414" y="2904297"/>
            <a:ext cx="8626475" cy="798464"/>
          </a:xfrm>
          <a:prstGeom prst="rect">
            <a:avLst/>
          </a:prstGeom>
        </p:spPr>
        <p:txBody>
          <a:bodyPr/>
          <a:lstStyle>
            <a:lvl1pPr marL="0" indent="0">
              <a:buNone/>
              <a:defRPr sz="2000" b="1">
                <a:solidFill>
                  <a:srgbClr val="666666"/>
                </a:solidFill>
                <a:latin typeface="Arial" panose="020B0604020202020204" pitchFamily="34" charset="0"/>
                <a:cs typeface="Arial" panose="020B0604020202020204" pitchFamily="34" charset="0"/>
              </a:defRPr>
            </a:lvl1pPr>
          </a:lstStyle>
          <a:p>
            <a:pPr lvl="0"/>
            <a:r>
              <a:rPr lang="en-US" dirty="0" smtClean="0"/>
              <a:t>Title Slide Subtext</a:t>
            </a:r>
            <a:endParaRPr lang="en-US" dirty="0"/>
          </a:p>
        </p:txBody>
      </p:sp>
      <p:sp>
        <p:nvSpPr>
          <p:cNvPr id="13" name="Text Placeholder 9"/>
          <p:cNvSpPr>
            <a:spLocks noGrp="1"/>
          </p:cNvSpPr>
          <p:nvPr>
            <p:ph type="body" sz="quarter" idx="18" hasCustomPrompt="1"/>
          </p:nvPr>
        </p:nvSpPr>
        <p:spPr>
          <a:xfrm>
            <a:off x="255242" y="5342639"/>
            <a:ext cx="3923610" cy="574260"/>
          </a:xfrm>
          <a:prstGeom prst="rect">
            <a:avLst/>
          </a:prstGeom>
        </p:spPr>
        <p:txBody>
          <a:bodyPr/>
          <a:lstStyle>
            <a:lvl1pPr marL="0" indent="0">
              <a:buNone/>
              <a:defRPr sz="1800" b="1">
                <a:solidFill>
                  <a:srgbClr val="666666"/>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4" name="Text Placeholder 11"/>
          <p:cNvSpPr>
            <a:spLocks noGrp="1"/>
          </p:cNvSpPr>
          <p:nvPr>
            <p:ph type="body" sz="quarter" idx="22" hasCustomPrompt="1"/>
          </p:nvPr>
        </p:nvSpPr>
        <p:spPr>
          <a:xfrm>
            <a:off x="252413" y="3846873"/>
            <a:ext cx="7835900" cy="522817"/>
          </a:xfrm>
          <a:prstGeom prst="rect">
            <a:avLst/>
          </a:prstGeom>
        </p:spPr>
        <p:txBody>
          <a:bodyPr/>
          <a:lstStyle>
            <a:lvl1pPr marL="0" indent="0">
              <a:buNone/>
              <a:defRPr sz="1800" b="1">
                <a:solidFill>
                  <a:srgbClr val="666666"/>
                </a:solidFill>
                <a:latin typeface="Arial" panose="020B0604020202020204" pitchFamily="34" charset="0"/>
                <a:cs typeface="Arial" panose="020B0604020202020204" pitchFamily="34" charset="0"/>
              </a:defRPr>
            </a:lvl1pPr>
          </a:lstStyle>
          <a:p>
            <a:pPr lvl="0"/>
            <a:r>
              <a:rPr lang="en-US" dirty="0" smtClean="0"/>
              <a:t>Date</a:t>
            </a:r>
            <a:endParaRPr lang="en-US" dirty="0"/>
          </a:p>
        </p:txBody>
      </p:sp>
      <p:sp>
        <p:nvSpPr>
          <p:cNvPr id="15" name="Text Placeholder 9"/>
          <p:cNvSpPr>
            <a:spLocks noGrp="1"/>
          </p:cNvSpPr>
          <p:nvPr>
            <p:ph type="body" sz="quarter" idx="23" hasCustomPrompt="1"/>
          </p:nvPr>
        </p:nvSpPr>
        <p:spPr>
          <a:xfrm>
            <a:off x="257456" y="5916899"/>
            <a:ext cx="3923610" cy="466431"/>
          </a:xfrm>
          <a:prstGeom prst="rect">
            <a:avLst/>
          </a:prstGeom>
        </p:spPr>
        <p:txBody>
          <a:bodyPr/>
          <a:lstStyle>
            <a:lvl1pPr marL="0" indent="0">
              <a:buNone/>
              <a:defRPr sz="1600" b="0">
                <a:solidFill>
                  <a:srgbClr val="666666"/>
                </a:solidFill>
                <a:latin typeface="Arial" panose="020B0604020202020204" pitchFamily="34" charset="0"/>
                <a:cs typeface="Arial" panose="020B0604020202020204" pitchFamily="34" charset="0"/>
              </a:defRPr>
            </a:lvl1pPr>
          </a:lstStyle>
          <a:p>
            <a:pPr lvl="0"/>
            <a:r>
              <a:rPr lang="en-US" dirty="0" smtClean="0"/>
              <a:t>Title</a:t>
            </a:r>
            <a:endParaRPr lang="en-US" dirty="0"/>
          </a:p>
        </p:txBody>
      </p:sp>
      <p:sp>
        <p:nvSpPr>
          <p:cNvPr id="16" name="Text Placeholder 9"/>
          <p:cNvSpPr>
            <a:spLocks noGrp="1"/>
          </p:cNvSpPr>
          <p:nvPr>
            <p:ph type="body" sz="quarter" idx="24" hasCustomPrompt="1"/>
          </p:nvPr>
        </p:nvSpPr>
        <p:spPr>
          <a:xfrm>
            <a:off x="4381085" y="5342639"/>
            <a:ext cx="3923610" cy="574260"/>
          </a:xfrm>
          <a:prstGeom prst="rect">
            <a:avLst/>
          </a:prstGeom>
        </p:spPr>
        <p:txBody>
          <a:bodyPr/>
          <a:lstStyle>
            <a:lvl1pPr marL="0" indent="0">
              <a:buNone/>
              <a:defRPr sz="1800" b="1">
                <a:solidFill>
                  <a:srgbClr val="666666"/>
                </a:solidFill>
                <a:latin typeface="Arial" panose="020B0604020202020204" pitchFamily="34" charset="0"/>
                <a:cs typeface="Arial" panose="020B0604020202020204" pitchFamily="34" charset="0"/>
              </a:defRPr>
            </a:lvl1pPr>
          </a:lstStyle>
          <a:p>
            <a:pPr lvl="0"/>
            <a:r>
              <a:rPr lang="en-US" dirty="0" smtClean="0"/>
              <a:t>Presenter</a:t>
            </a:r>
            <a:endParaRPr lang="en-US" dirty="0"/>
          </a:p>
        </p:txBody>
      </p:sp>
      <p:sp>
        <p:nvSpPr>
          <p:cNvPr id="17" name="Text Placeholder 9"/>
          <p:cNvSpPr>
            <a:spLocks noGrp="1"/>
          </p:cNvSpPr>
          <p:nvPr>
            <p:ph type="body" sz="quarter" idx="25" hasCustomPrompt="1"/>
          </p:nvPr>
        </p:nvSpPr>
        <p:spPr>
          <a:xfrm>
            <a:off x="4383299" y="5916899"/>
            <a:ext cx="3923610" cy="466431"/>
          </a:xfrm>
          <a:prstGeom prst="rect">
            <a:avLst/>
          </a:prstGeom>
        </p:spPr>
        <p:txBody>
          <a:bodyPr/>
          <a:lstStyle>
            <a:lvl1pPr marL="0" indent="0">
              <a:buNone/>
              <a:defRPr sz="1600" b="0">
                <a:solidFill>
                  <a:srgbClr val="666666"/>
                </a:solidFill>
                <a:latin typeface="Arial" panose="020B0604020202020204" pitchFamily="34" charset="0"/>
                <a:cs typeface="Arial" panose="020B0604020202020204" pitchFamily="34" charset="0"/>
              </a:defRPr>
            </a:lvl1pPr>
          </a:lstStyle>
          <a:p>
            <a:pPr lvl="0"/>
            <a:r>
              <a:rPr lang="en-US" dirty="0" smtClean="0"/>
              <a:t>Title</a:t>
            </a:r>
            <a:endParaRPr lang="en-US" dirty="0"/>
          </a:p>
        </p:txBody>
      </p:sp>
    </p:spTree>
    <p:extLst>
      <p:ext uri="{BB962C8B-B14F-4D97-AF65-F5344CB8AC3E}">
        <p14:creationId xmlns:p14="http://schemas.microsoft.com/office/powerpoint/2010/main" val="287309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ADM_One_Imag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64996" y="1306167"/>
            <a:ext cx="3898517" cy="4403259"/>
          </a:xfrm>
          <a:prstGeom prst="rect">
            <a:avLst/>
          </a:prstGeom>
        </p:spPr>
        <p:txBody>
          <a:bodyPr>
            <a:normAutofit/>
          </a:bodyPr>
          <a:lstStyle>
            <a:lvl1pPr>
              <a:lnSpc>
                <a:spcPct val="100000"/>
              </a:lnSpc>
              <a:spcBef>
                <a:spcPts val="600"/>
              </a:spcBef>
              <a:spcAft>
                <a:spcPts val="600"/>
              </a:spcAft>
              <a:defRPr sz="14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4" name="Content Placeholder 3"/>
          <p:cNvSpPr>
            <a:spLocks noGrp="1"/>
          </p:cNvSpPr>
          <p:nvPr>
            <p:ph sz="half" idx="2" hasCustomPrompt="1"/>
          </p:nvPr>
        </p:nvSpPr>
        <p:spPr>
          <a:xfrm>
            <a:off x="4832195" y="1219974"/>
            <a:ext cx="3908580" cy="4926012"/>
          </a:xfrm>
          <a:prstGeom prst="rect">
            <a:avLst/>
          </a:prstGeom>
        </p:spPr>
        <p:txBody>
          <a:bodyPr>
            <a:normAutofit/>
          </a:bodyPr>
          <a:lstStyle>
            <a:lvl1pPr>
              <a:defRPr sz="2000"/>
            </a:lvl1pPr>
            <a:lvl2pPr>
              <a:defRPr sz="2000"/>
            </a:lvl2pPr>
            <a:lvl3pPr marL="631825" indent="0">
              <a:buNone/>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a:p>
            <a:pPr lvl="2"/>
            <a:r>
              <a:rPr lang="en-US" dirty="0" smtClean="0"/>
              <a:t>Second level indented copy, no bullet, bold</a:t>
            </a:r>
          </a:p>
        </p:txBody>
      </p:sp>
      <p:sp>
        <p:nvSpPr>
          <p:cNvPr id="7" name="Slide Number Placeholder 6"/>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8"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1379274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ADM_One_Column_24p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080" y="1208726"/>
            <a:ext cx="8484695" cy="4582423"/>
          </a:xfrm>
          <a:prstGeom prst="rect">
            <a:avLst/>
          </a:prstGeom>
        </p:spPr>
        <p:txBody>
          <a:bodyPr>
            <a:normAutofit/>
          </a:bodyPr>
          <a:lstStyle>
            <a:lvl1pPr algn="l" defTabSz="457200" rtl="0" eaLnBrk="1" latinLnBrk="0" hangingPunct="1">
              <a:lnSpc>
                <a:spcPct val="90000"/>
              </a:lnSpc>
              <a:spcBef>
                <a:spcPts val="300"/>
              </a:spcBef>
              <a:spcAft>
                <a:spcPts val="300"/>
              </a:spcAft>
              <a:defRPr lang="en-US" sz="2000" b="1"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Tx/>
              <a:buSzTx/>
              <a:buFont typeface="Arial" panose="020B0604020202020204" pitchFamily="34" charset="0"/>
              <a:buChar char="•"/>
              <a:tabLst/>
              <a:defRPr lang="en-US" sz="2000" b="1" kern="1200" spc="0" baseline="0" dirty="0" smtClean="0">
                <a:solidFill>
                  <a:schemeClr val="tx1"/>
                </a:solidFill>
                <a:latin typeface="Arial"/>
                <a:ea typeface="+mn-ea"/>
                <a:cs typeface="Arial"/>
              </a:defRPr>
            </a:lvl2pPr>
            <a:lvl3pPr marL="460375" indent="0">
              <a:buNone/>
              <a:defRPr/>
            </a:lvl3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br>
              <a:rPr lang="en-US" dirty="0" smtClean="0"/>
            </a:br>
            <a:r>
              <a:rPr lang="en-US" dirty="0" smtClean="0"/>
              <a:t>	Second level indented copy, no bullet, bold</a:t>
            </a:r>
            <a:br>
              <a:rPr lang="en-US" dirty="0" smtClean="0"/>
            </a:br>
            <a:r>
              <a:rPr lang="en-US" dirty="0" smtClean="0"/>
              <a:t>	There should never be a third level indent</a:t>
            </a:r>
          </a:p>
          <a:p>
            <a:pPr marL="517525" marR="0" lvl="1" indent="-342900" algn="l" defTabSz="457200" rtl="0" eaLnBrk="1" fontAlgn="auto" latinLnBrk="0" hangingPunct="1">
              <a:lnSpc>
                <a:spcPct val="90000"/>
              </a:lnSpc>
              <a:spcBef>
                <a:spcPts val="300"/>
              </a:spcBef>
              <a:spcAft>
                <a:spcPts val="300"/>
              </a:spcAft>
              <a:buClrTx/>
              <a:buSzTx/>
              <a:buFont typeface="Arial" panose="020B0604020202020204" pitchFamily="34" charset="0"/>
              <a:buChar char="•"/>
              <a:tabLst/>
              <a:defRPr/>
            </a:pPr>
            <a:r>
              <a:rPr lang="en-US" dirty="0" smtClean="0"/>
              <a:t>First level indent bullet copy, bold</a:t>
            </a:r>
            <a:br>
              <a:rPr lang="en-US" dirty="0" smtClean="0"/>
            </a:br>
            <a:r>
              <a:rPr lang="en-US" dirty="0" smtClean="0"/>
              <a:t>	Second level indented copy, no bullet, bold</a:t>
            </a:r>
            <a:br>
              <a:rPr lang="en-US" dirty="0" smtClean="0"/>
            </a:br>
            <a:r>
              <a:rPr lang="en-US" dirty="0" smtClean="0"/>
              <a:t>	There should never be a third level indent</a:t>
            </a:r>
          </a:p>
          <a:p>
            <a:pPr lvl="1"/>
            <a:endParaRPr lang="en-US" dirty="0" smtClean="0"/>
          </a:p>
        </p:txBody>
      </p:sp>
      <p:sp>
        <p:nvSpPr>
          <p:cNvPr id="6" name="Slide Number Placeholder 5"/>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5" name="Title Placeholder 1"/>
          <p:cNvSpPr>
            <a:spLocks noGrp="1"/>
          </p:cNvSpPr>
          <p:nvPr>
            <p:ph type="title" hasCustomPrompt="1"/>
          </p:nvPr>
        </p:nvSpPr>
        <p:spPr>
          <a:xfrm>
            <a:off x="238390" y="311279"/>
            <a:ext cx="8692444" cy="728963"/>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210840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ADM_One_Column_Emphasi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47986" y="1972438"/>
            <a:ext cx="8453114" cy="4286249"/>
          </a:xfrm>
          <a:prstGeom prst="rect">
            <a:avLst/>
          </a:prstGeom>
        </p:spPr>
        <p:txBody>
          <a:bodyPr>
            <a:normAutofit/>
          </a:bodyPr>
          <a:lstStyle>
            <a:lvl1pPr>
              <a:defRPr sz="2000" b="1"/>
            </a:lvl1pPr>
            <a:lvl2pPr>
              <a:defRPr sz="2000" b="1"/>
            </a:lvl2pPr>
            <a:lvl3pPr>
              <a:defRPr sz="1600" b="1"/>
            </a:lvl3pPr>
            <a:lvl4pPr>
              <a:defRPr sz="1600" b="1"/>
            </a:lvl4pPr>
            <a:lvl5pPr>
              <a:defRPr sz="1600" b="1"/>
            </a:lvl5pPr>
            <a:lvl6pPr>
              <a:defRPr sz="1600"/>
            </a:lvl6pPr>
            <a:lvl7pPr>
              <a:defRPr sz="1600"/>
            </a:lvl7pPr>
            <a:lvl8pPr>
              <a:defRPr sz="1600"/>
            </a:lvl8pPr>
            <a:lvl9pPr>
              <a:defRPr sz="16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p:txBody>
      </p:sp>
      <p:sp>
        <p:nvSpPr>
          <p:cNvPr id="9" name="Slide Number Placeholder 8"/>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2" name="Text Placeholder 2"/>
          <p:cNvSpPr>
            <a:spLocks noGrp="1"/>
          </p:cNvSpPr>
          <p:nvPr>
            <p:ph type="body" idx="15" hasCustomPrompt="1"/>
          </p:nvPr>
        </p:nvSpPr>
        <p:spPr>
          <a:xfrm>
            <a:off x="354524" y="1316404"/>
            <a:ext cx="8446576"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Section header with emphasis</a:t>
            </a:r>
          </a:p>
        </p:txBody>
      </p:sp>
      <p:sp>
        <p:nvSpPr>
          <p:cNvPr id="6"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1212330203"/>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21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ADM_Three_Column_Emphasi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354524" y="1998938"/>
            <a:ext cx="2708207" cy="4286249"/>
          </a:xfrm>
          <a:prstGeom prst="rect">
            <a:avLst/>
          </a:prstGeom>
        </p:spPr>
        <p:txBody>
          <a:bodyPr>
            <a:normAutofit/>
          </a:bodyPr>
          <a:lstStyle>
            <a:lvl1pPr marL="0" indent="0">
              <a:defRPr sz="1800" b="1" i="0">
                <a:latin typeface="Arial"/>
                <a:cs typeface="Arial"/>
              </a:defRPr>
            </a:lvl1pPr>
            <a:lvl2pPr marL="230188" indent="-173038">
              <a:defRPr sz="1800" b="1" i="0">
                <a:latin typeface="Arial"/>
                <a:cs typeface="Arial"/>
              </a:defRPr>
            </a:lvl2pPr>
            <a:lvl3pPr marL="627063" indent="-223838">
              <a:defRPr sz="1200" b="1" i="0">
                <a:latin typeface="Arial"/>
                <a:cs typeface="Arial"/>
              </a:defRPr>
            </a:lvl3pPr>
            <a:lvl4pPr marL="858838" indent="-231775">
              <a:defRPr sz="1200" b="1" i="0">
                <a:latin typeface="Arial"/>
                <a:cs typeface="Arial"/>
              </a:defRPr>
            </a:lvl4pPr>
            <a:lvl5pPr marL="1030288" indent="-171450">
              <a:defRPr sz="1200" b="1" i="0">
                <a:latin typeface="Arial"/>
                <a:cs typeface="Arial"/>
              </a:defRPr>
            </a:lvl5pPr>
            <a:lvl6pPr>
              <a:defRPr sz="1600"/>
            </a:lvl6pPr>
            <a:lvl7pPr>
              <a:defRPr sz="1600"/>
            </a:lvl7pPr>
            <a:lvl8pPr>
              <a:defRPr sz="1600"/>
            </a:lvl8pPr>
            <a:lvl9pPr>
              <a:defRPr sz="1600"/>
            </a:lvl9pPr>
          </a:lstStyle>
          <a:p>
            <a:pPr lvl="0"/>
            <a:r>
              <a:rPr lang="en-US" dirty="0" smtClean="0"/>
              <a:t>Section text, Arial, 18 </a:t>
            </a:r>
            <a:r>
              <a:rPr lang="en-US" dirty="0" err="1" smtClean="0"/>
              <a:t>pt</a:t>
            </a:r>
            <a:r>
              <a:rPr lang="en-US" dirty="0" smtClean="0"/>
              <a:t> font, bold</a:t>
            </a:r>
          </a:p>
          <a:p>
            <a:pPr lvl="1"/>
            <a:r>
              <a:rPr lang="en-US" dirty="0" smtClean="0"/>
              <a:t>First level indent bullet copy, bold</a:t>
            </a:r>
          </a:p>
        </p:txBody>
      </p:sp>
      <p:sp>
        <p:nvSpPr>
          <p:cNvPr id="9" name="Slide Number Placeholder 8"/>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13" name="Content Placeholder 3"/>
          <p:cNvSpPr>
            <a:spLocks noGrp="1"/>
          </p:cNvSpPr>
          <p:nvPr>
            <p:ph sz="half" idx="16" hasCustomPrompt="1"/>
          </p:nvPr>
        </p:nvSpPr>
        <p:spPr>
          <a:xfrm>
            <a:off x="3194434" y="1998938"/>
            <a:ext cx="2708207" cy="4286249"/>
          </a:xfrm>
          <a:prstGeom prst="rect">
            <a:avLst/>
          </a:prstGeom>
        </p:spPr>
        <p:txBody>
          <a:bodyPr>
            <a:normAutofit/>
          </a:bodyPr>
          <a:lstStyle>
            <a:lvl1pPr marL="0" indent="0">
              <a:defRPr sz="1800" b="1" i="0">
                <a:latin typeface="Arial"/>
                <a:cs typeface="Arial"/>
              </a:defRPr>
            </a:lvl1pPr>
            <a:lvl2pPr marL="230188" indent="-173038">
              <a:defRPr sz="1800" b="1" i="0">
                <a:latin typeface="Arial"/>
                <a:cs typeface="Arial"/>
              </a:defRPr>
            </a:lvl2pPr>
            <a:lvl3pPr marL="627063" indent="-223838">
              <a:defRPr sz="1200" b="1" i="0">
                <a:latin typeface="Arial"/>
                <a:cs typeface="Arial"/>
              </a:defRPr>
            </a:lvl3pPr>
            <a:lvl4pPr marL="858838" indent="-231775">
              <a:defRPr sz="1200" b="1" i="0">
                <a:latin typeface="Arial"/>
                <a:cs typeface="Arial"/>
              </a:defRPr>
            </a:lvl4pPr>
            <a:lvl5pPr marL="1030288" indent="-171450">
              <a:defRPr sz="1200" b="1" i="0">
                <a:latin typeface="Arial"/>
                <a:cs typeface="Arial"/>
              </a:defRPr>
            </a:lvl5pPr>
            <a:lvl6pPr>
              <a:defRPr sz="1600"/>
            </a:lvl6pPr>
            <a:lvl7pPr>
              <a:defRPr sz="1600"/>
            </a:lvl7pPr>
            <a:lvl8pPr>
              <a:defRPr sz="1600"/>
            </a:lvl8pPr>
            <a:lvl9pPr>
              <a:defRPr sz="1600"/>
            </a:lvl9pPr>
          </a:lstStyle>
          <a:p>
            <a:pPr lvl="0"/>
            <a:r>
              <a:rPr lang="en-US" dirty="0" smtClean="0"/>
              <a:t>Section text, Arial, 18 </a:t>
            </a:r>
            <a:r>
              <a:rPr lang="en-US" dirty="0" err="1" smtClean="0"/>
              <a:t>pt</a:t>
            </a:r>
            <a:r>
              <a:rPr lang="en-US" dirty="0" smtClean="0"/>
              <a:t> font, bold</a:t>
            </a:r>
          </a:p>
          <a:p>
            <a:pPr lvl="1"/>
            <a:r>
              <a:rPr lang="en-US" dirty="0" smtClean="0"/>
              <a:t>First level indent bullet copy, bold</a:t>
            </a:r>
          </a:p>
        </p:txBody>
      </p:sp>
      <p:sp>
        <p:nvSpPr>
          <p:cNvPr id="14" name="Content Placeholder 3"/>
          <p:cNvSpPr>
            <a:spLocks noGrp="1"/>
          </p:cNvSpPr>
          <p:nvPr>
            <p:ph sz="half" idx="17" hasCustomPrompt="1"/>
          </p:nvPr>
        </p:nvSpPr>
        <p:spPr>
          <a:xfrm>
            <a:off x="6034344" y="1998938"/>
            <a:ext cx="2708207" cy="4286249"/>
          </a:xfrm>
          <a:prstGeom prst="rect">
            <a:avLst/>
          </a:prstGeom>
        </p:spPr>
        <p:txBody>
          <a:bodyPr>
            <a:normAutofit/>
          </a:bodyPr>
          <a:lstStyle>
            <a:lvl1pPr marL="0" indent="0">
              <a:defRPr sz="1800" b="1" i="0">
                <a:latin typeface="Arial"/>
                <a:cs typeface="Arial"/>
              </a:defRPr>
            </a:lvl1pPr>
            <a:lvl2pPr marL="230188" indent="-173038">
              <a:defRPr sz="1800" b="1" i="0">
                <a:latin typeface="Arial"/>
                <a:cs typeface="Arial"/>
              </a:defRPr>
            </a:lvl2pPr>
            <a:lvl3pPr marL="627063" indent="-223838">
              <a:defRPr sz="1200" b="1" i="0">
                <a:latin typeface="Arial"/>
                <a:cs typeface="Arial"/>
              </a:defRPr>
            </a:lvl3pPr>
            <a:lvl4pPr marL="858838" indent="-231775">
              <a:defRPr sz="1200" b="1" i="0">
                <a:latin typeface="Arial"/>
                <a:cs typeface="Arial"/>
              </a:defRPr>
            </a:lvl4pPr>
            <a:lvl5pPr marL="1030288" indent="-171450">
              <a:defRPr sz="1200" b="1" i="0">
                <a:latin typeface="Arial"/>
                <a:cs typeface="Arial"/>
              </a:defRPr>
            </a:lvl5pPr>
            <a:lvl6pPr>
              <a:defRPr sz="1600"/>
            </a:lvl6pPr>
            <a:lvl7pPr>
              <a:defRPr sz="1600"/>
            </a:lvl7pPr>
            <a:lvl8pPr>
              <a:defRPr sz="1600"/>
            </a:lvl8pPr>
            <a:lvl9pPr>
              <a:defRPr sz="1600"/>
            </a:lvl9pPr>
          </a:lstStyle>
          <a:p>
            <a:pPr lvl="0"/>
            <a:r>
              <a:rPr lang="en-US" dirty="0" smtClean="0"/>
              <a:t>Section text, Arial, 18 </a:t>
            </a:r>
            <a:r>
              <a:rPr lang="en-US" dirty="0" err="1" smtClean="0"/>
              <a:t>pt</a:t>
            </a:r>
            <a:r>
              <a:rPr lang="en-US" dirty="0" smtClean="0"/>
              <a:t> font, bold</a:t>
            </a:r>
          </a:p>
          <a:p>
            <a:pPr lvl="1"/>
            <a:r>
              <a:rPr lang="en-US" dirty="0" smtClean="0"/>
              <a:t>First level indent bullet copy, bold</a:t>
            </a:r>
          </a:p>
        </p:txBody>
      </p:sp>
      <p:sp>
        <p:nvSpPr>
          <p:cNvPr id="17" name="Text Placeholder 2"/>
          <p:cNvSpPr>
            <a:spLocks noGrp="1"/>
          </p:cNvSpPr>
          <p:nvPr>
            <p:ph type="body" idx="15" hasCustomPrompt="1"/>
          </p:nvPr>
        </p:nvSpPr>
        <p:spPr>
          <a:xfrm>
            <a:off x="354524" y="1316404"/>
            <a:ext cx="2706432"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Emphasized header</a:t>
            </a:r>
          </a:p>
        </p:txBody>
      </p:sp>
      <p:sp>
        <p:nvSpPr>
          <p:cNvPr id="18" name="Text Placeholder 2"/>
          <p:cNvSpPr>
            <a:spLocks noGrp="1"/>
          </p:cNvSpPr>
          <p:nvPr>
            <p:ph type="body" idx="18" hasCustomPrompt="1"/>
          </p:nvPr>
        </p:nvSpPr>
        <p:spPr>
          <a:xfrm>
            <a:off x="3189108" y="1316404"/>
            <a:ext cx="2706432"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Emphasized header</a:t>
            </a:r>
          </a:p>
        </p:txBody>
      </p:sp>
      <p:sp>
        <p:nvSpPr>
          <p:cNvPr id="19" name="Text Placeholder 2"/>
          <p:cNvSpPr>
            <a:spLocks noGrp="1"/>
          </p:cNvSpPr>
          <p:nvPr>
            <p:ph type="body" idx="19" hasCustomPrompt="1"/>
          </p:nvPr>
        </p:nvSpPr>
        <p:spPr>
          <a:xfrm>
            <a:off x="6034343" y="1316404"/>
            <a:ext cx="2706432" cy="548640"/>
          </a:xfrm>
          <a:prstGeom prst="rect">
            <a:avLst/>
          </a:prstGeom>
          <a:solidFill>
            <a:srgbClr val="396E8F"/>
          </a:solidFill>
        </p:spPr>
        <p:txBody>
          <a:bodyPr anchor="ctr">
            <a:normAutofit/>
          </a:bodyPr>
          <a:lstStyle>
            <a:lvl1pPr marL="0" indent="0">
              <a:buNone/>
              <a:defRPr sz="2000" b="1" baseline="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Emphasized header</a:t>
            </a:r>
          </a:p>
        </p:txBody>
      </p:sp>
      <p:sp>
        <p:nvSpPr>
          <p:cNvPr id="10"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Tree>
    <p:extLst>
      <p:ext uri="{BB962C8B-B14F-4D97-AF65-F5344CB8AC3E}">
        <p14:creationId xmlns:p14="http://schemas.microsoft.com/office/powerpoint/2010/main" val="3386107073"/>
      </p:ext>
    </p:extLst>
  </p:cSld>
  <p:clrMapOvr>
    <a:masterClrMapping/>
  </p:clrMapOvr>
  <p:extLst mod="1">
    <p:ext uri="{DCECCB84-F9BA-43D5-87BE-67443E8EF086}">
      <p15:sldGuideLst xmlns="" xmlns:p15="http://schemas.microsoft.com/office/powerpoint/2012/main">
        <p15:guide id="1" orient="horz" pos="1620">
          <p15:clr>
            <a:srgbClr val="FBAE40"/>
          </p15:clr>
        </p15:guide>
        <p15:guide id="2" pos="21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DM_Two_Images">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553764" y="1306165"/>
            <a:ext cx="3909748" cy="2538227"/>
          </a:xfrm>
          <a:prstGeom prst="rect">
            <a:avLst/>
          </a:prstGeom>
        </p:spPr>
        <p:txBody>
          <a:bodyPr>
            <a:noAutofit/>
          </a:bodyPr>
          <a:lstStyle>
            <a:lvl1pPr>
              <a:lnSpc>
                <a:spcPct val="100000"/>
              </a:lnSpc>
              <a:spcBef>
                <a:spcPts val="600"/>
              </a:spcBef>
              <a:spcAft>
                <a:spcPts val="600"/>
              </a:spcAft>
              <a:defRPr sz="105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7" name="Slide Number Placeholder 6"/>
          <p:cNvSpPr>
            <a:spLocks noGrp="1"/>
          </p:cNvSpPr>
          <p:nvPr>
            <p:ph type="sldNum" sz="quarter" idx="12"/>
          </p:nvPr>
        </p:nvSpPr>
        <p:spPr>
          <a:xfrm>
            <a:off x="8740776" y="122969"/>
            <a:ext cx="346357" cy="448531"/>
          </a:xfrm>
          <a:prstGeom prst="rect">
            <a:avLst/>
          </a:prstGeom>
        </p:spPr>
        <p:txBody>
          <a:bodyPr/>
          <a:lstStyle/>
          <a:p>
            <a:fld id="{2CB83B62-11C5-2E45-94BD-5F508026BF52}" type="slidenum">
              <a:rPr lang="en-US" smtClean="0"/>
              <a:t>‹#›</a:t>
            </a:fld>
            <a:endParaRPr lang="en-US" dirty="0"/>
          </a:p>
        </p:txBody>
      </p:sp>
      <p:sp>
        <p:nvSpPr>
          <p:cNvPr id="9" name="Content Placeholder 2"/>
          <p:cNvSpPr>
            <a:spLocks noGrp="1"/>
          </p:cNvSpPr>
          <p:nvPr>
            <p:ph sz="half" idx="13" hasCustomPrompt="1"/>
          </p:nvPr>
        </p:nvSpPr>
        <p:spPr>
          <a:xfrm>
            <a:off x="553764" y="3917053"/>
            <a:ext cx="3909748" cy="2538227"/>
          </a:xfrm>
          <a:prstGeom prst="rect">
            <a:avLst/>
          </a:prstGeom>
        </p:spPr>
        <p:txBody>
          <a:bodyPr>
            <a:noAutofit/>
          </a:bodyPr>
          <a:lstStyle>
            <a:lvl1pPr>
              <a:lnSpc>
                <a:spcPct val="100000"/>
              </a:lnSpc>
              <a:spcBef>
                <a:spcPts val="600"/>
              </a:spcBef>
              <a:spcAft>
                <a:spcPts val="600"/>
              </a:spcAft>
              <a:defRPr sz="105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r>
              <a:rPr lang="en-US" dirty="0" smtClean="0"/>
              <a:t>Single Picture</a:t>
            </a:r>
            <a:br>
              <a:rPr lang="en-US" dirty="0" smtClean="0"/>
            </a:br>
            <a:r>
              <a:rPr lang="en-US" dirty="0" smtClean="0"/>
              <a:t>A gallery of approved images may be found at:  Inside.adm.com/</a:t>
            </a:r>
            <a:r>
              <a:rPr lang="en-US" dirty="0" err="1" smtClean="0"/>
              <a:t>ppt_images</a:t>
            </a:r>
            <a:r>
              <a:rPr lang="en-US" dirty="0" smtClean="0"/>
              <a:t/>
            </a:r>
            <a:br>
              <a:rPr lang="en-US" dirty="0" smtClean="0"/>
            </a:br>
            <a:r>
              <a:rPr lang="en-US" dirty="0" smtClean="0"/>
              <a:t>Open an image, right mouse click, and “Save Picture As…”</a:t>
            </a:r>
            <a:br>
              <a:rPr lang="en-US" dirty="0" smtClean="0"/>
            </a:br>
            <a:r>
              <a:rPr lang="en-US" dirty="0" smtClean="0"/>
              <a:t>To insert picture here:</a:t>
            </a:r>
            <a:br>
              <a:rPr lang="en-US" dirty="0" smtClean="0"/>
            </a:br>
            <a:r>
              <a:rPr lang="en-US" dirty="0" smtClean="0"/>
              <a:t>Click this box once (so that selection frame appears)</a:t>
            </a:r>
            <a:br>
              <a:rPr lang="en-US" dirty="0" smtClean="0"/>
            </a:br>
            <a:r>
              <a:rPr lang="en-US" dirty="0" smtClean="0"/>
              <a:t>From the “Insert” tab above, select “Picture”</a:t>
            </a:r>
            <a:br>
              <a:rPr lang="en-US" dirty="0" smtClean="0"/>
            </a:br>
            <a:r>
              <a:rPr lang="en-US" dirty="0" smtClean="0"/>
              <a:t>Locate saved image and “Insert”</a:t>
            </a:r>
          </a:p>
        </p:txBody>
      </p:sp>
      <p:sp>
        <p:nvSpPr>
          <p:cNvPr id="12" name="Title Placeholder 1"/>
          <p:cNvSpPr>
            <a:spLocks noGrp="1"/>
          </p:cNvSpPr>
          <p:nvPr>
            <p:ph type="title" hasCustomPrompt="1"/>
          </p:nvPr>
        </p:nvSpPr>
        <p:spPr>
          <a:xfrm>
            <a:off x="238390" y="311279"/>
            <a:ext cx="8692444" cy="715711"/>
          </a:xfrm>
          <a:prstGeom prst="rect">
            <a:avLst/>
          </a:prstGeom>
        </p:spPr>
        <p:txBody>
          <a:bodyPr vert="horz" lIns="91440" tIns="45720" rIns="91440" bIns="45720" rtlCol="0" anchor="t">
            <a:normAutofit/>
          </a:bodyPr>
          <a:lstStyle>
            <a:lvl1pPr>
              <a:defRPr sz="2800" baseline="0"/>
            </a:lvl1pPr>
          </a:lstStyle>
          <a:p>
            <a:r>
              <a:rPr lang="en-US" dirty="0" smtClean="0"/>
              <a:t>Heading, Arial, 28 </a:t>
            </a:r>
            <a:r>
              <a:rPr lang="en-US" dirty="0" err="1" smtClean="0"/>
              <a:t>pt</a:t>
            </a:r>
            <a:r>
              <a:rPr lang="en-US" dirty="0" smtClean="0"/>
              <a:t> font, bold</a:t>
            </a:r>
            <a:endParaRPr lang="en-US" dirty="0"/>
          </a:p>
        </p:txBody>
      </p:sp>
      <p:sp>
        <p:nvSpPr>
          <p:cNvPr id="8" name="Content Placeholder 3"/>
          <p:cNvSpPr>
            <a:spLocks noGrp="1"/>
          </p:cNvSpPr>
          <p:nvPr>
            <p:ph sz="half" idx="2" hasCustomPrompt="1"/>
          </p:nvPr>
        </p:nvSpPr>
        <p:spPr>
          <a:xfrm>
            <a:off x="4832195" y="1219974"/>
            <a:ext cx="3908580" cy="4926012"/>
          </a:xfrm>
          <a:prstGeom prst="rect">
            <a:avLst/>
          </a:prstGeom>
        </p:spPr>
        <p:txBody>
          <a:bodyPr>
            <a:normAutofit/>
          </a:bodyPr>
          <a:lstStyle>
            <a:lvl1pPr>
              <a:defRPr sz="2000"/>
            </a:lvl1pPr>
            <a:lvl2pPr>
              <a:defRPr sz="2000"/>
            </a:lvl2pPr>
            <a:lvl3pPr marL="631825" indent="0">
              <a:buNone/>
              <a:defRPr sz="2000"/>
            </a:lvl3pPr>
            <a:lvl4pPr>
              <a:defRPr sz="1600"/>
            </a:lvl4pPr>
            <a:lvl5pPr>
              <a:defRPr sz="1600"/>
            </a:lvl5pPr>
            <a:lvl6pPr>
              <a:defRPr sz="1800"/>
            </a:lvl6pPr>
            <a:lvl7pPr>
              <a:defRPr sz="1800"/>
            </a:lvl7pPr>
            <a:lvl8pPr>
              <a:defRPr sz="1800"/>
            </a:lvl8pPr>
            <a:lvl9pPr>
              <a:defRPr sz="1800"/>
            </a:lvl9pPr>
          </a:lstStyle>
          <a:p>
            <a:pPr lvl="0"/>
            <a:r>
              <a:rPr lang="en-US" dirty="0" smtClean="0"/>
              <a:t>Section text, Arial, 20 </a:t>
            </a:r>
            <a:r>
              <a:rPr lang="en-US" dirty="0" err="1" smtClean="0"/>
              <a:t>pt</a:t>
            </a:r>
            <a:r>
              <a:rPr lang="en-US" dirty="0" smtClean="0"/>
              <a:t> font, bold</a:t>
            </a:r>
          </a:p>
          <a:p>
            <a:pPr lvl="1"/>
            <a:r>
              <a:rPr lang="en-US" dirty="0" smtClean="0"/>
              <a:t>First level indent bullet copy, bold</a:t>
            </a:r>
          </a:p>
          <a:p>
            <a:pPr lvl="2"/>
            <a:r>
              <a:rPr lang="en-US" dirty="0" smtClean="0"/>
              <a:t>Second level indented copy, no bullet, bold</a:t>
            </a:r>
          </a:p>
        </p:txBody>
      </p:sp>
    </p:spTree>
    <p:extLst>
      <p:ext uri="{BB962C8B-B14F-4D97-AF65-F5344CB8AC3E}">
        <p14:creationId xmlns:p14="http://schemas.microsoft.com/office/powerpoint/2010/main" val="1480545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214238"/>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5" r:id="rId5"/>
    <p:sldLayoutId id="2147483696" r:id="rId6"/>
    <p:sldLayoutId id="2147483697" r:id="rId7"/>
    <p:sldLayoutId id="2147483698" r:id="rId8"/>
    <p:sldLayoutId id="2147483699" r:id="rId9"/>
    <p:sldLayoutId id="2147483700" r:id="rId10"/>
    <p:sldLayoutId id="2147483677" r:id="rId11"/>
    <p:sldLayoutId id="2147483679" r:id="rId12"/>
    <p:sldLayoutId id="2147483653" r:id="rId13"/>
    <p:sldLayoutId id="2147483655" r:id="rId14"/>
    <p:sldLayoutId id="2147483654" r:id="rId15"/>
    <p:sldLayoutId id="2147483682" r:id="rId16"/>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lgn="r" eaLnBrk="1" latinLnBrk="0" hangingPunct="1"/>
            <a:fld id="{9D21D778-B565-4D7E-94D7-64010A445B68}" type="datetimeFigureOut">
              <a:rPr lang="en-US" smtClean="0"/>
              <a:pPr algn="r" eaLnBrk="1" latinLnBrk="0" hangingPunct="1"/>
              <a:t>7/26/2016</a:t>
            </a:fld>
            <a:endParaRPr lang="en-US" sz="1400" dirty="0">
              <a:solidFill>
                <a:srgbClr val="FFFFFF"/>
              </a:solidFill>
            </a:endParaRPr>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lgn="l" eaLnBrk="1" latinLnBrk="0" hangingPunct="1"/>
            <a:endParaRPr kumimoji="0" lang="en-US" dirty="0">
              <a:solidFill>
                <a:srgbClr val="FFFFFF"/>
              </a:solidFill>
            </a:endParaRPr>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lgn="ctr" eaLnBrk="1" latinLnBrk="0" hangingPunct="1"/>
            <a:fld id="{2C6B1FF6-39B9-40F5-8B67-33C6354A3D4F}" type="slidenum">
              <a:rPr kumimoji="0" lang="en-US" smtClean="0"/>
              <a:pPr algn="ctr" eaLnBrk="1" latinLnBrk="0" hangingPunct="1"/>
              <a:t>‹#›</a:t>
            </a:fld>
            <a:endParaRPr kumimoji="0" lang="en-US" sz="1600" dirty="0">
              <a:solidFill>
                <a:schemeClr val="accent3">
                  <a:shade val="75000"/>
                </a:schemeClr>
              </a:solidFill>
            </a:endParaRPr>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dirty="0" smtClean="0"/>
              <a:t>Click to edit Master title style</a:t>
            </a:r>
            <a:endParaRPr kumimoji="0" lang="en-US"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33" r:id="rId13"/>
  </p:sldLayoutIdLst>
  <p:timing>
    <p:tnLst>
      <p:par>
        <p:cTn id="1" dur="indefinite" restart="never" nodeType="tmRoot"/>
      </p:par>
    </p:tnLst>
  </p:timing>
  <p:hf sldNum="0"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6.xml"/><Relationship Id="rId4"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9.xml"/><Relationship Id="rId4"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0.xml"/><Relationship Id="rId4"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11.xml"/><Relationship Id="rId4"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12.xml"/><Relationship Id="rId4"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notesSlide" Target="../notesSlides/notesSlide13.xml"/><Relationship Id="rId4"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notesSlide" Target="../notesSlides/notesSlide14.xml"/><Relationship Id="rId4"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4.png"/><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notesSlide" Target="../notesSlides/notesSlide15.xml"/><Relationship Id="rId4"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notesSlide" Target="../notesSlides/notesSlide17.xml"/><Relationship Id="rId18" Type="http://schemas.openxmlformats.org/officeDocument/2006/relationships/diagramColors" Target="../diagrams/colors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slideLayout" Target="../slideLayouts/slideLayout22.xml"/><Relationship Id="rId17" Type="http://schemas.openxmlformats.org/officeDocument/2006/relationships/diagramQuickStyle" Target="../diagrams/quickStyle4.xml"/><Relationship Id="rId2" Type="http://schemas.openxmlformats.org/officeDocument/2006/relationships/tags" Target="../tags/tag18.xml"/><Relationship Id="rId16" Type="http://schemas.openxmlformats.org/officeDocument/2006/relationships/diagramLayout" Target="../diagrams/layout4.xml"/><Relationship Id="rId20" Type="http://schemas.openxmlformats.org/officeDocument/2006/relationships/image" Target="../media/image32.png"/><Relationship Id="rId1" Type="http://schemas.openxmlformats.org/officeDocument/2006/relationships/vmlDrawing" Target="../drawings/vmlDrawing9.v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diagramData" Target="../diagrams/data4.xml"/><Relationship Id="rId10" Type="http://schemas.openxmlformats.org/officeDocument/2006/relationships/tags" Target="../tags/tag26.xml"/><Relationship Id="rId19" Type="http://schemas.microsoft.com/office/2007/relationships/diagramDrawing" Target="../diagrams/drawing4.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oleObject" Target="../embeddings/oleObject9.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22.xml"/><Relationship Id="rId4" Type="http://schemas.openxmlformats.org/officeDocument/2006/relationships/tags" Target="../tags/tag31.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33.xml"/><Relationship Id="rId7" Type="http://schemas.openxmlformats.org/officeDocument/2006/relationships/notesSlide" Target="../notesSlides/notesSlide19.xml"/><Relationship Id="rId2" Type="http://schemas.openxmlformats.org/officeDocument/2006/relationships/tags" Target="../tags/tag32.xml"/><Relationship Id="rId1" Type="http://schemas.openxmlformats.org/officeDocument/2006/relationships/vmlDrawing" Target="../drawings/vmlDrawing10.vml"/><Relationship Id="rId6" Type="http://schemas.openxmlformats.org/officeDocument/2006/relationships/slideLayout" Target="../slideLayouts/slideLayout22.xml"/><Relationship Id="rId5" Type="http://schemas.openxmlformats.org/officeDocument/2006/relationships/tags" Target="../tags/tag35.xml"/><Relationship Id="rId4" Type="http://schemas.openxmlformats.org/officeDocument/2006/relationships/tags" Target="../tags/tag34.xml"/></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37.xml"/><Relationship Id="rId7" Type="http://schemas.openxmlformats.org/officeDocument/2006/relationships/notesSlide" Target="../notesSlides/notesSlide20.xml"/><Relationship Id="rId2" Type="http://schemas.openxmlformats.org/officeDocument/2006/relationships/tags" Target="../tags/tag36.xml"/><Relationship Id="rId1" Type="http://schemas.openxmlformats.org/officeDocument/2006/relationships/vmlDrawing" Target="../drawings/vmlDrawing11.vml"/><Relationship Id="rId6" Type="http://schemas.openxmlformats.org/officeDocument/2006/relationships/slideLayout" Target="../slideLayouts/slideLayout22.xml"/><Relationship Id="rId5" Type="http://schemas.openxmlformats.org/officeDocument/2006/relationships/tags" Target="../tags/tag39.xml"/><Relationship Id="rId4" Type="http://schemas.openxmlformats.org/officeDocument/2006/relationships/tags" Target="../tags/tag38.xml"/></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41.xml"/><Relationship Id="rId7" Type="http://schemas.openxmlformats.org/officeDocument/2006/relationships/notesSlide" Target="../notesSlides/notesSlide21.xml"/><Relationship Id="rId2" Type="http://schemas.openxmlformats.org/officeDocument/2006/relationships/tags" Target="../tags/tag40.xml"/><Relationship Id="rId1" Type="http://schemas.openxmlformats.org/officeDocument/2006/relationships/vmlDrawing" Target="../drawings/vmlDrawing12.vml"/><Relationship Id="rId6" Type="http://schemas.openxmlformats.org/officeDocument/2006/relationships/slideLayout" Target="../slideLayouts/slideLayout22.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33.png"/></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45.xml"/><Relationship Id="rId7" Type="http://schemas.openxmlformats.org/officeDocument/2006/relationships/notesSlide" Target="../notesSlides/notesSlide22.xml"/><Relationship Id="rId2" Type="http://schemas.openxmlformats.org/officeDocument/2006/relationships/tags" Target="../tags/tag44.xml"/><Relationship Id="rId1" Type="http://schemas.openxmlformats.org/officeDocument/2006/relationships/vmlDrawing" Target="../drawings/vmlDrawing13.vml"/><Relationship Id="rId6" Type="http://schemas.openxmlformats.org/officeDocument/2006/relationships/slideLayout" Target="../slideLayouts/slideLayout22.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4.png"/><Relationship Id="rId2" Type="http://schemas.openxmlformats.org/officeDocument/2006/relationships/tags" Target="../tags/tag48.xml"/><Relationship Id="rId1" Type="http://schemas.openxmlformats.org/officeDocument/2006/relationships/vmlDrawing" Target="../drawings/vmlDrawing14.vml"/><Relationship Id="rId6" Type="http://schemas.openxmlformats.org/officeDocument/2006/relationships/oleObject" Target="../embeddings/oleObject14.bin"/><Relationship Id="rId5" Type="http://schemas.openxmlformats.org/officeDocument/2006/relationships/notesSlide" Target="../notesSlides/notesSlide23.xml"/><Relationship Id="rId4"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1.xml"/><Relationship Id="rId7" Type="http://schemas.openxmlformats.org/officeDocument/2006/relationships/image" Target="../media/image5.png"/><Relationship Id="rId2" Type="http://schemas.openxmlformats.org/officeDocument/2006/relationships/tags" Target="../tags/tag50.xml"/><Relationship Id="rId1" Type="http://schemas.openxmlformats.org/officeDocument/2006/relationships/vmlDrawing" Target="../drawings/vmlDrawing15.vml"/><Relationship Id="rId6" Type="http://schemas.openxmlformats.org/officeDocument/2006/relationships/oleObject" Target="../embeddings/oleObject15.bin"/><Relationship Id="rId5" Type="http://schemas.openxmlformats.org/officeDocument/2006/relationships/notesSlide" Target="../notesSlides/notesSlide26.xml"/><Relationship Id="rId4"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53.xml"/><Relationship Id="rId7" Type="http://schemas.openxmlformats.org/officeDocument/2006/relationships/image" Target="../media/image5.png"/><Relationship Id="rId2" Type="http://schemas.openxmlformats.org/officeDocument/2006/relationships/tags" Target="../tags/tag52.xml"/><Relationship Id="rId1" Type="http://schemas.openxmlformats.org/officeDocument/2006/relationships/vmlDrawing" Target="../drawings/vmlDrawing16.vml"/><Relationship Id="rId6" Type="http://schemas.openxmlformats.org/officeDocument/2006/relationships/oleObject" Target="../embeddings/oleObject16.bin"/><Relationship Id="rId5" Type="http://schemas.openxmlformats.org/officeDocument/2006/relationships/notesSlide" Target="../notesSlides/notesSlide27.xml"/><Relationship Id="rId4"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jpeg"/><Relationship Id="rId1" Type="http://schemas.openxmlformats.org/officeDocument/2006/relationships/slideLayout" Target="../slideLayouts/slideLayout2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4.png"/><Relationship Id="rId2" Type="http://schemas.openxmlformats.org/officeDocument/2006/relationships/tags" Target="../tags/tag54.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notesSlide" Target="../notesSlides/notesSlide28.xml"/><Relationship Id="rId4"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57.xml"/><Relationship Id="rId7" Type="http://schemas.openxmlformats.org/officeDocument/2006/relationships/image" Target="../media/image41.png"/><Relationship Id="rId2" Type="http://schemas.openxmlformats.org/officeDocument/2006/relationships/tags" Target="../tags/tag56.xml"/><Relationship Id="rId1" Type="http://schemas.openxmlformats.org/officeDocument/2006/relationships/vmlDrawing" Target="../drawings/vmlDrawing18.vml"/><Relationship Id="rId6" Type="http://schemas.openxmlformats.org/officeDocument/2006/relationships/oleObject" Target="../embeddings/oleObject18.bin"/><Relationship Id="rId5" Type="http://schemas.openxmlformats.org/officeDocument/2006/relationships/notesSlide" Target="../notesSlides/notesSlide29.xml"/><Relationship Id="rId4" Type="http://schemas.openxmlformats.org/officeDocument/2006/relationships/slideLayout" Target="../slideLayouts/slideLayout22.xml"/><Relationship Id="rId9" Type="http://schemas.openxmlformats.org/officeDocument/2006/relationships/image" Target="../media/image10.png"/></Relationships>
</file>

<file path=ppt/slides/_rels/slide4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59.xml"/><Relationship Id="rId7" Type="http://schemas.openxmlformats.org/officeDocument/2006/relationships/image" Target="../media/image11.png"/><Relationship Id="rId2" Type="http://schemas.openxmlformats.org/officeDocument/2006/relationships/tags" Target="../tags/tag58.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notesSlide" Target="../notesSlides/notesSlide30.xml"/><Relationship Id="rId10" Type="http://schemas.openxmlformats.org/officeDocument/2006/relationships/image" Target="../media/image10.png"/><Relationship Id="rId4" Type="http://schemas.openxmlformats.org/officeDocument/2006/relationships/slideLayout" Target="../slideLayouts/slideLayout22.xml"/><Relationship Id="rId9" Type="http://schemas.openxmlformats.org/officeDocument/2006/relationships/image" Target="../media/image5.png"/></Relationships>
</file>

<file path=ppt/slides/_rels/slide4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61.xml"/><Relationship Id="rId7" Type="http://schemas.openxmlformats.org/officeDocument/2006/relationships/image" Target="../media/image9.png"/><Relationship Id="rId2" Type="http://schemas.openxmlformats.org/officeDocument/2006/relationships/tags" Target="../tags/tag60.xml"/><Relationship Id="rId1" Type="http://schemas.openxmlformats.org/officeDocument/2006/relationships/vmlDrawing" Target="../drawings/vmlDrawing20.vml"/><Relationship Id="rId6" Type="http://schemas.openxmlformats.org/officeDocument/2006/relationships/oleObject" Target="../embeddings/oleObject20.bin"/><Relationship Id="rId5" Type="http://schemas.openxmlformats.org/officeDocument/2006/relationships/notesSlide" Target="../notesSlides/notesSlide31.xml"/><Relationship Id="rId4"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2.png"/><Relationship Id="rId2" Type="http://schemas.openxmlformats.org/officeDocument/2006/relationships/tags" Target="../tags/tag62.xml"/><Relationship Id="rId1" Type="http://schemas.openxmlformats.org/officeDocument/2006/relationships/vmlDrawing" Target="../drawings/vmlDrawing21.vml"/><Relationship Id="rId6" Type="http://schemas.openxmlformats.org/officeDocument/2006/relationships/oleObject" Target="../embeddings/oleObject21.bin"/><Relationship Id="rId5" Type="http://schemas.openxmlformats.org/officeDocument/2006/relationships/notesSlide" Target="../notesSlides/notesSlide32.xml"/><Relationship Id="rId4"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vmlDrawing" Target="../drawings/vmlDrawing22.vml"/><Relationship Id="rId6" Type="http://schemas.openxmlformats.org/officeDocument/2006/relationships/oleObject" Target="../embeddings/oleObject22.bin"/><Relationship Id="rId5" Type="http://schemas.openxmlformats.org/officeDocument/2006/relationships/notesSlide" Target="../notesSlides/notesSlide33.xml"/><Relationship Id="rId4"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oleObject" Target="../embeddings/oleObject23.bin"/><Relationship Id="rId2" Type="http://schemas.openxmlformats.org/officeDocument/2006/relationships/tags" Target="../tags/tag66.xml"/><Relationship Id="rId1" Type="http://schemas.openxmlformats.org/officeDocument/2006/relationships/vmlDrawing" Target="../drawings/vmlDrawing23.vml"/><Relationship Id="rId6" Type="http://schemas.openxmlformats.org/officeDocument/2006/relationships/image" Target="../media/image44.png"/><Relationship Id="rId5" Type="http://schemas.openxmlformats.org/officeDocument/2006/relationships/notesSlide" Target="../notesSlides/notesSlide34.xml"/><Relationship Id="rId4"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8.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tags" Target="../tags/tag69.xml"/><Relationship Id="rId7" Type="http://schemas.openxmlformats.org/officeDocument/2006/relationships/image" Target="../media/image49.jpeg"/><Relationship Id="rId2" Type="http://schemas.openxmlformats.org/officeDocument/2006/relationships/tags" Target="../tags/tag68.xml"/><Relationship Id="rId1" Type="http://schemas.openxmlformats.org/officeDocument/2006/relationships/vmlDrawing" Target="../drawings/vmlDrawing24.vml"/><Relationship Id="rId6" Type="http://schemas.openxmlformats.org/officeDocument/2006/relationships/oleObject" Target="../embeddings/oleObject24.bin"/><Relationship Id="rId5" Type="http://schemas.openxmlformats.org/officeDocument/2006/relationships/notesSlide" Target="../notesSlides/notesSlide36.xml"/><Relationship Id="rId4" Type="http://schemas.openxmlformats.org/officeDocument/2006/relationships/slideLayout" Target="../slideLayouts/slideLayout22.xml"/><Relationship Id="rId9" Type="http://schemas.openxmlformats.org/officeDocument/2006/relationships/image" Target="../media/image5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vmlDrawing" Target="../drawings/vmlDrawing25.vml"/><Relationship Id="rId6" Type="http://schemas.openxmlformats.org/officeDocument/2006/relationships/oleObject" Target="../embeddings/oleObject25.bin"/><Relationship Id="rId5" Type="http://schemas.openxmlformats.org/officeDocument/2006/relationships/notesSlide" Target="../notesSlides/notesSlide38.xml"/><Relationship Id="rId4" Type="http://schemas.openxmlformats.org/officeDocument/2006/relationships/slideLayout" Target="../slideLayouts/slideLayout22.xml"/></Relationships>
</file>

<file path=ppt/slides/_rels/slide56.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image" Target="../media/image53.wmf"/><Relationship Id="rId2" Type="http://schemas.openxmlformats.org/officeDocument/2006/relationships/tags" Target="../tags/tag72.xml"/><Relationship Id="rId1" Type="http://schemas.openxmlformats.org/officeDocument/2006/relationships/vmlDrawing" Target="../drawings/vmlDrawing26.vml"/><Relationship Id="rId6" Type="http://schemas.openxmlformats.org/officeDocument/2006/relationships/oleObject" Target="../embeddings/oleObject26.bin"/><Relationship Id="rId5" Type="http://schemas.openxmlformats.org/officeDocument/2006/relationships/notesSlide" Target="../notesSlides/notesSlide39.xml"/><Relationship Id="rId4" Type="http://schemas.openxmlformats.org/officeDocument/2006/relationships/slideLayout" Target="../slideLayouts/slideLayout22.xml"/></Relationships>
</file>

<file path=ppt/slides/_rels/slide57.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image" Target="../media/image54.wmf"/><Relationship Id="rId2" Type="http://schemas.openxmlformats.org/officeDocument/2006/relationships/tags" Target="../tags/tag74.xml"/><Relationship Id="rId1" Type="http://schemas.openxmlformats.org/officeDocument/2006/relationships/vmlDrawing" Target="../drawings/vmlDrawing27.vml"/><Relationship Id="rId6" Type="http://schemas.openxmlformats.org/officeDocument/2006/relationships/oleObject" Target="../embeddings/oleObject27.bin"/><Relationship Id="rId5" Type="http://schemas.openxmlformats.org/officeDocument/2006/relationships/notesSlide" Target="../notesSlides/notesSlide40.xml"/><Relationship Id="rId4" Type="http://schemas.openxmlformats.org/officeDocument/2006/relationships/slideLayout" Target="../slideLayouts/slideLayout22.xml"/></Relationships>
</file>

<file path=ppt/slides/_rels/slide58.xml.rels><?xml version="1.0" encoding="UTF-8" standalone="yes"?>
<Relationships xmlns="http://schemas.openxmlformats.org/package/2006/relationships"><Relationship Id="rId3" Type="http://schemas.openxmlformats.org/officeDocument/2006/relationships/tags" Target="../tags/tag77.xml"/><Relationship Id="rId7" Type="http://schemas.openxmlformats.org/officeDocument/2006/relationships/image" Target="../media/image55.wmf"/><Relationship Id="rId2" Type="http://schemas.openxmlformats.org/officeDocument/2006/relationships/tags" Target="../tags/tag76.xml"/><Relationship Id="rId1" Type="http://schemas.openxmlformats.org/officeDocument/2006/relationships/vmlDrawing" Target="../drawings/vmlDrawing28.vml"/><Relationship Id="rId6" Type="http://schemas.openxmlformats.org/officeDocument/2006/relationships/oleObject" Target="../embeddings/oleObject28.bin"/><Relationship Id="rId5" Type="http://schemas.openxmlformats.org/officeDocument/2006/relationships/notesSlide" Target="../notesSlides/notesSlide41.xml"/><Relationship Id="rId4" Type="http://schemas.openxmlformats.org/officeDocument/2006/relationships/slideLayout" Target="../slideLayouts/slideLayout22.xml"/></Relationships>
</file>

<file path=ppt/slides/_rels/slide59.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56.png"/><Relationship Id="rId2" Type="http://schemas.openxmlformats.org/officeDocument/2006/relationships/tags" Target="../tags/tag78.xml"/><Relationship Id="rId1" Type="http://schemas.openxmlformats.org/officeDocument/2006/relationships/vmlDrawing" Target="../drawings/vmlDrawing29.vml"/><Relationship Id="rId6" Type="http://schemas.openxmlformats.org/officeDocument/2006/relationships/oleObject" Target="../embeddings/oleObject29.bin"/><Relationship Id="rId5" Type="http://schemas.openxmlformats.org/officeDocument/2006/relationships/notesSlide" Target="../notesSlides/notesSlide42.xml"/><Relationship Id="rId4"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5167145"/>
            <a:ext cx="6400800" cy="1009403"/>
          </a:xfrm>
        </p:spPr>
        <p:txBody>
          <a:bodyPr>
            <a:noAutofit/>
          </a:bodyPr>
          <a:lstStyle/>
          <a:p>
            <a:r>
              <a:rPr lang="en-US" sz="1200" dirty="0">
                <a:solidFill>
                  <a:schemeClr val="bg1"/>
                </a:solidFill>
              </a:rPr>
              <a:t>Michigan Lean Consortium</a:t>
            </a:r>
          </a:p>
          <a:p>
            <a:r>
              <a:rPr lang="en-US" sz="1200" dirty="0">
                <a:solidFill>
                  <a:schemeClr val="bg1"/>
                </a:solidFill>
              </a:rPr>
              <a:t>August 4, 2016</a:t>
            </a:r>
          </a:p>
          <a:p>
            <a:endParaRPr lang="en-US" sz="1200" dirty="0">
              <a:solidFill>
                <a:schemeClr val="bg1"/>
              </a:solidFill>
            </a:endParaRPr>
          </a:p>
          <a:p>
            <a:r>
              <a:rPr lang="en-US" sz="1200" dirty="0">
                <a:solidFill>
                  <a:schemeClr val="bg1"/>
                </a:solidFill>
              </a:rPr>
              <a:t>Caitlyn Theisen</a:t>
            </a:r>
          </a:p>
          <a:p>
            <a:endParaRPr lang="en-US" sz="1200" dirty="0">
              <a:solidFill>
                <a:schemeClr val="bg1"/>
              </a:solidFill>
            </a:endParaRPr>
          </a:p>
        </p:txBody>
      </p:sp>
      <p:sp>
        <p:nvSpPr>
          <p:cNvPr id="4" name="Title 3"/>
          <p:cNvSpPr>
            <a:spLocks noGrp="1"/>
          </p:cNvSpPr>
          <p:nvPr>
            <p:ph type="ctrTitle"/>
          </p:nvPr>
        </p:nvSpPr>
        <p:spPr/>
        <p:txBody>
          <a:bodyPr/>
          <a:lstStyle/>
          <a:p>
            <a:pPr>
              <a:lnSpc>
                <a:spcPct val="100000"/>
              </a:lnSpc>
            </a:pPr>
            <a:r>
              <a:rPr lang="en-US" dirty="0"/>
              <a:t>Basic Continuous Improvement</a:t>
            </a:r>
          </a:p>
        </p:txBody>
      </p:sp>
      <p:sp>
        <p:nvSpPr>
          <p:cNvPr id="6" name="Rectangle 5"/>
          <p:cNvSpPr/>
          <p:nvPr/>
        </p:nvSpPr>
        <p:spPr>
          <a:xfrm>
            <a:off x="1169252" y="2931702"/>
            <a:ext cx="6829247" cy="646331"/>
          </a:xfrm>
          <a:prstGeom prst="rect">
            <a:avLst/>
          </a:prstGeom>
        </p:spPr>
        <p:txBody>
          <a:bodyPr wrap="square">
            <a:spAutoFit/>
          </a:bodyPr>
          <a:lstStyle/>
          <a:p>
            <a:pPr algn="ctr"/>
            <a:r>
              <a:rPr lang="en-US" b="1" cap="all" spc="250" dirty="0">
                <a:solidFill>
                  <a:schemeClr val="tx2"/>
                </a:solidFill>
              </a:rPr>
              <a:t>8 Simple Steps to Organizational Improvement &amp; Employee Engagement</a:t>
            </a:r>
          </a:p>
        </p:txBody>
      </p:sp>
    </p:spTree>
    <p:extLst>
      <p:ext uri="{BB962C8B-B14F-4D97-AF65-F5344CB8AC3E}">
        <p14:creationId xmlns:p14="http://schemas.microsoft.com/office/powerpoint/2010/main" val="2803732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CI Culture</a:t>
            </a:r>
            <a:endParaRPr lang="en-US" dirty="0"/>
          </a:p>
        </p:txBody>
      </p:sp>
      <p:sp>
        <p:nvSpPr>
          <p:cNvPr id="3" name="Content Placeholder 2"/>
          <p:cNvSpPr>
            <a:spLocks noGrp="1"/>
          </p:cNvSpPr>
          <p:nvPr>
            <p:ph idx="1"/>
          </p:nvPr>
        </p:nvSpPr>
        <p:spPr/>
        <p:txBody>
          <a:bodyPr/>
          <a:lstStyle/>
          <a:p>
            <a:r>
              <a:rPr lang="en-US" dirty="0" smtClean="0"/>
              <a:t>CI mindsets lead to CI culture</a:t>
            </a:r>
          </a:p>
          <a:p>
            <a:r>
              <a:rPr lang="en-US" dirty="0" smtClean="0"/>
              <a:t>No improvement initiative will last without being sustained by an improvement culture</a:t>
            </a:r>
          </a:p>
          <a:p>
            <a:r>
              <a:rPr lang="en-US" dirty="0"/>
              <a:t>Motivation comes not from carrots or sticks, but from helping employees get in touch with their abilities and </a:t>
            </a:r>
            <a:r>
              <a:rPr lang="en-US" dirty="0" smtClean="0"/>
              <a:t>potential</a:t>
            </a:r>
          </a:p>
          <a:p>
            <a:r>
              <a:rPr lang="en-US" dirty="0" smtClean="0"/>
              <a:t>Psychological benefits</a:t>
            </a:r>
          </a:p>
          <a:p>
            <a:pPr lvl="1"/>
            <a:r>
              <a:rPr lang="en-US" dirty="0" smtClean="0"/>
              <a:t>Positive peer pressure</a:t>
            </a:r>
          </a:p>
          <a:p>
            <a:pPr lvl="1"/>
            <a:r>
              <a:rPr lang="en-US" dirty="0" smtClean="0"/>
              <a:t>We are more amenable to change when we are part of the change process</a:t>
            </a:r>
            <a:endParaRPr lang="en-US" dirty="0"/>
          </a:p>
          <a:p>
            <a:r>
              <a:rPr lang="en-US" dirty="0" smtClean="0"/>
              <a:t>Embrace </a:t>
            </a:r>
            <a:r>
              <a:rPr lang="en-US" dirty="0"/>
              <a:t>fun!  Implement games and celebrations to reward hard work</a:t>
            </a:r>
          </a:p>
          <a:p>
            <a:endParaRPr lang="en-US" dirty="0" smtClean="0"/>
          </a:p>
        </p:txBody>
      </p:sp>
    </p:spTree>
    <p:extLst>
      <p:ext uri="{BB962C8B-B14F-4D97-AF65-F5344CB8AC3E}">
        <p14:creationId xmlns:p14="http://schemas.microsoft.com/office/powerpoint/2010/main" val="419083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3300" dirty="0"/>
              <a:t>Proven Success </a:t>
            </a:r>
            <a:r>
              <a:rPr lang="de-DE" sz="3300" dirty="0" smtClean="0"/>
              <a:t>of CI in </a:t>
            </a:r>
            <a:r>
              <a:rPr lang="de-DE" sz="3300" dirty="0"/>
              <a:t>Industry</a:t>
            </a:r>
          </a:p>
        </p:txBody>
      </p:sp>
      <p:sp>
        <p:nvSpPr>
          <p:cNvPr id="3" name="AutoShape 2" descr="data:image/jpeg;base64,/9j/4AAQSkZJRgABAQAAAQABAAD/2wCEAAkGBhQPEA8PEBQQDxAPDxQPEBAPEA8PDxAPFRAVFBQQFBQXHCYeFxkjGRUUHy8gJCcpLCwsFR8xNTAqNSYrLCkBCQoKDgwOFQ8PFykcHBwpNSksKSkqKS4sLCksLCw1LCwpKSkpLCkpLSkpKSksKSwpLCwpLCk1LCkpLCkvKSkpKf/AABEIALcBEwMBIgACEQEDEQH/xAAbAAABBQEBAAAAAAAAAAAAAAAAAQIDBAUGB//EAEAQAAEDAgMFBwIDBQcEAwAAAAEAAhEDBBIhMQUTQVFhBhQiMnGBkaGxI0JSB2KiwfAVM0NjcoLhU3OT0TSjsv/EABkBAQEBAQEBAAAAAAAAAAAAAAABAgQDBf/EACkRAQACAgAEBQMFAAAAAAAAAAABEQIDBCExYRITQVFxBSKBIzLB0fH/2gAMAwEAAhEDEQA/ANenRyGQ0HDopm0Og+ArFKjkPQfZWGUF12wqNtxyHwFK226D4CuMoKdlupMqpstRyHwFK21HIfAVxlITGU8uPCfuPkKVjRLmzm0gEZmCdOizMimy1HIfAUrbUch8BXxb/wDCe2ipYottRyHwFILUch8BXhRThRUtVEWo5D4CeLUch8BXRSTt0pYoi2HIfAS91HIfAV7do3aWKXdhyHwEd2HIfAV3dpd2lij3Ych8BHdhyHwFe3aTdpYo92HIfASd1HIfAV/dpN2ligbUch8BMNqOQ+AtHdJDSSxmm1HIfAUbrUch8BahpJpoq2Mp1qOQ+Ao3Wo5D4C1jQUZoK2Mh1qOQ+AonWo5D4C2HUFE6graMd1t0HwFE626D4C2HW6hdbq2Ml1v0HwFGaA5D4C1XUFC6grYzjQ6D4CaaPQfAV91FRmkrYpbroPhCuYP6gIVtGjSoZD0H2VhlBWadFTMorytVdlBTsoqdlJTNpqWqoLZuKYbjA1gYgNPjUKGvRLHF7sNRhAaGODWlgESAeOU8vrI1GsUV3Y70NElsOmRGbS0tc0zwIJWRXt9njBBLs8xLiXNkyfFrJ45qOpaVGPD6YJGYcJDi5pzEgmZGYHstbClDVJETGc4nponhikhLCCPClwJTOWWXEzED+aVzwAXHQCSegzlBSu9pU6Jiq4MESXOyYJ0k8Pss287ZW1PR5rH/ACmyB6udA+68/wC0XaB13VeQYpNxPa0mMUaHqdAB/wArEc99Xw6Aj2XxcvqGyZmMI5ekvvYfTtOMRO2Zv1h6BcftTpNdhFJzs4H4zATnGQw5/K6jYW123lBtemHta4ubheBIc0wYIyI6hebdlOx5uyypUltPyl5aZMCCxvAmI6fZerWtq2ixlKmAxjGhrWjQAf19V28Nltz+7Po4uMjRj9uvGp+Z/nufhRhT0LtfOMwowpyEDMKTCpEQgjwJpYpoRCCAsTTTViEhaliqaSjdRV3Cmlitig6gonUFommmOpq2Mt1BQuoLWdSUTqKtjJdQUTqK1XUFE6itWjLNFC0NwhLGkympWsTmtUjWrzU0NTy3I+ibVrNYJcQ0c3ZDScyijcNeAWua4OEiCDI5qCpfB1MBzKm7aIlpYajQ1oExGnH1Vq1uRUaDkDoQCHQc9CMiMjn0PJMvrTeN8OToiROKOkZ+0hQWt+ScTmuAIw5kcNSANPf+WYaKcFHjEAtEgk+WMtTPufupGoCFHSq4wcnMh5GcZgHIjoR94T6jZEc8kNbEBA2vWawEu09Jn2XM7b2+HU3spsJpw5tRzgWuDHMPgaG+WZaJnIHSV1LmYsjmOUann/XNc1d12l7mATjreEtAyDdJAmR5TnJOZjQLm347Jj7Jp08Plrxyic4v8uQs+wdWqyi/wMFYkgOcfAACc8pzAK6nZHYCnSOKqd4QfC0CGRGZIOq6DZRO4p4m7sgFuE5RDi0ZdQAfdTd5aHEFzZaJifFEwTHrHypq4bDGImub03cXszmYieRbejgBENAB8MT5eE8j6KQTx58DOXApKbpEwRPA6hKXQQM8zGhI0nM8F0uIy3o4BhxPfnM1CHO9JAGSkQhUCEqRAIQhAQiEIQJCIToRCBkIhOhEIIyEhapISQghLEwsVghNLUFV1NRPpq4WqN7FYkUizohWMCFpFlrU8BACcAsKgurhrGnHoQZEYpaBJMcQq9wynhwscym5viBY0F7ZaQMxm2QY4HOOKXaFs6o+kMIdTk7ycvD/AKgZHA5awFmbT2MKbalV7qApBs1N4wim2m2XOkuefM7CCYyAyBQdCx3hBOWQJ1yy65rHvGllVoDH1C5xcA1s04LhgLichGvt7Lln9uq9xcDuwqMoGDi/CcSB5nYHgENydIacQ4wQQOjs69V8Y3sqOHlLadZrhpqS8/ELc4THVLtp06bwWvLGYjLX4DhaGYhGRObomeGSvSsyjdOBfGOphdmILomIjl6es81eo18TWu0Dp1kZCRMe2nVYVIqVvb1KdSs5zg+kWyxuePEaj3nFwgNLWCODfYX924kEOGGDIgknLKDOXwqO1rzACwBz3ObnEBrWnKXEn6IFs7sOqOaD4sAfmHt6RhPESJ4iRPRmxbdgY57PEX1HF55VGktP8zz8Sz6L3ODiRiqPBBwODvwpIDS05yPFnORGpCpXtV5DRSc7C6nLXw4ERlvCGlpGh48oViLHVZOg5H8zTqOhB91k3Ia6q1hjxVXEEkyWACRIOmJoj0Cy7HtQ+nVFteDCakC3uNKT6kZU3n8riYg6HTLj0Vrs8NLXOzc1uEamMznnxzOf2ScZjqWtoQhQCEIQEIQmveACSQAASSSAABqSeAQKhefbW/aBUrVW07AE08UGuBSL6kGHYG1RhDdD+oiCAARPQbOvKzvNUY8Rkd1WDvfxx9FucJjqluhSqOhSdAJIzH732MqfdnosKYhPFM8x9Uu6PNQMRCR9rPH+ELF2tRqNJjG8FvhwBrcJ6xhP8SscxtQkhchZ9qqlo5lO+ady+GtuuFJ+gFbM+E5eKcuM6jsVZxmCzISQnQhQMLVG5qmhNIQQ4EKTChWwoCckCVQKuD2s521a2AEiwougNGXeqoMGof8ALGg56rpu0zqvd3st2CrVeIwGqKJLDk4NeQQD6xxzXD23aO8tA2m/Zr6IAiX1muB4ZFoAPsV6649Y6pLraGyN238MNDxBECPFlmT6CM/5ZLaUwyWgHG2rigDMtJHhacyRi4HLwk5CFlWfaq4fm6g+kOlntCt/E1sfVXKlw6sWnNrm+Ui3uKYjWDimM/f5UmJHQWjW5uAMPMnFnL8pJ5cNeqkN41r92PNAIDW+Vsak6AZcFjUb8tMvDj4YeA14YI0eZHh+uohVm1alVziIeG1C5rg2CHAQDBzjTLQEievnQ6k1iBpJnSYynWeccFkX99Tx1iT4mNa3IeUOzxZicXXkOiifWqAlvi8rfFvIAdy+xj/2s2ta1HOxOYYEhobGbiTL3Anr1+qeEtboXuYd4TVrA/hxkA9x805EZNM+oOqsWuzwxxxOxSGgQZaA1py1y1OXpwVS2td2MZ3jnmXAsaHeaJjMzkBmVRvq9Q6U7h+sh9rZhkc5eWFbjEtt7Q2Q2tTcxzQ9pGFzXCQRHFN7P3bmHutUucWD8J7zLnU/0OPFw58R1XH3ezrxzW1KdK3oOzAbULmOeRxLmOLG5ZiHRqpLHYV61+8r3dLwhtQMtBXrOptxA4gajvFMR5Xa6LdRVTKW9HJzj68PRKo6NXGJEaTrmD6KReLQhCEmc8MMe8z9kAVw/aau/aFU2VJxZa0nRdPbk6vUH+A0/pb+Y8xHBddtKo4U37uN4QQyThE+vBcps63ubcYRayB+YVW1J4zDM16Ye6S0tmbDZRaGsa1oADchnAEAEnMwtanQAWVQv6/56Yp9Db3r/qGQr9G4ceI9re4H/wCipNkNWk/IDiE7GqtN/Rx/2OClB6H4K81TCqEb0KKEmLoSgsYlWuBmeoEpj6h4B/s0KlcVHmcIuQelO3j+IhWIDbywbUa5pAIIgggEEciOKpbAqG2cLRxJpH/45Jnd/wCTJ/L+nlppCH2904+F9Qf9xtmB/C4lU62xbx5BfXotAMwKO8d9mx8r0jpVo65Io7WriYDqRkT15qVeamohKhFNhCVCIagJrhPEjOco+E5BUxYqjumStDSFQtM5PMyrwVkVn7JouOI0qWL9TWBjvlsFSixaNMQ/3vP3KmASpYqv2awzMmdZIz9cug+Eosg0Q3wjkIH2VlIUtFCrbgNc8l8tzyImBnPp/wClE61IY6oXPIa0kgvLRAOZjQQAc+PprNtAtYypABc9okOLoIGQxOzgaieqfaW3gpifBgMscAQ4PAgHoBIjqraRCSnbMjDE4YlpMxlxCHU2UgCIY0axAEHWU63pNaPBmHGZnFPvyGie9oIg/wBEGQfmCstB2fX6qpeYXAt8JOpblMGQT04/CszHhnOJjKY5wqVWx/F3wc4ZGaYjC9+AMDzxkNkAaZyrCH7I1eCBiykgCSBwnlmtJZNk6K0cxH0K1cWcQYInFlHoeKT1UoP9fzSFLKaSoKVzUO8aAJiJzAidT14KwHAQOenWBKpsM1HHr/NXWqyGvuWtcxhyL5DcjBIExOkxJjoeSlJSBKoBCEIBCRCBUiEIEKY/RPUbygr2FSKj2cDmPX+pWisdjorM+PqB/NbCsgQhCikhCEIhiSoTBjMwYExwSpQgzbE5DqAfor7Vn7P0LTqxzmH/AGkj7QtBoVkOQhCgEjp4fUSlhVru4LNMOk+IOJJnQQRzHygi2nBwsgOLsRAdnmBAcfd2U5T1hW6dLDObjMeYzoI/5WfZF1R+N0iCQYeC2W5Q2BpJB9ZzK0ydOv8AWfJBG2SZnwmIaWwRlz1TlDtC4ZSpVKlU4KdNjn1HfuAeL5GXus/stt2leW7X0vyRTqMPmY8AGPQ6jp6KXF014MpxnKuTVIGuUxEwJjlKiqFTOUNRahlSt/75nV32aVsrIs/FcDkxjnH38I+5+FrpkBIQlQoMuj5j6n7lXWqozKpUbyeT7HxD7q20KyHoQiFAIRCIQIUqIQgEiVIgQqJ5UpUT1YGe7+8af32j5cFtrGb4q9Jo/UXH0aJ+8LZTICEJFFKkSEpEpLAQEqVBj1PwrlwPlrjG0/vtADm+sQflaTCoNrWJrU4ZlUYd5SPKoNB6HT3VPYu12125ZPYcNSmT4qbxq0j7cwtdYGqnBVrt7gxxYQHDMSJC4Xbv7SatEvpNt4eww6qHk0yMM5CMvlc+zdjrmp6ujVw+e3nj/j0MFUW1N69hwyzA+Xc88hHI5H2C807PftPqNe8VqbX03kSBLHtyIJbJIOXA8tQvR7HajKwpPoFr2VJxkyHjCPKRwInOeAETIKat0Z9p9mt/C56ec8492iOSRxgZCTykD7ojj0jXL4TXjIxkTxESvZyOe7ZNfWpi0a0PbceF4bm/I4ozEYcgeeXBL2S7LmxFYzG+c0lkBzvC0gEun945dNVuMtgHYzm6CATwBUpcvGNc+Ocsp+HTO79ONeMfPeSOKrXFSApqlRYd3eb6sLSnm9wxVCNKVM/mPUjQe/KeiIc7T2FTlr6x/wAR0N/7bcgfcyVqJtKkGNa1ohrQGgdAnrMzYaiEqIUGVtD8OtTf+WqN2f8AWM2fIxD4Vym5G0LIVqbqZyxDwu4tcM2uHoVk7G2rjLqVSG16Jw1WcZ4PA/SeB9lvrA2kqa0ylCyFQgIQCRBQgCmpSkBQBVes+Ap5WFtXaX4jLen4q1XytH5WzBe7kB9fYrURYvbFZjfVq8B+EzqdXn5gey14UVnailTZTbo0RPM8T7lTLMyGwhKhA2EJUIGyllVnV1C+9hWhflcR202TWt6v9p2X940AXNKJZUYDOJzRqOcZjUcV0RvSdEDG5ax5Iyuz/aejtFha2adWPxKLiBVbB1H6m/vD3hatzsajVpbl9MOpgGGAkCT+bIzPWVz22P2diqRVoHc1mnE0sJYQ7m0jylWuzVxeio63umte1jZ7x5Hzwa4AQ4nmI0Oqznrwy59W8c8sek05ftB2ZtaLTLLkSQMLW08LjwbjnIHnBKyHdoKzMDWTRZTjAyj4MMCBLvM4xxJzXrtS1DqjKj48GbQYjFoHeyiq9m7ep4nUabjmS4DNxJkkkan1Xys+Czyn91Pq4cfhjEXjcvNrLtxfBwazFWOKMFQb0kR08XsDK9Q2fWfUpU31Wbmo5oL6U4ix3KUWezadH+6ptpk64GhpM8yNdEm1bAVqNSi8ljajcJcHBpGYOvtpxEhdejVnqibytycRvw3TFYxj3iP6Q1NtUASDVpyNQHYo9cMwm2m1G1mlzJiYE69DC842rscWsEOwtLngEF3B4biETExIE6FWLDY93c093b1XU2VD+K5stLmf69Wj0iVdeW3LOPFFQ1t06Mdczhlc/hq9pe2wpP7vbDf3JODC3xMpOOUPjV37gz5wuk7KbDNrTL6xx3Nbx13mCZ/Rlll05RwWb2e7D07ABzYdVjzx5ejRw9Vt7xwXZlMVUOBqYkSs+ndqQXS86VclGJVO8plS7hKF6VyHbfYNR2G+syW3dBpkNAO9p8QR+aBw4jqAtr+0DwSYnu6LWNxNjF7J9t2XkU3/AINyMnUnHzkDN1InzDpqOPNdUDK5PbfYBl1L2xTqziDm+GXazloeoTOz77+hXbbXAFenBO+fLajGgalwyqcBnnnqtTETzhHYBKU3FzyTgJ0z9M15qEiUoIjM5euSBqSFm7Z7S0LRmOo4uk4WspNNR7nRMCMh7kLkrnb9/tEmlZ0zZ0jrVcZuC3odGf7c/wB5ajGZGt2w7aU7MGiz8a6OlFp8k6OqkeUdNT6Zqz2O2M9gN3dZ3VcZgiN1T4MA4enD1JVDs/8As+ZZxVed7WnFiOYa7Uuz1dPErosbgtTVVCNTEiVnMu+anp15XnSrUpFHjRjQSShRY0qDJqPKpV3FaJZKjdbSvSJRSo30arSt9pM5qnU2fKo3OyzwJCVEjp2bRZzHypm3jTxC83utkVp8NRwVXuF2PLWd8K+XHuW9SeGO1j5TRaU+ED0MLzFrL4aVv4E8Pv8A/rD/AMYTy+5b0rurBMEiTJh51TX29PiQfUyvOJvjrW+GBHdLx2td3s0BPL7lu9r29sW4XspvGLF4xi8QBEz6E/KH7Zp0xhaWtA0DYAHsFwY2JXd5qtQ/AVij2aP5nPd6uV8EesjrP7cY7iEx15i0WXZ7FDf+Stq3tYWZiIEVNpJlSimVaZSTt2s2qoGJlakSFf3aN2ljDbcYDBV632k1SXOzg9ZlxsM8PotcpRu09pM5hTtvWniPlef3uwK0+F7ws92zLtvlquHsr5cT6lvUXYHax8pndKfv6wvMRSvxpW+WKQHaH/WH/jCeX3Lek91ZMgkTqQ8pr7enxM+plecxfn/G/wDrCXud67Ws72aE8vuW7yva25EPax+c+LWR/WiT+1KVIYWYGAcGgNC4UbDuHearUPwFZodlXHzOefUp4I9ZHVHbzHZSEx17Oip2HZtrMz9Sthlk0BZmo6CkwEmVeo04Tm0gE9SZUkoJSEppcoHShR4kIIQ5OBVJtdPFwtIuSoqigNyojcJSpHMBSbkKPepweqh25CXchIHpcaBdyOSUUgkxJcSB27CUNCZiRiQTtU9MqjjUjaylDQa5LiVVtwnd4CzSrGJGJV+8BG/CULGJGJV9+Eb8JQnMJhotPAKPfhJ3gJQf3VvII7s3kEzvAR3gKh/d28gl3LeSi7wEneQpQm3Y5J2Srd6CQ3IShaxpC9VDcppulaFsvTTUVM3SYbpKFw1E01VTNymG5VoXd6hUe8oShlC6TxdJUL0Q8V1I2olQoJGuUgKEKB4TwhCgUFOxBCEAiUIQNxBNNRCEDDVRvkIVCb5G+SoQJvkb5CECb5G+QhAm+Rv0IQG/SG4QhAw10w10qFQw3CabhCEDDXTTXQhUNNdN36EIE3yEIRH/2Q=="/>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latin typeface="Arial" panose="020B0604020202020204" pitchFamily="34" charset="0"/>
              <a:cs typeface="Arial" panose="020B0604020202020204" pitchFamily="34" charset="0"/>
            </a:endParaRPr>
          </a:p>
        </p:txBody>
      </p:sp>
      <p:sp>
        <p:nvSpPr>
          <p:cNvPr id="4" name="AutoShape 4" descr="data:image/jpeg;base64,/9j/4AAQSkZJRgABAQAAAQABAAD/2wCEAAkGBhQPEA8PEBQQDxAPDxQPEBAPEA8PDxAPFRAVFBQQFBQXHCYeFxkjGRUUHy8gJCcpLCwsFR8xNTAqNSYrLCkBCQoKDgwOFQ8PFykcHBwpNSksKSkqKS4sLCksLCw1LCwpKSkpLCkpLSkpKSksKSwpLCwpLCk1LCkpLCkvKSkpKf/AABEIALcBEwMBIgACEQEDEQH/xAAbAAABBQEBAAAAAAAAAAAAAAAAAQIDBAUGB//EAEAQAAEDAgMFBwIDBQcEAwAAAAEAAhEDBBIhMQUTQVFhBhQiMnGBkaGxI0JSB2KiwfAVM0NjcoLhU3OT0TSjsv/EABkBAQEBAQEBAAAAAAAAAAAAAAABAgQDBf/EACkRAQACAgAEBQMFAAAAAAAAAAABEQIDBCExYRITQVFxBSKBIzLB0fH/2gAMAwEAAhEDEQA/ANenRyGQ0HDopm0Og+ArFKjkPQfZWGUF12wqNtxyHwFK226D4CuMoKdlupMqpstRyHwFK21HIfAVxlITGU8uPCfuPkKVjRLmzm0gEZmCdOizMimy1HIfAUrbUch8BXxb/wDCe2ipYottRyHwFILUch8BXhRThRUtVEWo5D4CeLUch8BXRSTt0pYoi2HIfAS91HIfAV7do3aWKXdhyHwEd2HIfAV3dpd2lij3Ych8BHdhyHwFe3aTdpYo92HIfASd1HIfAV/dpN2ligbUch8BMNqOQ+AtHdJDSSxmm1HIfAUbrUch8BahpJpoq2Mp1qOQ+Ao3Wo5D4C1jQUZoK2Mh1qOQ+AonWo5D4C2HUFE6graMd1t0HwFE626D4C2HW6hdbq2Ml1v0HwFGaA5D4C1XUFC6grYzjQ6D4CaaPQfAV91FRmkrYpbroPhCuYP6gIVtGjSoZD0H2VhlBWadFTMorytVdlBTsoqdlJTNpqWqoLZuKYbjA1gYgNPjUKGvRLHF7sNRhAaGODWlgESAeOU8vrI1GsUV3Y70NElsOmRGbS0tc0zwIJWRXt9njBBLs8xLiXNkyfFrJ45qOpaVGPD6YJGYcJDi5pzEgmZGYHstbClDVJETGc4nponhikhLCCPClwJTOWWXEzED+aVzwAXHQCSegzlBSu9pU6Jiq4MESXOyYJ0k8Pss287ZW1PR5rH/ACmyB6udA+68/wC0XaB13VeQYpNxPa0mMUaHqdAB/wArEc99Xw6Aj2XxcvqGyZmMI5ekvvYfTtOMRO2Zv1h6BcftTpNdhFJzs4H4zATnGQw5/K6jYW123lBtemHta4ubheBIc0wYIyI6hebdlOx5uyypUltPyl5aZMCCxvAmI6fZerWtq2ixlKmAxjGhrWjQAf19V28Nltz+7Po4uMjRj9uvGp+Z/nufhRhT0LtfOMwowpyEDMKTCpEQgjwJpYpoRCCAsTTTViEhaliqaSjdRV3Cmlitig6gonUFommmOpq2Mt1BQuoLWdSUTqKtjJdQUTqK1XUFE6itWjLNFC0NwhLGkympWsTmtUjWrzU0NTy3I+ibVrNYJcQ0c3ZDScyijcNeAWua4OEiCDI5qCpfB1MBzKm7aIlpYajQ1oExGnH1Vq1uRUaDkDoQCHQc9CMiMjn0PJMvrTeN8OToiROKOkZ+0hQWt+ScTmuAIw5kcNSANPf+WYaKcFHjEAtEgk+WMtTPufupGoCFHSq4wcnMh5GcZgHIjoR94T6jZEc8kNbEBA2vWawEu09Jn2XM7b2+HU3spsJpw5tRzgWuDHMPgaG+WZaJnIHSV1LmYsjmOUann/XNc1d12l7mATjreEtAyDdJAmR5TnJOZjQLm347Jj7Jp08Plrxyic4v8uQs+wdWqyi/wMFYkgOcfAACc8pzAK6nZHYCnSOKqd4QfC0CGRGZIOq6DZRO4p4m7sgFuE5RDi0ZdQAfdTd5aHEFzZaJifFEwTHrHypq4bDGImub03cXszmYieRbejgBENAB8MT5eE8j6KQTx58DOXApKbpEwRPA6hKXQQM8zGhI0nM8F0uIy3o4BhxPfnM1CHO9JAGSkQhUCEqRAIQhAQiEIQJCIToRCBkIhOhEIIyEhapISQghLEwsVghNLUFV1NRPpq4WqN7FYkUizohWMCFpFlrU8BACcAsKgurhrGnHoQZEYpaBJMcQq9wynhwscym5viBY0F7ZaQMxm2QY4HOOKXaFs6o+kMIdTk7ycvD/AKgZHA5awFmbT2MKbalV7qApBs1N4wim2m2XOkuefM7CCYyAyBQdCx3hBOWQJ1yy65rHvGllVoDH1C5xcA1s04LhgLichGvt7Lln9uq9xcDuwqMoGDi/CcSB5nYHgENydIacQ4wQQOjs69V8Y3sqOHlLadZrhpqS8/ELc4THVLtp06bwWvLGYjLX4DhaGYhGRObomeGSvSsyjdOBfGOphdmILomIjl6es81eo18TWu0Dp1kZCRMe2nVYVIqVvb1KdSs5zg+kWyxuePEaj3nFwgNLWCODfYX924kEOGGDIgknLKDOXwqO1rzACwBz3ObnEBrWnKXEn6IFs7sOqOaD4sAfmHt6RhPESJ4iRPRmxbdgY57PEX1HF55VGktP8zz8Sz6L3ODiRiqPBBwODvwpIDS05yPFnORGpCpXtV5DRSc7C6nLXw4ERlvCGlpGh48oViLHVZOg5H8zTqOhB91k3Ia6q1hjxVXEEkyWACRIOmJoj0Cy7HtQ+nVFteDCakC3uNKT6kZU3n8riYg6HTLj0Vrs8NLXOzc1uEamMznnxzOf2ScZjqWtoQhQCEIQEIQmveACSQAASSSAABqSeAQKhefbW/aBUrVW07AE08UGuBSL6kGHYG1RhDdD+oiCAARPQbOvKzvNUY8Rkd1WDvfxx9FucJjqluhSqOhSdAJIzH732MqfdnosKYhPFM8x9Uu6PNQMRCR9rPH+ELF2tRqNJjG8FvhwBrcJ6xhP8SscxtQkhchZ9qqlo5lO+ady+GtuuFJ+gFbM+E5eKcuM6jsVZxmCzISQnQhQMLVG5qmhNIQQ4EKTChWwoCckCVQKuD2s521a2AEiwougNGXeqoMGof8ALGg56rpu0zqvd3st2CrVeIwGqKJLDk4NeQQD6xxzXD23aO8tA2m/Zr6IAiX1muB4ZFoAPsV6649Y6pLraGyN238MNDxBECPFlmT6CM/5ZLaUwyWgHG2rigDMtJHhacyRi4HLwk5CFlWfaq4fm6g+kOlntCt/E1sfVXKlw6sWnNrm+Ui3uKYjWDimM/f5UmJHQWjW5uAMPMnFnL8pJ5cNeqkN41r92PNAIDW+Vsak6AZcFjUb8tMvDj4YeA14YI0eZHh+uohVm1alVziIeG1C5rg2CHAQDBzjTLQEievnQ6k1iBpJnSYynWeccFkX99Tx1iT4mNa3IeUOzxZicXXkOiifWqAlvi8rfFvIAdy+xj/2s2ta1HOxOYYEhobGbiTL3Anr1+qeEtboXuYd4TVrA/hxkA9x805EZNM+oOqsWuzwxxxOxSGgQZaA1py1y1OXpwVS2td2MZ3jnmXAsaHeaJjMzkBmVRvq9Q6U7h+sh9rZhkc5eWFbjEtt7Q2Q2tTcxzQ9pGFzXCQRHFN7P3bmHutUucWD8J7zLnU/0OPFw58R1XH3ezrxzW1KdK3oOzAbULmOeRxLmOLG5ZiHRqpLHYV61+8r3dLwhtQMtBXrOptxA4gajvFMR5Xa6LdRVTKW9HJzj68PRKo6NXGJEaTrmD6KReLQhCEmc8MMe8z9kAVw/aau/aFU2VJxZa0nRdPbk6vUH+A0/pb+Y8xHBddtKo4U37uN4QQyThE+vBcps63ubcYRayB+YVW1J4zDM16Ye6S0tmbDZRaGsa1oADchnAEAEnMwtanQAWVQv6/56Yp9Db3r/qGQr9G4ceI9re4H/wCipNkNWk/IDiE7GqtN/Rx/2OClB6H4K81TCqEb0KKEmLoSgsYlWuBmeoEpj6h4B/s0KlcVHmcIuQelO3j+IhWIDbywbUa5pAIIgggEEciOKpbAqG2cLRxJpH/45Jnd/wCTJ/L+nlppCH2904+F9Qf9xtmB/C4lU62xbx5BfXotAMwKO8d9mx8r0jpVo65Io7WriYDqRkT15qVeamohKhFNhCVCIagJrhPEjOco+E5BUxYqjumStDSFQtM5PMyrwVkVn7JouOI0qWL9TWBjvlsFSixaNMQ/3vP3KmASpYqv2awzMmdZIz9cug+Eosg0Q3wjkIH2VlIUtFCrbgNc8l8tzyImBnPp/wClE61IY6oXPIa0kgvLRAOZjQQAc+PprNtAtYypABc9okOLoIGQxOzgaieqfaW3gpifBgMscAQ4PAgHoBIjqraRCSnbMjDE4YlpMxlxCHU2UgCIY0axAEHWU63pNaPBmHGZnFPvyGie9oIg/wBEGQfmCstB2fX6qpeYXAt8JOpblMGQT04/CszHhnOJjKY5wqVWx/F3wc4ZGaYjC9+AMDzxkNkAaZyrCH7I1eCBiykgCSBwnlmtJZNk6K0cxH0K1cWcQYInFlHoeKT1UoP9fzSFLKaSoKVzUO8aAJiJzAidT14KwHAQOenWBKpsM1HHr/NXWqyGvuWtcxhyL5DcjBIExOkxJjoeSlJSBKoBCEIBCRCBUiEIEKY/RPUbygr2FSKj2cDmPX+pWisdjorM+PqB/NbCsgQhCikhCEIhiSoTBjMwYExwSpQgzbE5DqAfor7Vn7P0LTqxzmH/AGkj7QtBoVkOQhCgEjp4fUSlhVru4LNMOk+IOJJnQQRzHygi2nBwsgOLsRAdnmBAcfd2U5T1hW6dLDObjMeYzoI/5WfZF1R+N0iCQYeC2W5Q2BpJB9ZzK0ydOv8AWfJBG2SZnwmIaWwRlz1TlDtC4ZSpVKlU4KdNjn1HfuAeL5GXus/stt2leW7X0vyRTqMPmY8AGPQ6jp6KXF014MpxnKuTVIGuUxEwJjlKiqFTOUNRahlSt/75nV32aVsrIs/FcDkxjnH38I+5+FrpkBIQlQoMuj5j6n7lXWqozKpUbyeT7HxD7q20KyHoQiFAIRCIQIUqIQgEiVIgQqJ5UpUT1YGe7+8af32j5cFtrGb4q9Jo/UXH0aJ+8LZTICEJFFKkSEpEpLAQEqVBj1PwrlwPlrjG0/vtADm+sQflaTCoNrWJrU4ZlUYd5SPKoNB6HT3VPYu12125ZPYcNSmT4qbxq0j7cwtdYGqnBVrt7gxxYQHDMSJC4Xbv7SatEvpNt4eww6qHk0yMM5CMvlc+zdjrmp6ujVw+e3nj/j0MFUW1N69hwyzA+Xc88hHI5H2C807PftPqNe8VqbX03kSBLHtyIJbJIOXA8tQvR7HajKwpPoFr2VJxkyHjCPKRwInOeAETIKat0Z9p9mt/C56ec8492iOSRxgZCTykD7ojj0jXL4TXjIxkTxESvZyOe7ZNfWpi0a0PbceF4bm/I4ozEYcgeeXBL2S7LmxFYzG+c0lkBzvC0gEun945dNVuMtgHYzm6CATwBUpcvGNc+Ocsp+HTO79ONeMfPeSOKrXFSApqlRYd3eb6sLSnm9wxVCNKVM/mPUjQe/KeiIc7T2FTlr6x/wAR0N/7bcgfcyVqJtKkGNa1ohrQGgdAnrMzYaiEqIUGVtD8OtTf+WqN2f8AWM2fIxD4Vym5G0LIVqbqZyxDwu4tcM2uHoVk7G2rjLqVSG16Jw1WcZ4PA/SeB9lvrA2kqa0ylCyFQgIQCRBQgCmpSkBQBVes+Ap5WFtXaX4jLen4q1XytH5WzBe7kB9fYrURYvbFZjfVq8B+EzqdXn5gey14UVnailTZTbo0RPM8T7lTLMyGwhKhA2EJUIGyllVnV1C+9hWhflcR202TWt6v9p2X940AXNKJZUYDOJzRqOcZjUcV0RvSdEDG5ax5Iyuz/aejtFha2adWPxKLiBVbB1H6m/vD3hatzsajVpbl9MOpgGGAkCT+bIzPWVz22P2diqRVoHc1mnE0sJYQ7m0jylWuzVxeio63umte1jZ7x5Hzwa4AQ4nmI0Oqznrwy59W8c8sek05ftB2ZtaLTLLkSQMLW08LjwbjnIHnBKyHdoKzMDWTRZTjAyj4MMCBLvM4xxJzXrtS1DqjKj48GbQYjFoHeyiq9m7ep4nUabjmS4DNxJkkkan1Xys+Czyn91Pq4cfhjEXjcvNrLtxfBwazFWOKMFQb0kR08XsDK9Q2fWfUpU31Wbmo5oL6U4ix3KUWezadH+6ptpk64GhpM8yNdEm1bAVqNSi8ljajcJcHBpGYOvtpxEhdejVnqibytycRvw3TFYxj3iP6Q1NtUASDVpyNQHYo9cMwm2m1G1mlzJiYE69DC842rscWsEOwtLngEF3B4biETExIE6FWLDY93c093b1XU2VD+K5stLmf69Wj0iVdeW3LOPFFQ1t06Mdczhlc/hq9pe2wpP7vbDf3JODC3xMpOOUPjV37gz5wuk7KbDNrTL6xx3Nbx13mCZ/Rlll05RwWb2e7D07ABzYdVjzx5ejRw9Vt7xwXZlMVUOBqYkSs+ndqQXS86VclGJVO8plS7hKF6VyHbfYNR2G+syW3dBpkNAO9p8QR+aBw4jqAtr+0DwSYnu6LWNxNjF7J9t2XkU3/AINyMnUnHzkDN1InzDpqOPNdUDK5PbfYBl1L2xTqziDm+GXazloeoTOz77+hXbbXAFenBO+fLajGgalwyqcBnnnqtTETzhHYBKU3FzyTgJ0z9M15qEiUoIjM5euSBqSFm7Z7S0LRmOo4uk4WspNNR7nRMCMh7kLkrnb9/tEmlZ0zZ0jrVcZuC3odGf7c/wB5ajGZGt2w7aU7MGiz8a6OlFp8k6OqkeUdNT6Zqz2O2M9gN3dZ3VcZgiN1T4MA4enD1JVDs/8As+ZZxVed7WnFiOYa7Uuz1dPErosbgtTVVCNTEiVnMu+anp15XnSrUpFHjRjQSShRY0qDJqPKpV3FaJZKjdbSvSJRSo30arSt9pM5qnU2fKo3OyzwJCVEjp2bRZzHypm3jTxC83utkVp8NRwVXuF2PLWd8K+XHuW9SeGO1j5TRaU+ED0MLzFrL4aVv4E8Pv8A/rD/AMYTy+5b0rurBMEiTJh51TX29PiQfUyvOJvjrW+GBHdLx2td3s0BPL7lu9r29sW4XspvGLF4xi8QBEz6E/KH7Zp0xhaWtA0DYAHsFwY2JXd5qtQ/AVij2aP5nPd6uV8EesjrP7cY7iEx15i0WXZ7FDf+Stq3tYWZiIEVNpJlSimVaZSTt2s2qoGJlakSFf3aN2ljDbcYDBV632k1SXOzg9ZlxsM8PotcpRu09pM5hTtvWniPlef3uwK0+F7ws92zLtvlquHsr5cT6lvUXYHax8pndKfv6wvMRSvxpW+WKQHaH/WH/jCeX3Lek91ZMgkTqQ8pr7enxM+plecxfn/G/wDrCXud67Ws72aE8vuW7yva25EPax+c+LWR/WiT+1KVIYWYGAcGgNC4UbDuHearUPwFZodlXHzOefUp4I9ZHVHbzHZSEx17Oip2HZtrMz9Sthlk0BZmo6CkwEmVeo04Tm0gE9SZUkoJSEppcoHShR4kIIQ5OBVJtdPFwtIuSoqigNyojcJSpHMBSbkKPepweqh25CXchIHpcaBdyOSUUgkxJcSB27CUNCZiRiQTtU9MqjjUjaylDQa5LiVVtwnd4CzSrGJGJV+8BG/CULGJGJV9+Eb8JQnMJhotPAKPfhJ3gJQf3VvII7s3kEzvAR3gKh/d28gl3LeSi7wEneQpQm3Y5J2Srd6CQ3IShaxpC9VDcppulaFsvTTUVM3SYbpKFw1E01VTNymG5VoXd6hUe8oShlC6TxdJUL0Q8V1I2olQoJGuUgKEKB4TwhCgUFOxBCEAiUIQNxBNNRCEDDVRvkIVCb5G+SoQJvkb5CECb5G+QhAm+Rv0IQG/SG4QhAw10w10qFQw3CabhCEDDXTTXQhUNNdN36EIE3yEIRH/2Q=="/>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solidFill>
                <a:srgbClr val="000000"/>
              </a:solidFill>
              <a:latin typeface="Arial" panose="020B0604020202020204" pitchFamily="34" charset="0"/>
              <a:cs typeface="Arial" panose="020B0604020202020204" pitchFamily="34" charset="0"/>
            </a:endParaRPr>
          </a:p>
        </p:txBody>
      </p:sp>
      <p:pic>
        <p:nvPicPr>
          <p:cNvPr id="14" name="Picture 4" descr="D:\Eigene Dateien\10_0_Global LEAN Design\icons_alle\_fragezeichen.png"/>
          <p:cNvPicPr>
            <a:picLocks noChangeAspect="1" noChangeArrowheads="1"/>
          </p:cNvPicPr>
          <p:nvPr/>
        </p:nvPicPr>
        <p:blipFill>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15544" y="1481047"/>
            <a:ext cx="1687857" cy="168785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D:\Eigene Dateien\2_0_Dokumentation\2_1_Präsentationen &amp; Vorträge\2013-01 Global LEAN Design\Elemente alle\pfeil_leer2.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229295" flipH="1">
            <a:off x="2052148" y="3374039"/>
            <a:ext cx="718761" cy="72098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1" descr="D:\Eigene Dateien\2_0_Dokumentation\2_1_Präsentationen &amp; Vorträge\2013-01 Global LEAN Design\Elemente alle\pfeil_leer2.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445704">
            <a:off x="3356162" y="5277614"/>
            <a:ext cx="718761" cy="72098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1" descr="D:\Eigene Dateien\2_0_Dokumentation\2_1_Präsentationen &amp; Vorträge\2013-01 Global LEAN Design\Elemente alle\pfeil_leer2.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1251" y="5227007"/>
            <a:ext cx="718761" cy="72098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D:\Eigene Dateien\2_0_Dokumentation\2_1_Präsentationen &amp; Vorträge\2013-01 Global LEAN Design\Elemente alle\pfeil_leer2.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165828" flipH="1">
            <a:off x="6340183" y="3341363"/>
            <a:ext cx="718761" cy="7209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1" descr="D:\Eigene Dateien\2_0_Dokumentation\2_1_Präsentationen &amp; Vorträge\2013-01 Global LEAN Design\Elemente alle\pfeil_leer2.png"/>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489109" flipH="1">
            <a:off x="4952490" y="2110807"/>
            <a:ext cx="718761" cy="720983"/>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Image result for first telephone"/>
          <p:cNvPicPr>
            <a:picLocks noChangeAspect="1" noChangeArrowheads="1"/>
          </p:cNvPicPr>
          <p:nvPr/>
        </p:nvPicPr>
        <p:blipFill>
          <a:blip r:embed="rId5" cstate="email">
            <a:clrChange>
              <a:clrFrom>
                <a:srgbClr val="FAFAFA"/>
              </a:clrFrom>
              <a:clrTo>
                <a:srgbClr val="FAFAFA">
                  <a:alpha val="0"/>
                </a:srgbClr>
              </a:clrTo>
            </a:clrChange>
            <a:extLst>
              <a:ext uri="{28A0092B-C50C-407E-A947-70E740481C1C}">
                <a14:useLocalDpi xmlns:a14="http://schemas.microsoft.com/office/drawing/2010/main" val="0"/>
              </a:ext>
            </a:extLst>
          </a:blip>
          <a:srcRect/>
          <a:stretch>
            <a:fillRect/>
          </a:stretch>
        </p:blipFill>
        <p:spPr bwMode="auto">
          <a:xfrm>
            <a:off x="2218346" y="1595718"/>
            <a:ext cx="1398994" cy="1774031"/>
          </a:xfrm>
          <a:prstGeom prst="rect">
            <a:avLst/>
          </a:prstGeom>
          <a:noFill/>
          <a:extLst>
            <a:ext uri="{909E8E84-426E-40DD-AFC4-6F175D3DCCD1}">
              <a14:hiddenFill xmlns:a14="http://schemas.microsoft.com/office/drawing/2010/main">
                <a:solidFill>
                  <a:srgbClr val="FFFFFF"/>
                </a:solidFill>
              </a14:hiddenFill>
            </a:ext>
          </a:extLst>
        </p:spPr>
      </p:pic>
      <p:pic>
        <p:nvPicPr>
          <p:cNvPr id="18441" name="Picture 9"/>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1081" y="4184251"/>
            <a:ext cx="1780897" cy="14429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10"/>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78436" y="3901689"/>
            <a:ext cx="1362075" cy="2457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3" name="Picture 11"/>
          <p:cNvPicPr>
            <a:picLocks noChangeAspect="1" noChangeArrowheads="1"/>
          </p:cNvPicPr>
          <p:nvPr/>
        </p:nvPicPr>
        <p:blipFill>
          <a:blip r:embed="rId8">
            <a:clrChange>
              <a:clrFrom>
                <a:srgbClr val="FFFFFF"/>
              </a:clrFrom>
              <a:clrTo>
                <a:srgbClr val="FFFFFF">
                  <a:alpha val="0"/>
                </a:srgbClr>
              </a:clrTo>
            </a:clrChange>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956614" y="3891317"/>
            <a:ext cx="14859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6" name="Picture 14"/>
          <p:cNvPicPr>
            <a:picLocks noChangeAspect="1" noChangeArrowheads="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72893" y="1673441"/>
            <a:ext cx="1119856" cy="1618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51304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80">
                                          <p:stCondLst>
                                            <p:cond delay="0"/>
                                          </p:stCondLst>
                                        </p:cTn>
                                        <p:tgtEl>
                                          <p:spTgt spid="14"/>
                                        </p:tgtEl>
                                      </p:cBhvr>
                                    </p:animEffect>
                                    <p:anim calcmode="lin" valueType="num">
                                      <p:cBhvr>
                                        <p:cTn id="8"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4"/>
                                        </p:tgtEl>
                                      </p:cBhvr>
                                      <p:to x="100000" y="60000"/>
                                    </p:animScale>
                                    <p:animScale>
                                      <p:cBhvr>
                                        <p:cTn id="14" dur="166" decel="50000">
                                          <p:stCondLst>
                                            <p:cond delay="676"/>
                                          </p:stCondLst>
                                        </p:cTn>
                                        <p:tgtEl>
                                          <p:spTgt spid="14"/>
                                        </p:tgtEl>
                                      </p:cBhvr>
                                      <p:to x="100000" y="100000"/>
                                    </p:animScale>
                                    <p:animScale>
                                      <p:cBhvr>
                                        <p:cTn id="15" dur="26">
                                          <p:stCondLst>
                                            <p:cond delay="1312"/>
                                          </p:stCondLst>
                                        </p:cTn>
                                        <p:tgtEl>
                                          <p:spTgt spid="14"/>
                                        </p:tgtEl>
                                      </p:cBhvr>
                                      <p:to x="100000" y="80000"/>
                                    </p:animScale>
                                    <p:animScale>
                                      <p:cBhvr>
                                        <p:cTn id="16" dur="166" decel="50000">
                                          <p:stCondLst>
                                            <p:cond delay="1338"/>
                                          </p:stCondLst>
                                        </p:cTn>
                                        <p:tgtEl>
                                          <p:spTgt spid="14"/>
                                        </p:tgtEl>
                                      </p:cBhvr>
                                      <p:to x="100000" y="100000"/>
                                    </p:animScale>
                                    <p:animScale>
                                      <p:cBhvr>
                                        <p:cTn id="17" dur="26">
                                          <p:stCondLst>
                                            <p:cond delay="1642"/>
                                          </p:stCondLst>
                                        </p:cTn>
                                        <p:tgtEl>
                                          <p:spTgt spid="14"/>
                                        </p:tgtEl>
                                      </p:cBhvr>
                                      <p:to x="100000" y="90000"/>
                                    </p:animScale>
                                    <p:animScale>
                                      <p:cBhvr>
                                        <p:cTn id="18" dur="166" decel="50000">
                                          <p:stCondLst>
                                            <p:cond delay="1668"/>
                                          </p:stCondLst>
                                        </p:cTn>
                                        <p:tgtEl>
                                          <p:spTgt spid="14"/>
                                        </p:tgtEl>
                                      </p:cBhvr>
                                      <p:to x="100000" y="100000"/>
                                    </p:animScale>
                                    <p:animScale>
                                      <p:cBhvr>
                                        <p:cTn id="19" dur="26">
                                          <p:stCondLst>
                                            <p:cond delay="1808"/>
                                          </p:stCondLst>
                                        </p:cTn>
                                        <p:tgtEl>
                                          <p:spTgt spid="14"/>
                                        </p:tgtEl>
                                      </p:cBhvr>
                                      <p:to x="100000" y="95000"/>
                                    </p:animScale>
                                    <p:animScale>
                                      <p:cBhvr>
                                        <p:cTn id="20" dur="166" decel="50000">
                                          <p:stCondLst>
                                            <p:cond delay="1834"/>
                                          </p:stCondLst>
                                        </p:cTn>
                                        <p:tgtEl>
                                          <p:spTgt spid="14"/>
                                        </p:tgtEl>
                                      </p:cBhvr>
                                      <p:to x="100000" y="100000"/>
                                    </p:animScale>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Autofit/>
          </a:bodyPr>
          <a:lstStyle/>
          <a:p>
            <a:r>
              <a:rPr lang="de-DE" sz="3300" dirty="0"/>
              <a:t>Proven Success </a:t>
            </a:r>
            <a:r>
              <a:rPr lang="de-DE" sz="3300" dirty="0" smtClean="0"/>
              <a:t>of CI in </a:t>
            </a:r>
            <a:r>
              <a:rPr lang="de-DE" sz="3300" dirty="0"/>
              <a:t>Kalamazoo</a:t>
            </a:r>
          </a:p>
        </p:txBody>
      </p:sp>
      <p:sp>
        <p:nvSpPr>
          <p:cNvPr id="13" name="TextBox 12"/>
          <p:cNvSpPr txBox="1"/>
          <p:nvPr/>
        </p:nvSpPr>
        <p:spPr>
          <a:xfrm>
            <a:off x="444929" y="5931805"/>
            <a:ext cx="5775064" cy="338554"/>
          </a:xfrm>
          <a:prstGeom prst="rect">
            <a:avLst/>
          </a:prstGeom>
          <a:noFill/>
        </p:spPr>
        <p:txBody>
          <a:bodyPr wrap="square" rtlCol="0">
            <a:spAutoFit/>
          </a:bodyPr>
          <a:lstStyle/>
          <a:p>
            <a:r>
              <a:rPr lang="en-US" sz="1600" dirty="0" smtClean="0">
                <a:solidFill>
                  <a:schemeClr val="accent5">
                    <a:lumMod val="50000"/>
                  </a:schemeClr>
                </a:solidFill>
              </a:rPr>
              <a:t>*OEE: measure of process throughput</a:t>
            </a:r>
            <a:endParaRPr lang="en-US" sz="1600" strike="sngStrike" dirty="0">
              <a:solidFill>
                <a:schemeClr val="accent5">
                  <a:lumMod val="50000"/>
                </a:schemeClr>
              </a:solidFill>
            </a:endParaRPr>
          </a:p>
        </p:txBody>
      </p:sp>
      <p:graphicFrame>
        <p:nvGraphicFramePr>
          <p:cNvPr id="7" name="Chart 6"/>
          <p:cNvGraphicFramePr>
            <a:graphicFrameLocks/>
          </p:cNvGraphicFramePr>
          <p:nvPr>
            <p:extLst>
              <p:ext uri="{D42A27DB-BD31-4B8C-83A1-F6EECF244321}">
                <p14:modId xmlns:p14="http://schemas.microsoft.com/office/powerpoint/2010/main" val="3550507016"/>
              </p:ext>
            </p:extLst>
          </p:nvPr>
        </p:nvGraphicFramePr>
        <p:xfrm>
          <a:off x="483015" y="1526568"/>
          <a:ext cx="8147418" cy="44052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94530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Autofit/>
          </a:bodyPr>
          <a:lstStyle/>
          <a:p>
            <a:r>
              <a:rPr lang="de-DE" sz="3300" dirty="0" smtClean="0"/>
              <a:t>Prerequisites</a:t>
            </a:r>
            <a:endParaRPr lang="de-DE" sz="3300" dirty="0"/>
          </a:p>
        </p:txBody>
      </p:sp>
      <p:sp>
        <p:nvSpPr>
          <p:cNvPr id="2" name="Content Placeholder 1"/>
          <p:cNvSpPr>
            <a:spLocks noGrp="1"/>
          </p:cNvSpPr>
          <p:nvPr>
            <p:ph idx="1"/>
          </p:nvPr>
        </p:nvSpPr>
        <p:spPr>
          <a:xfrm>
            <a:off x="256080" y="1503946"/>
            <a:ext cx="8484695" cy="4937493"/>
          </a:xfrm>
        </p:spPr>
        <p:txBody>
          <a:bodyPr/>
          <a:lstStyle/>
          <a:p>
            <a:r>
              <a:rPr lang="en-US" dirty="0" smtClean="0"/>
              <a:t>To develop a robust, sustainable improvement </a:t>
            </a:r>
            <a:r>
              <a:rPr lang="en-US" dirty="0"/>
              <a:t>p</a:t>
            </a:r>
            <a:r>
              <a:rPr lang="en-US" dirty="0" smtClean="0"/>
              <a:t>rogram, management support is essential:</a:t>
            </a:r>
          </a:p>
          <a:p>
            <a:pPr lvl="1"/>
            <a:r>
              <a:rPr lang="en-US" dirty="0" smtClean="0"/>
              <a:t>To ensure improvements occur </a:t>
            </a:r>
            <a:r>
              <a:rPr lang="en-US" dirty="0" smtClean="0">
                <a:latin typeface="Arial"/>
                <a:cs typeface="Arial"/>
              </a:rPr>
              <a:t>“…management </a:t>
            </a:r>
            <a:r>
              <a:rPr lang="en-US" dirty="0">
                <a:latin typeface="Arial"/>
                <a:cs typeface="Arial"/>
              </a:rPr>
              <a:t>support for people’s time, access to required data, and permission to change </a:t>
            </a:r>
            <a:r>
              <a:rPr lang="en-US" dirty="0" smtClean="0">
                <a:latin typeface="Arial"/>
                <a:cs typeface="Arial"/>
              </a:rPr>
              <a:t>things [must be] granted.” </a:t>
            </a:r>
          </a:p>
          <a:p>
            <a:pPr marL="174625" lvl="1" indent="0" algn="r">
              <a:buNone/>
            </a:pPr>
            <a:r>
              <a:rPr lang="en-US" sz="1600" dirty="0">
                <a:solidFill>
                  <a:schemeClr val="tx1">
                    <a:lumMod val="50000"/>
                    <a:lumOff val="50000"/>
                  </a:schemeClr>
                </a:solidFill>
              </a:rPr>
              <a:t>-</a:t>
            </a:r>
            <a:r>
              <a:rPr lang="en-US" sz="1600" dirty="0" smtClean="0">
                <a:solidFill>
                  <a:schemeClr val="tx1">
                    <a:lumMod val="50000"/>
                    <a:lumOff val="50000"/>
                  </a:schemeClr>
                </a:solidFill>
              </a:rPr>
              <a:t>Product Development Value Stream Mapping </a:t>
            </a:r>
            <a:r>
              <a:rPr lang="en-US" sz="1600" dirty="0">
                <a:solidFill>
                  <a:schemeClr val="tx1">
                    <a:lumMod val="50000"/>
                    <a:lumOff val="50000"/>
                  </a:schemeClr>
                </a:solidFill>
              </a:rPr>
              <a:t>Manual, Hugh L. McManus, MIT </a:t>
            </a:r>
            <a:r>
              <a:rPr lang="en-US" sz="1600" dirty="0" smtClean="0">
                <a:solidFill>
                  <a:schemeClr val="tx1">
                    <a:lumMod val="50000"/>
                    <a:lumOff val="50000"/>
                  </a:schemeClr>
                </a:solidFill>
              </a:rPr>
              <a:t>2005</a:t>
            </a:r>
          </a:p>
          <a:p>
            <a:pPr lvl="1"/>
            <a:endParaRPr lang="en-US" dirty="0" smtClean="0">
              <a:latin typeface="Arial"/>
              <a:cs typeface="Arial"/>
            </a:endParaRPr>
          </a:p>
          <a:p>
            <a:r>
              <a:rPr lang="en-US" dirty="0" smtClean="0">
                <a:latin typeface="Arial"/>
                <a:cs typeface="Arial"/>
              </a:rPr>
              <a:t>What </a:t>
            </a:r>
            <a:r>
              <a:rPr lang="en-US" dirty="0">
                <a:latin typeface="Arial"/>
                <a:cs typeface="Arial"/>
              </a:rPr>
              <a:t>can you do if you don’t have management support</a:t>
            </a:r>
            <a:r>
              <a:rPr lang="en-US" dirty="0" smtClean="0">
                <a:latin typeface="Arial"/>
                <a:cs typeface="Arial"/>
              </a:rPr>
              <a:t>?</a:t>
            </a:r>
          </a:p>
          <a:p>
            <a:pPr lvl="1"/>
            <a:r>
              <a:rPr lang="en-US" dirty="0" smtClean="0">
                <a:solidFill>
                  <a:schemeClr val="tx1"/>
                </a:solidFill>
                <a:latin typeface="Arial"/>
                <a:cs typeface="Arial"/>
              </a:rPr>
              <a:t>‘Go </a:t>
            </a:r>
            <a:r>
              <a:rPr lang="en-US" dirty="0">
                <a:solidFill>
                  <a:schemeClr val="tx1"/>
                </a:solidFill>
                <a:latin typeface="Arial"/>
                <a:cs typeface="Arial"/>
              </a:rPr>
              <a:t>until you get a red </a:t>
            </a:r>
            <a:r>
              <a:rPr lang="en-US" dirty="0" smtClean="0">
                <a:solidFill>
                  <a:schemeClr val="tx1"/>
                </a:solidFill>
                <a:latin typeface="Arial"/>
                <a:cs typeface="Arial"/>
              </a:rPr>
              <a:t>light’</a:t>
            </a:r>
          </a:p>
          <a:p>
            <a:pPr lvl="1"/>
            <a:r>
              <a:rPr lang="en-US" dirty="0" smtClean="0">
                <a:solidFill>
                  <a:schemeClr val="tx1"/>
                </a:solidFill>
                <a:latin typeface="Arial"/>
                <a:cs typeface="Arial"/>
              </a:rPr>
              <a:t>Use </a:t>
            </a:r>
            <a:r>
              <a:rPr lang="en-US" dirty="0">
                <a:solidFill>
                  <a:schemeClr val="tx1"/>
                </a:solidFill>
                <a:latin typeface="Arial"/>
                <a:cs typeface="Arial"/>
              </a:rPr>
              <a:t>data (measurements) to prove effectiveness; argue facts, not </a:t>
            </a:r>
            <a:r>
              <a:rPr lang="en-US" dirty="0" smtClean="0">
                <a:solidFill>
                  <a:schemeClr val="tx1"/>
                </a:solidFill>
                <a:latin typeface="Arial"/>
                <a:cs typeface="Arial"/>
              </a:rPr>
              <a:t>feelings</a:t>
            </a:r>
          </a:p>
          <a:p>
            <a:pPr lvl="1"/>
            <a:r>
              <a:rPr lang="en-US" dirty="0" smtClean="0"/>
              <a:t>Start small; focus on your immediate area of influence</a:t>
            </a:r>
          </a:p>
          <a:p>
            <a:pPr lvl="1"/>
            <a:r>
              <a:rPr lang="en-US" dirty="0"/>
              <a:t>Small pockets of improvement are better than none</a:t>
            </a:r>
          </a:p>
          <a:p>
            <a:pPr lvl="1"/>
            <a:r>
              <a:rPr lang="en-US" dirty="0" smtClean="0"/>
              <a:t>“</a:t>
            </a:r>
            <a:r>
              <a:rPr lang="en-US" dirty="0"/>
              <a:t>If no one’s in charge, I guess you are.” </a:t>
            </a:r>
            <a:r>
              <a:rPr lang="en-US" sz="1600" dirty="0">
                <a:solidFill>
                  <a:schemeClr val="tx1">
                    <a:lumMod val="50000"/>
                    <a:lumOff val="50000"/>
                  </a:schemeClr>
                </a:solidFill>
              </a:rPr>
              <a:t>–Penny Weller, </a:t>
            </a:r>
            <a:r>
              <a:rPr lang="en-US" sz="1600" dirty="0" smtClean="0">
                <a:solidFill>
                  <a:schemeClr val="tx1">
                    <a:lumMod val="50000"/>
                    <a:lumOff val="50000"/>
                  </a:schemeClr>
                </a:solidFill>
              </a:rPr>
              <a:t>Kalamazoo TED </a:t>
            </a:r>
            <a:r>
              <a:rPr lang="en-US" sz="1600" dirty="0">
                <a:solidFill>
                  <a:schemeClr val="tx1">
                    <a:lumMod val="50000"/>
                    <a:lumOff val="50000"/>
                  </a:schemeClr>
                </a:solidFill>
              </a:rPr>
              <a:t>Talk on Continuous Improvement</a:t>
            </a:r>
          </a:p>
          <a:p>
            <a:pPr lvl="1"/>
            <a:endParaRPr lang="en-US" sz="1600" dirty="0">
              <a:solidFill>
                <a:schemeClr val="tx1">
                  <a:lumMod val="50000"/>
                  <a:lumOff val="50000"/>
                </a:schemeClr>
              </a:solidFill>
            </a:endParaRPr>
          </a:p>
          <a:p>
            <a:pPr lvl="1"/>
            <a:endParaRPr lang="en-US" dirty="0"/>
          </a:p>
        </p:txBody>
      </p:sp>
    </p:spTree>
    <p:extLst>
      <p:ext uri="{BB962C8B-B14F-4D97-AF65-F5344CB8AC3E}">
        <p14:creationId xmlns:p14="http://schemas.microsoft.com/office/powerpoint/2010/main" val="87900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p:cNvSpPr>
            <a:spLocks noGrp="1"/>
          </p:cNvSpPr>
          <p:nvPr>
            <p:ph type="title"/>
          </p:nvPr>
        </p:nvSpPr>
        <p:spPr/>
        <p:txBody>
          <a:bodyPr>
            <a:noAutofit/>
          </a:bodyPr>
          <a:lstStyle/>
          <a:p>
            <a:r>
              <a:rPr lang="de-DE" sz="3300" dirty="0" smtClean="0"/>
              <a:t>What Makes a Good CI Program?</a:t>
            </a:r>
            <a:endParaRPr lang="de-DE" sz="3300" dirty="0"/>
          </a:p>
        </p:txBody>
      </p:sp>
      <p:sp>
        <p:nvSpPr>
          <p:cNvPr id="2" name="Content Placeholder 1"/>
          <p:cNvSpPr>
            <a:spLocks noGrp="1"/>
          </p:cNvSpPr>
          <p:nvPr>
            <p:ph idx="1"/>
          </p:nvPr>
        </p:nvSpPr>
        <p:spPr>
          <a:xfrm>
            <a:off x="256080" y="1503946"/>
            <a:ext cx="8484695" cy="4922611"/>
          </a:xfrm>
        </p:spPr>
        <p:txBody>
          <a:bodyPr>
            <a:normAutofit/>
          </a:bodyPr>
          <a:lstStyle/>
          <a:p>
            <a:r>
              <a:rPr lang="en-US" dirty="0" smtClean="0"/>
              <a:t>Driven from the bottom but supported from the top</a:t>
            </a:r>
          </a:p>
          <a:p>
            <a:pPr lvl="1"/>
            <a:r>
              <a:rPr lang="en-US" dirty="0"/>
              <a:t>“Improvement work must be done </a:t>
            </a:r>
            <a:r>
              <a:rPr lang="en-US" i="1" dirty="0"/>
              <a:t>through</a:t>
            </a:r>
            <a:r>
              <a:rPr lang="en-US" dirty="0"/>
              <a:t> people, rather than </a:t>
            </a:r>
            <a:r>
              <a:rPr lang="en-US" i="1" dirty="0"/>
              <a:t>to</a:t>
            </a:r>
            <a:r>
              <a:rPr lang="en-US" dirty="0"/>
              <a:t> people.”  </a:t>
            </a:r>
            <a:r>
              <a:rPr lang="en-US" sz="1600" dirty="0" smtClean="0">
                <a:solidFill>
                  <a:schemeClr val="tx1">
                    <a:lumMod val="50000"/>
                    <a:lumOff val="50000"/>
                  </a:schemeClr>
                </a:solidFill>
              </a:rPr>
              <a:t>-</a:t>
            </a:r>
            <a:r>
              <a:rPr lang="en-US" sz="1600" u="sng" dirty="0" smtClean="0">
                <a:solidFill>
                  <a:schemeClr val="tx1">
                    <a:lumMod val="50000"/>
                    <a:lumOff val="50000"/>
                  </a:schemeClr>
                </a:solidFill>
              </a:rPr>
              <a:t>Journey to Lean</a:t>
            </a:r>
            <a:r>
              <a:rPr lang="en-US" sz="1600" dirty="0" smtClean="0">
                <a:solidFill>
                  <a:schemeClr val="tx1">
                    <a:lumMod val="50000"/>
                    <a:lumOff val="50000"/>
                  </a:schemeClr>
                </a:solidFill>
              </a:rPr>
              <a:t> by John Drew, Blair McCallum, Stefan Roggenhofer</a:t>
            </a:r>
          </a:p>
          <a:p>
            <a:pPr marL="283464" indent="-283464"/>
            <a:r>
              <a:rPr lang="en-US" dirty="0"/>
              <a:t>CI is not a management activity!  </a:t>
            </a:r>
          </a:p>
          <a:p>
            <a:pPr marL="526669" lvl="1" indent="-283464"/>
            <a:r>
              <a:rPr lang="en-US" dirty="0"/>
              <a:t>“How many employees live every day as though it were yesterday, doing the same things, experiencing the same frustrations, and getting the same results?  It is precisely because they experience them day after day that people at the front line know the problems – and more often than not, have good ideas for solving them.” “…One organization had a slogan that said ‘Everyone in this company has two jobs: to do their job and to improve their job.’” </a:t>
            </a:r>
            <a:r>
              <a:rPr lang="en-US" sz="1600" dirty="0" smtClean="0">
                <a:solidFill>
                  <a:schemeClr val="tx1">
                    <a:lumMod val="50000"/>
                    <a:lumOff val="50000"/>
                  </a:schemeClr>
                </a:solidFill>
              </a:rPr>
              <a:t>-</a:t>
            </a:r>
            <a:r>
              <a:rPr lang="en-US" sz="1600" u="sng" dirty="0">
                <a:solidFill>
                  <a:schemeClr val="tx1">
                    <a:lumMod val="50000"/>
                    <a:lumOff val="50000"/>
                  </a:schemeClr>
                </a:solidFill>
              </a:rPr>
              <a:t>Journey to Lean</a:t>
            </a:r>
            <a:r>
              <a:rPr lang="en-US" sz="1600" dirty="0">
                <a:solidFill>
                  <a:schemeClr val="tx1">
                    <a:lumMod val="50000"/>
                    <a:lumOff val="50000"/>
                  </a:schemeClr>
                </a:solidFill>
              </a:rPr>
              <a:t> by John Drew, Blair McCallum, Stefan Roggenhofer</a:t>
            </a:r>
          </a:p>
          <a:p>
            <a:pPr marL="526669" lvl="1" indent="-283464"/>
            <a:r>
              <a:rPr lang="en-US" dirty="0" smtClean="0"/>
              <a:t>Management can then focus on developing and motivating their people, instead of solving their problems for them</a:t>
            </a:r>
          </a:p>
          <a:p>
            <a:pPr marL="283464" indent="-283464"/>
            <a:r>
              <a:rPr lang="en-US" dirty="0" smtClean="0"/>
              <a:t>Improvement becomes part of the work, not additional to the work</a:t>
            </a:r>
          </a:p>
          <a:p>
            <a:pPr lvl="1"/>
            <a:endParaRPr lang="en-US" dirty="0" smtClean="0"/>
          </a:p>
          <a:p>
            <a:endParaRPr lang="en-US" dirty="0" smtClean="0">
              <a:latin typeface="Arial"/>
              <a:cs typeface="Arial"/>
            </a:endParaRPr>
          </a:p>
          <a:p>
            <a:pPr lvl="1"/>
            <a:endParaRPr lang="en-US" dirty="0" smtClean="0">
              <a:latin typeface="Arial"/>
              <a:cs typeface="Arial"/>
            </a:endParaRPr>
          </a:p>
          <a:p>
            <a:endParaRPr lang="en-US" dirty="0"/>
          </a:p>
        </p:txBody>
      </p:sp>
    </p:spTree>
    <p:extLst>
      <p:ext uri="{BB962C8B-B14F-4D97-AF65-F5344CB8AC3E}">
        <p14:creationId xmlns:p14="http://schemas.microsoft.com/office/powerpoint/2010/main" val="3846117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 CI Program</a:t>
            </a:r>
            <a:endParaRPr lang="en-US" dirty="0"/>
          </a:p>
        </p:txBody>
      </p:sp>
      <p:sp>
        <p:nvSpPr>
          <p:cNvPr id="3" name="Content Placeholder 2"/>
          <p:cNvSpPr>
            <a:spLocks noGrp="1"/>
          </p:cNvSpPr>
          <p:nvPr>
            <p:ph idx="1"/>
          </p:nvPr>
        </p:nvSpPr>
        <p:spPr>
          <a:xfrm>
            <a:off x="256080" y="1503946"/>
            <a:ext cx="8484695" cy="4884327"/>
          </a:xfrm>
        </p:spPr>
        <p:txBody>
          <a:bodyPr>
            <a:noAutofit/>
          </a:bodyPr>
          <a:lstStyle/>
          <a:p>
            <a:pPr lvl="0"/>
            <a:r>
              <a:rPr lang="en-US" dirty="0" smtClean="0">
                <a:latin typeface="Arial" panose="020B0604020202020204" pitchFamily="34" charset="0"/>
                <a:cs typeface="Arial" panose="020B0604020202020204" pitchFamily="34" charset="0"/>
              </a:rPr>
              <a:t>Begin, Build, Embed</a:t>
            </a:r>
          </a:p>
          <a:p>
            <a:pPr marL="0" lvl="0" indent="0">
              <a:buNone/>
            </a:pPr>
            <a:endParaRPr lang="en-US" dirty="0" smtClean="0">
              <a:latin typeface="Arial" panose="020B0604020202020204" pitchFamily="34" charset="0"/>
              <a:cs typeface="Arial" panose="020B0604020202020204" pitchFamily="34" charset="0"/>
            </a:endParaRPr>
          </a:p>
          <a:p>
            <a:pPr lvl="0"/>
            <a:r>
              <a:rPr lang="en-US" dirty="0" smtClean="0">
                <a:latin typeface="Arial" panose="020B0604020202020204" pitchFamily="34" charset="0"/>
                <a:cs typeface="Arial" panose="020B0604020202020204" pitchFamily="34" charset="0"/>
              </a:rPr>
              <a:t>Begin</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primary need is to demonstrate change” (proof of </a:t>
            </a:r>
            <a:r>
              <a:rPr lang="en-US" dirty="0" smtClean="0">
                <a:latin typeface="Arial" panose="020B0604020202020204" pitchFamily="34" charset="0"/>
                <a:cs typeface="Arial" panose="020B0604020202020204" pitchFamily="34" charset="0"/>
              </a:rPr>
              <a:t>concept)</a:t>
            </a:r>
          </a:p>
          <a:p>
            <a:pPr lvl="1"/>
            <a:r>
              <a:rPr lang="en-US" dirty="0" smtClean="0">
                <a:latin typeface="Arial" panose="020B0604020202020204" pitchFamily="34" charset="0"/>
                <a:cs typeface="Arial" panose="020B0604020202020204" pitchFamily="34" charset="0"/>
              </a:rPr>
              <a:t>Start </a:t>
            </a:r>
            <a:r>
              <a:rPr lang="en-US" dirty="0">
                <a:latin typeface="Arial" panose="020B0604020202020204" pitchFamily="34" charset="0"/>
                <a:cs typeface="Arial" panose="020B0604020202020204" pitchFamily="34" charset="0"/>
              </a:rPr>
              <a:t>small; focus on one or two specific areas or </a:t>
            </a:r>
            <a:r>
              <a:rPr lang="en-US" dirty="0" smtClean="0">
                <a:latin typeface="Arial" panose="020B0604020202020204" pitchFamily="34" charset="0"/>
                <a:cs typeface="Arial" panose="020B0604020202020204" pitchFamily="34" charset="0"/>
              </a:rPr>
              <a:t>issues</a:t>
            </a:r>
          </a:p>
          <a:p>
            <a:pPr lvl="1"/>
            <a:r>
              <a:rPr lang="en-US" dirty="0" smtClean="0">
                <a:latin typeface="Arial" panose="020B0604020202020204" pitchFamily="34" charset="0"/>
                <a:cs typeface="Arial" panose="020B0604020202020204" pitchFamily="34" charset="0"/>
              </a:rPr>
              <a:t>Begin </a:t>
            </a:r>
            <a:r>
              <a:rPr lang="en-US" dirty="0">
                <a:latin typeface="Arial" panose="020B0604020202020204" pitchFamily="34" charset="0"/>
                <a:cs typeface="Arial" panose="020B0604020202020204" pitchFamily="34" charset="0"/>
              </a:rPr>
              <a:t>establishing infrastructure required to maintain the </a:t>
            </a:r>
            <a:r>
              <a:rPr lang="en-US" dirty="0" smtClean="0">
                <a:latin typeface="Arial" panose="020B0604020202020204" pitchFamily="34" charset="0"/>
                <a:cs typeface="Arial" panose="020B0604020202020204" pitchFamily="34" charset="0"/>
              </a:rPr>
              <a:t>program</a:t>
            </a:r>
          </a:p>
          <a:p>
            <a:pPr lvl="1"/>
            <a:r>
              <a:rPr lang="en-US" dirty="0" smtClean="0">
                <a:latin typeface="Arial" panose="020B0604020202020204" pitchFamily="34" charset="0"/>
                <a:cs typeface="Arial" panose="020B0604020202020204" pitchFamily="34" charset="0"/>
              </a:rPr>
              <a:t>External </a:t>
            </a:r>
            <a:r>
              <a:rPr lang="en-US" dirty="0">
                <a:latin typeface="Arial" panose="020B0604020202020204" pitchFamily="34" charset="0"/>
                <a:cs typeface="Arial" panose="020B0604020202020204" pitchFamily="34" charset="0"/>
              </a:rPr>
              <a:t>consultants often used at this </a:t>
            </a:r>
            <a:r>
              <a:rPr lang="en-US" dirty="0" smtClean="0">
                <a:latin typeface="Arial" panose="020B0604020202020204" pitchFamily="34" charset="0"/>
                <a:cs typeface="Arial" panose="020B0604020202020204" pitchFamily="34" charset="0"/>
              </a:rPr>
              <a:t>stage</a:t>
            </a:r>
          </a:p>
          <a:p>
            <a:pPr lvl="1"/>
            <a:r>
              <a:rPr lang="en-US" dirty="0" smtClean="0">
                <a:latin typeface="Arial" panose="020B0604020202020204" pitchFamily="34" charset="0"/>
                <a:cs typeface="Arial" panose="020B0604020202020204" pitchFamily="34" charset="0"/>
              </a:rPr>
              <a:t>Helpful to have one </a:t>
            </a:r>
            <a:r>
              <a:rPr lang="en-US" dirty="0">
                <a:latin typeface="Arial" panose="020B0604020202020204" pitchFamily="34" charset="0"/>
                <a:cs typeface="Arial" panose="020B0604020202020204" pitchFamily="34" charset="0"/>
              </a:rPr>
              <a:t>or two lean experts and two to three change </a:t>
            </a:r>
            <a:r>
              <a:rPr lang="en-US" dirty="0" smtClean="0">
                <a:latin typeface="Arial" panose="020B0604020202020204" pitchFamily="34" charset="0"/>
                <a:cs typeface="Arial" panose="020B0604020202020204" pitchFamily="34" charset="0"/>
              </a:rPr>
              <a:t>agents</a:t>
            </a:r>
          </a:p>
          <a:p>
            <a:pPr lvl="1"/>
            <a:r>
              <a:rPr lang="en-US" dirty="0" smtClean="0">
                <a:latin typeface="Arial" panose="020B0604020202020204" pitchFamily="34" charset="0"/>
                <a:cs typeface="Arial" panose="020B0604020202020204" pitchFamily="34" charset="0"/>
              </a:rPr>
              <a:t>Focus </a:t>
            </a:r>
            <a:r>
              <a:rPr lang="en-US" dirty="0">
                <a:latin typeface="Arial" panose="020B0604020202020204" pitchFamily="34" charset="0"/>
                <a:cs typeface="Arial" panose="020B0604020202020204" pitchFamily="34" charset="0"/>
              </a:rPr>
              <a:t>on designing the program, training and coaching, and developing technical </a:t>
            </a:r>
            <a:r>
              <a:rPr lang="en-US" dirty="0" smtClean="0">
                <a:latin typeface="Arial" panose="020B0604020202020204" pitchFamily="34" charset="0"/>
                <a:cs typeface="Arial" panose="020B0604020202020204" pitchFamily="34" charset="0"/>
              </a:rPr>
              <a:t>knowledge </a:t>
            </a:r>
          </a:p>
          <a:p>
            <a:pPr marL="174625" lvl="1" indent="0" algn="r">
              <a:buNone/>
            </a:pPr>
            <a:r>
              <a:rPr lang="en-US" sz="1600" dirty="0">
                <a:solidFill>
                  <a:schemeClr val="tx1">
                    <a:lumMod val="50000"/>
                    <a:lumOff val="50000"/>
                  </a:schemeClr>
                </a:solidFill>
                <a:latin typeface="Arial" panose="020B0604020202020204" pitchFamily="34" charset="0"/>
                <a:cs typeface="Arial" panose="020B0604020202020204" pitchFamily="34" charset="0"/>
              </a:rPr>
              <a:t>-</a:t>
            </a:r>
            <a:r>
              <a:rPr lang="en-US" sz="1600" u="sng" dirty="0" smtClean="0">
                <a:solidFill>
                  <a:schemeClr val="tx1">
                    <a:lumMod val="50000"/>
                    <a:lumOff val="50000"/>
                  </a:schemeClr>
                </a:solidFill>
                <a:latin typeface="Arial" panose="020B0604020202020204" pitchFamily="34" charset="0"/>
                <a:cs typeface="Arial" panose="020B0604020202020204" pitchFamily="34" charset="0"/>
              </a:rPr>
              <a:t>Journey </a:t>
            </a:r>
            <a:r>
              <a:rPr lang="en-US" sz="1600" u="sng" dirty="0">
                <a:solidFill>
                  <a:schemeClr val="tx1">
                    <a:lumMod val="50000"/>
                    <a:lumOff val="50000"/>
                  </a:schemeClr>
                </a:solidFill>
                <a:latin typeface="Arial" panose="020B0604020202020204" pitchFamily="34" charset="0"/>
                <a:cs typeface="Arial" panose="020B0604020202020204" pitchFamily="34" charset="0"/>
              </a:rPr>
              <a:t>to Lean</a:t>
            </a:r>
            <a:r>
              <a:rPr lang="en-US" sz="1600" dirty="0">
                <a:solidFill>
                  <a:schemeClr val="tx1">
                    <a:lumMod val="50000"/>
                    <a:lumOff val="50000"/>
                  </a:schemeClr>
                </a:solidFill>
                <a:latin typeface="Arial" panose="020B0604020202020204" pitchFamily="34" charset="0"/>
                <a:cs typeface="Arial" panose="020B0604020202020204" pitchFamily="34" charset="0"/>
              </a:rPr>
              <a:t> by John Drew, Blair McCallum, Stefan Roggenhofer</a:t>
            </a:r>
          </a:p>
          <a:p>
            <a:pPr lvl="1"/>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190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 CI Program</a:t>
            </a:r>
            <a:endParaRPr lang="en-US" dirty="0"/>
          </a:p>
        </p:txBody>
      </p:sp>
      <p:sp>
        <p:nvSpPr>
          <p:cNvPr id="3" name="Content Placeholder 2"/>
          <p:cNvSpPr>
            <a:spLocks noGrp="1"/>
          </p:cNvSpPr>
          <p:nvPr>
            <p:ph idx="1"/>
          </p:nvPr>
        </p:nvSpPr>
        <p:spPr>
          <a:xfrm>
            <a:off x="256080" y="1503946"/>
            <a:ext cx="8484695" cy="4884327"/>
          </a:xfrm>
        </p:spPr>
        <p:txBody>
          <a:bodyPr>
            <a:noAutofit/>
          </a:bodyPr>
          <a:lstStyle/>
          <a:p>
            <a:r>
              <a:rPr lang="en-US" dirty="0" smtClean="0">
                <a:latin typeface="Arial" panose="020B0604020202020204" pitchFamily="34" charset="0"/>
                <a:cs typeface="Arial" panose="020B0604020202020204" pitchFamily="34" charset="0"/>
              </a:rPr>
              <a:t>Build:</a:t>
            </a:r>
          </a:p>
          <a:p>
            <a:pPr lvl="1"/>
            <a:r>
              <a:rPr lang="en-US" dirty="0" smtClean="0">
                <a:latin typeface="Arial" panose="020B0604020202020204" pitchFamily="34" charset="0"/>
                <a:cs typeface="Arial" panose="020B0604020202020204" pitchFamily="34" charset="0"/>
              </a:rPr>
              <a:t>Companies </a:t>
            </a:r>
            <a:r>
              <a:rPr lang="en-US" dirty="0">
                <a:latin typeface="Arial" panose="020B0604020202020204" pitchFamily="34" charset="0"/>
                <a:cs typeface="Arial" panose="020B0604020202020204" pitchFamily="34" charset="0"/>
              </a:rPr>
              <a:t>often stall in this stage because the CI infrastructure is in </a:t>
            </a:r>
            <a:r>
              <a:rPr lang="en-US" dirty="0" smtClean="0">
                <a:latin typeface="Arial" panose="020B0604020202020204" pitchFamily="34" charset="0"/>
                <a:cs typeface="Arial" panose="020B0604020202020204" pitchFamily="34" charset="0"/>
              </a:rPr>
              <a:t>adequate</a:t>
            </a:r>
          </a:p>
          <a:p>
            <a:pPr lvl="1"/>
            <a:r>
              <a:rPr lang="en-US" dirty="0" smtClean="0">
                <a:latin typeface="Arial" panose="020B0604020202020204" pitchFamily="34" charset="0"/>
                <a:cs typeface="Arial" panose="020B0604020202020204" pitchFamily="34" charset="0"/>
              </a:rPr>
              <a:t>Focus is broadened</a:t>
            </a:r>
          </a:p>
          <a:p>
            <a:pPr lvl="1"/>
            <a:r>
              <a:rPr lang="en-US" dirty="0" smtClean="0">
                <a:latin typeface="Arial" panose="020B0604020202020204" pitchFamily="34" charset="0"/>
                <a:cs typeface="Arial" panose="020B0604020202020204" pitchFamily="34" charset="0"/>
              </a:rPr>
              <a:t>Change </a:t>
            </a:r>
            <a:r>
              <a:rPr lang="en-US" dirty="0">
                <a:latin typeface="Arial" panose="020B0604020202020204" pitchFamily="34" charset="0"/>
                <a:cs typeface="Arial" panose="020B0604020202020204" pitchFamily="34" charset="0"/>
              </a:rPr>
              <a:t>agents become experts who now train the next group of agents; as internal support grows and strengthens, the need for outside support is reduced </a:t>
            </a:r>
            <a:endParaRPr lang="en-US" dirty="0" smtClean="0">
              <a:latin typeface="Arial" panose="020B0604020202020204" pitchFamily="34" charset="0"/>
              <a:cs typeface="Arial" panose="020B0604020202020204" pitchFamily="34" charset="0"/>
            </a:endParaRPr>
          </a:p>
          <a:p>
            <a:pPr marL="174625" lvl="1" indent="0" algn="r">
              <a:buNone/>
            </a:pPr>
            <a:r>
              <a:rPr lang="en-US" sz="1600" dirty="0" smtClean="0">
                <a:solidFill>
                  <a:schemeClr val="tx1">
                    <a:lumMod val="50000"/>
                    <a:lumOff val="50000"/>
                  </a:schemeClr>
                </a:solidFill>
                <a:latin typeface="Arial" panose="020B0604020202020204" pitchFamily="34" charset="0"/>
                <a:cs typeface="Arial" panose="020B0604020202020204" pitchFamily="34" charset="0"/>
              </a:rPr>
              <a:t>-</a:t>
            </a:r>
            <a:r>
              <a:rPr lang="en-US" sz="1600" u="sng" dirty="0">
                <a:solidFill>
                  <a:schemeClr val="tx1">
                    <a:lumMod val="50000"/>
                    <a:lumOff val="50000"/>
                  </a:schemeClr>
                </a:solidFill>
                <a:latin typeface="Arial" panose="020B0604020202020204" pitchFamily="34" charset="0"/>
                <a:cs typeface="Arial" panose="020B0604020202020204" pitchFamily="34" charset="0"/>
              </a:rPr>
              <a:t>Journey to Lean</a:t>
            </a:r>
            <a:r>
              <a:rPr lang="en-US" sz="1600" dirty="0">
                <a:solidFill>
                  <a:schemeClr val="tx1">
                    <a:lumMod val="50000"/>
                    <a:lumOff val="50000"/>
                  </a:schemeClr>
                </a:solidFill>
                <a:latin typeface="Arial" panose="020B0604020202020204" pitchFamily="34" charset="0"/>
                <a:cs typeface="Arial" panose="020B0604020202020204" pitchFamily="34" charset="0"/>
              </a:rPr>
              <a:t> by John Drew, Blair McCallum, Stefan Roggenhofer</a:t>
            </a:r>
          </a:p>
        </p:txBody>
      </p:sp>
    </p:spTree>
    <p:extLst>
      <p:ext uri="{BB962C8B-B14F-4D97-AF65-F5344CB8AC3E}">
        <p14:creationId xmlns:p14="http://schemas.microsoft.com/office/powerpoint/2010/main" val="3771925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of a CI Program</a:t>
            </a:r>
            <a:endParaRPr lang="en-US" dirty="0"/>
          </a:p>
        </p:txBody>
      </p:sp>
      <p:sp>
        <p:nvSpPr>
          <p:cNvPr id="3" name="Content Placeholder 2"/>
          <p:cNvSpPr>
            <a:spLocks noGrp="1"/>
          </p:cNvSpPr>
          <p:nvPr>
            <p:ph idx="1"/>
          </p:nvPr>
        </p:nvSpPr>
        <p:spPr>
          <a:xfrm>
            <a:off x="256080" y="1503946"/>
            <a:ext cx="8484695" cy="4884327"/>
          </a:xfrm>
        </p:spPr>
        <p:txBody>
          <a:bodyPr>
            <a:noAutofit/>
          </a:bodyPr>
          <a:lstStyle/>
          <a:p>
            <a:r>
              <a:rPr lang="en-US" dirty="0" smtClean="0">
                <a:latin typeface="Arial" panose="020B0604020202020204" pitchFamily="34" charset="0"/>
                <a:cs typeface="Arial" panose="020B0604020202020204" pitchFamily="34" charset="0"/>
              </a:rPr>
              <a:t>Embed:</a:t>
            </a:r>
          </a:p>
          <a:p>
            <a:pPr lvl="1"/>
            <a:r>
              <a:rPr lang="en-US" dirty="0" smtClean="0">
                <a:latin typeface="Arial" panose="020B0604020202020204" pitchFamily="34" charset="0"/>
                <a:cs typeface="Arial" panose="020B0604020202020204" pitchFamily="34" charset="0"/>
              </a:rPr>
              <a:t>Every </a:t>
            </a:r>
            <a:r>
              <a:rPr lang="en-US" dirty="0">
                <a:latin typeface="Arial" panose="020B0604020202020204" pitchFamily="34" charset="0"/>
                <a:cs typeface="Arial" panose="020B0604020202020204" pitchFamily="34" charset="0"/>
              </a:rPr>
              <a:t>value stream has undergone lean </a:t>
            </a:r>
            <a:r>
              <a:rPr lang="en-US" dirty="0" smtClean="0">
                <a:latin typeface="Arial" panose="020B0604020202020204" pitchFamily="34" charset="0"/>
                <a:cs typeface="Arial" panose="020B0604020202020204" pitchFamily="34" charset="0"/>
              </a:rPr>
              <a:t>transformation</a:t>
            </a:r>
          </a:p>
          <a:p>
            <a:pPr lvl="1"/>
            <a:r>
              <a:rPr lang="en-US" dirty="0" smtClean="0">
                <a:latin typeface="Arial" panose="020B0604020202020204" pitchFamily="34" charset="0"/>
                <a:cs typeface="Arial" panose="020B0604020202020204" pitchFamily="34" charset="0"/>
              </a:rPr>
              <a:t>CI </a:t>
            </a:r>
            <a:r>
              <a:rPr lang="en-US" dirty="0">
                <a:latin typeface="Arial" panose="020B0604020202020204" pitchFamily="34" charset="0"/>
                <a:cs typeface="Arial" panose="020B0604020202020204" pitchFamily="34" charset="0"/>
              </a:rPr>
              <a:t>becomes the </a:t>
            </a:r>
            <a:r>
              <a:rPr lang="en-US" dirty="0" smtClean="0">
                <a:latin typeface="Arial" panose="020B0604020202020204" pitchFamily="34" charset="0"/>
                <a:cs typeface="Arial" panose="020B0604020202020204" pitchFamily="34" charset="0"/>
              </a:rPr>
              <a:t>norm</a:t>
            </a:r>
          </a:p>
          <a:p>
            <a:pPr lvl="1"/>
            <a:r>
              <a:rPr lang="en-US" dirty="0" smtClean="0">
                <a:latin typeface="Arial" panose="020B0604020202020204" pitchFamily="34" charset="0"/>
                <a:cs typeface="Arial" panose="020B0604020202020204" pitchFamily="34" charset="0"/>
              </a:rPr>
              <a:t>Rather </a:t>
            </a:r>
            <a:r>
              <a:rPr lang="en-US" dirty="0">
                <a:latin typeface="Arial" panose="020B0604020202020204" pitchFamily="34" charset="0"/>
                <a:cs typeface="Arial" panose="020B0604020202020204" pitchFamily="34" charset="0"/>
              </a:rPr>
              <a:t>than being pushed upon them, coaching is “pulled by line operators and managers who request it to help them meet targets</a:t>
            </a:r>
            <a:r>
              <a:rPr lang="en-US" dirty="0" smtClean="0">
                <a:latin typeface="Arial" panose="020B0604020202020204" pitchFamily="34" charset="0"/>
                <a:cs typeface="Arial" panose="020B0604020202020204" pitchFamily="34" charset="0"/>
              </a:rPr>
              <a:t>”</a:t>
            </a:r>
          </a:p>
          <a:p>
            <a:pPr marL="174625" lvl="1" indent="0" algn="r">
              <a:buNone/>
            </a:pPr>
            <a:r>
              <a:rPr lang="en-US" sz="1400" dirty="0">
                <a:solidFill>
                  <a:schemeClr val="tx1">
                    <a:lumMod val="50000"/>
                    <a:lumOff val="50000"/>
                  </a:schemeClr>
                </a:solidFill>
                <a:latin typeface="Arial" panose="020B0604020202020204" pitchFamily="34" charset="0"/>
                <a:cs typeface="Arial" panose="020B0604020202020204" pitchFamily="34" charset="0"/>
              </a:rPr>
              <a:t>-</a:t>
            </a:r>
            <a:r>
              <a:rPr lang="en-US" sz="1400" u="sng" dirty="0">
                <a:solidFill>
                  <a:schemeClr val="tx1">
                    <a:lumMod val="50000"/>
                    <a:lumOff val="50000"/>
                  </a:schemeClr>
                </a:solidFill>
                <a:latin typeface="Arial" panose="020B0604020202020204" pitchFamily="34" charset="0"/>
                <a:cs typeface="Arial" panose="020B0604020202020204" pitchFamily="34" charset="0"/>
              </a:rPr>
              <a:t>Journey to Lean</a:t>
            </a:r>
            <a:r>
              <a:rPr lang="en-US" sz="1400" dirty="0">
                <a:solidFill>
                  <a:schemeClr val="tx1">
                    <a:lumMod val="50000"/>
                    <a:lumOff val="50000"/>
                  </a:schemeClr>
                </a:solidFill>
                <a:latin typeface="Arial" panose="020B0604020202020204" pitchFamily="34" charset="0"/>
                <a:cs typeface="Arial" panose="020B0604020202020204" pitchFamily="34" charset="0"/>
              </a:rPr>
              <a:t> by John Drew, Blair McCallum, Stefan Roggenhofer</a:t>
            </a:r>
          </a:p>
          <a:p>
            <a:pPr lvl="1"/>
            <a:endParaRPr lang="en-US" sz="1400" dirty="0">
              <a:latin typeface="Arial" panose="020B0604020202020204" pitchFamily="34" charset="0"/>
              <a:cs typeface="Arial" panose="020B0604020202020204" pitchFamily="34" charset="0"/>
            </a:endParaRPr>
          </a:p>
        </p:txBody>
      </p:sp>
      <p:pic>
        <p:nvPicPr>
          <p:cNvPr id="4" name="Content Placeholder 1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21981" y="3754525"/>
            <a:ext cx="2500038" cy="2465638"/>
          </a:xfrm>
          <a:prstGeom prst="rect">
            <a:avLst/>
          </a:prstGeom>
        </p:spPr>
      </p:pic>
    </p:spTree>
    <p:extLst>
      <p:ext uri="{BB962C8B-B14F-4D97-AF65-F5344CB8AC3E}">
        <p14:creationId xmlns:p14="http://schemas.microsoft.com/office/powerpoint/2010/main" val="21069147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sz="3300" dirty="0"/>
              <a:t>The CI Process</a:t>
            </a:r>
          </a:p>
        </p:txBody>
      </p:sp>
      <p:sp>
        <p:nvSpPr>
          <p:cNvPr id="3" name="Content Placeholder 2"/>
          <p:cNvSpPr>
            <a:spLocks noGrp="1"/>
          </p:cNvSpPr>
          <p:nvPr>
            <p:ph idx="1"/>
          </p:nvPr>
        </p:nvSpPr>
        <p:spPr>
          <a:prstGeom prst="rect">
            <a:avLst/>
          </a:prstGeom>
        </p:spPr>
        <p:txBody>
          <a:bodyPr>
            <a:noAutofit/>
          </a:bodyPr>
          <a:lstStyle/>
          <a:p>
            <a:r>
              <a:rPr lang="en-US" sz="2000" b="0" dirty="0" smtClean="0">
                <a:latin typeface="Arial" panose="020B0604020202020204" pitchFamily="34" charset="0"/>
                <a:cs typeface="Arial" panose="020B0604020202020204" pitchFamily="34" charset="0"/>
              </a:rPr>
              <a:t>CI Process involves building a team and following eight well-defined steps</a:t>
            </a:r>
            <a:endParaRPr lang="en-US" sz="2000" b="0" dirty="0">
              <a:latin typeface="Arial" panose="020B0604020202020204" pitchFamily="34" charset="0"/>
              <a:cs typeface="Arial" panose="020B0604020202020204" pitchFamily="34" charset="0"/>
            </a:endParaRPr>
          </a:p>
          <a:p>
            <a:pPr lvl="1"/>
            <a:r>
              <a:rPr lang="en-US" b="0" dirty="0" smtClean="0">
                <a:latin typeface="Arial" panose="020B0604020202020204" pitchFamily="34" charset="0"/>
                <a:cs typeface="Arial" panose="020B0604020202020204" pitchFamily="34" charset="0"/>
              </a:rPr>
              <a:t>Steps </a:t>
            </a:r>
            <a:r>
              <a:rPr lang="en-US" b="0" dirty="0">
                <a:latin typeface="Arial" panose="020B0604020202020204" pitchFamily="34" charset="0"/>
                <a:cs typeface="Arial" panose="020B0604020202020204" pitchFamily="34" charset="0"/>
              </a:rPr>
              <a:t>d</a:t>
            </a:r>
            <a:r>
              <a:rPr lang="en-US" b="0" dirty="0" smtClean="0">
                <a:latin typeface="Arial" panose="020B0604020202020204" pitchFamily="34" charset="0"/>
                <a:cs typeface="Arial" panose="020B0604020202020204" pitchFamily="34" charset="0"/>
              </a:rPr>
              <a:t>esigned </a:t>
            </a:r>
            <a:r>
              <a:rPr lang="en-US" b="0" dirty="0">
                <a:latin typeface="Arial" panose="020B0604020202020204" pitchFamily="34" charset="0"/>
                <a:cs typeface="Arial" panose="020B0604020202020204" pitchFamily="34" charset="0"/>
              </a:rPr>
              <a:t>to standardize </a:t>
            </a:r>
            <a:r>
              <a:rPr lang="en-US" b="0" dirty="0" smtClean="0">
                <a:latin typeface="Arial" panose="020B0604020202020204" pitchFamily="34" charset="0"/>
                <a:cs typeface="Arial" panose="020B0604020202020204" pitchFamily="34" charset="0"/>
              </a:rPr>
              <a:t>work and improve operational efficiency</a:t>
            </a:r>
          </a:p>
          <a:p>
            <a:r>
              <a:rPr lang="en-US" sz="2000" b="0" dirty="0" smtClean="0">
                <a:latin typeface="Arial" panose="020B0604020202020204" pitchFamily="34" charset="0"/>
                <a:cs typeface="Arial" panose="020B0604020202020204" pitchFamily="34" charset="0"/>
              </a:rPr>
              <a:t>Because </a:t>
            </a:r>
            <a:r>
              <a:rPr lang="en-US" sz="2000" b="0" dirty="0" smtClean="0">
                <a:latin typeface="Arial" panose="020B0604020202020204" pitchFamily="34" charset="0"/>
                <a:cs typeface="Arial" panose="020B0604020202020204" pitchFamily="34" charset="0"/>
              </a:rPr>
              <a:t>the steps are based on the scientific method, following the steps leads to improvements EVERY TIME </a:t>
            </a:r>
            <a:endParaRPr lang="en-US" sz="2000" b="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205"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3864164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300" dirty="0"/>
              <a:t>Collecting CIs</a:t>
            </a:r>
          </a:p>
        </p:txBody>
      </p:sp>
      <p:sp>
        <p:nvSpPr>
          <p:cNvPr id="3" name="Inhaltsplatzhalter 2"/>
          <p:cNvSpPr>
            <a:spLocks noGrp="1"/>
          </p:cNvSpPr>
          <p:nvPr>
            <p:ph idx="1"/>
          </p:nvPr>
        </p:nvSpPr>
        <p:spPr>
          <a:prstGeom prst="rect">
            <a:avLst/>
          </a:prstGeom>
        </p:spPr>
        <p:txBody>
          <a:bodyPr>
            <a:normAutofit/>
          </a:bodyPr>
          <a:lstStyle/>
          <a:p>
            <a:pPr fontAlgn="ctr"/>
            <a:r>
              <a:rPr lang="de-DE" sz="2000" b="0" dirty="0" smtClean="0">
                <a:latin typeface="Arial" panose="020B0604020202020204" pitchFamily="34" charset="0"/>
                <a:cs typeface="Arial" panose="020B0604020202020204" pitchFamily="34" charset="0"/>
              </a:rPr>
              <a:t>When considering a process or area for improvement, ask:</a:t>
            </a:r>
          </a:p>
          <a:p>
            <a:pPr lvl="1" fontAlgn="ctr"/>
            <a:r>
              <a:rPr lang="en-US" dirty="0" smtClean="0"/>
              <a:t>How </a:t>
            </a:r>
            <a:r>
              <a:rPr lang="en-US" dirty="0"/>
              <a:t>many people does this specific process </a:t>
            </a:r>
            <a:r>
              <a:rPr lang="en-US" dirty="0" smtClean="0"/>
              <a:t>affect?</a:t>
            </a:r>
          </a:p>
          <a:p>
            <a:pPr lvl="1" fontAlgn="ctr"/>
            <a:r>
              <a:rPr lang="en-US" dirty="0" smtClean="0"/>
              <a:t>How </a:t>
            </a:r>
            <a:r>
              <a:rPr lang="en-US" dirty="0"/>
              <a:t>much time do people spend working within the constraints of the current process</a:t>
            </a:r>
            <a:r>
              <a:rPr lang="en-US" dirty="0" smtClean="0"/>
              <a:t>?</a:t>
            </a:r>
          </a:p>
          <a:p>
            <a:pPr lvl="1" fontAlgn="ctr"/>
            <a:r>
              <a:rPr lang="en-US" dirty="0" smtClean="0"/>
              <a:t>What </a:t>
            </a:r>
            <a:r>
              <a:rPr lang="en-US" dirty="0"/>
              <a:t>would we gain if we spent time working to improve this process? (Gains should be measurable, as in dollars, hours or other value metrics that are quantifiable</a:t>
            </a:r>
            <a:r>
              <a:rPr lang="en-US" dirty="0" smtClean="0"/>
              <a:t>.)</a:t>
            </a:r>
          </a:p>
          <a:p>
            <a:pPr lvl="1" fontAlgn="ctr"/>
            <a:r>
              <a:rPr lang="en-US" dirty="0" smtClean="0"/>
              <a:t>What </a:t>
            </a:r>
            <a:r>
              <a:rPr lang="en-US" dirty="0"/>
              <a:t>other teams / processes would be impacted by changes to the current process, and how? Would those impacts serve as impediments? Is the amount of effort justified by the anticipated value of forming a new </a:t>
            </a:r>
            <a:r>
              <a:rPr lang="en-US" dirty="0" smtClean="0"/>
              <a:t>process?</a:t>
            </a:r>
          </a:p>
          <a:p>
            <a:pPr marL="174625" lvl="1" indent="0" algn="r" fontAlgn="ctr">
              <a:buNone/>
            </a:pPr>
            <a:r>
              <a:rPr lang="en-US" sz="1600" dirty="0">
                <a:solidFill>
                  <a:schemeClr val="tx1">
                    <a:lumMod val="50000"/>
                    <a:lumOff val="50000"/>
                  </a:schemeClr>
                </a:solidFill>
              </a:rPr>
              <a:t>	</a:t>
            </a:r>
            <a:r>
              <a:rPr lang="en-US" sz="1600" dirty="0" smtClean="0">
                <a:solidFill>
                  <a:schemeClr val="tx1">
                    <a:lumMod val="50000"/>
                    <a:lumOff val="50000"/>
                  </a:schemeClr>
                </a:solidFill>
              </a:rPr>
              <a:t>-http</a:t>
            </a:r>
            <a:r>
              <a:rPr lang="en-US" sz="1600" dirty="0">
                <a:solidFill>
                  <a:schemeClr val="tx1">
                    <a:lumMod val="50000"/>
                    <a:lumOff val="50000"/>
                  </a:schemeClr>
                </a:solidFill>
              </a:rPr>
              <a:t>://leankit.com/learn/kanban/continuous-improvement/ </a:t>
            </a:r>
          </a:p>
          <a:p>
            <a:pPr fontAlgn="ctr"/>
            <a:endParaRPr lang="de-DE" sz="2000" b="0" dirty="0" smtClean="0">
              <a:latin typeface="Arial" panose="020B0604020202020204" pitchFamily="34" charset="0"/>
              <a:cs typeface="Arial" panose="020B0604020202020204" pitchFamily="34" charset="0"/>
            </a:endParaRPr>
          </a:p>
          <a:p>
            <a:pPr fontAlgn="ctr"/>
            <a:endParaRPr lang="de-DE" sz="2000" b="0" dirty="0" smtClean="0">
              <a:latin typeface="Arial" panose="020B0604020202020204" pitchFamily="34" charset="0"/>
              <a:cs typeface="Arial" panose="020B0604020202020204" pitchFamily="34" charset="0"/>
            </a:endParaRPr>
          </a:p>
          <a:p>
            <a:endParaRPr lang="de-DE" sz="20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202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56080" y="1358473"/>
            <a:ext cx="8484695" cy="4287202"/>
          </a:xfrm>
          <a:prstGeom prst="rect">
            <a:avLst/>
          </a:prstGeom>
        </p:spPr>
        <p:txBody>
          <a:bodyPr>
            <a:noAutofit/>
          </a:bodyPr>
          <a:lstStyle/>
          <a:p>
            <a:pPr>
              <a:lnSpc>
                <a:spcPct val="160000"/>
              </a:lnSpc>
            </a:pPr>
            <a:r>
              <a:rPr lang="en-US" sz="2000" b="0" dirty="0" smtClean="0">
                <a:latin typeface="Arial" panose="020B0604020202020204" pitchFamily="34" charset="0"/>
                <a:cs typeface="Arial" panose="020B0604020202020204" pitchFamily="34" charset="0"/>
              </a:rPr>
              <a:t>Introduction</a:t>
            </a:r>
          </a:p>
          <a:p>
            <a:pPr>
              <a:lnSpc>
                <a:spcPct val="160000"/>
              </a:lnSpc>
            </a:pPr>
            <a:r>
              <a:rPr lang="en-US" sz="2000" b="0" dirty="0" smtClean="0">
                <a:latin typeface="Arial" panose="020B0604020202020204" pitchFamily="34" charset="0"/>
                <a:cs typeface="Arial" panose="020B0604020202020204" pitchFamily="34" charset="0"/>
              </a:rPr>
              <a:t>Definition and Purpose</a:t>
            </a:r>
          </a:p>
          <a:p>
            <a:pPr>
              <a:lnSpc>
                <a:spcPct val="160000"/>
              </a:lnSpc>
            </a:pPr>
            <a:r>
              <a:rPr lang="en-US" sz="2000" b="0" dirty="0" smtClean="0">
                <a:latin typeface="Arial" panose="020B0604020202020204" pitchFamily="34" charset="0"/>
                <a:cs typeface="Arial" panose="020B0604020202020204" pitchFamily="34" charset="0"/>
              </a:rPr>
              <a:t>CI Process in Eight Steps</a:t>
            </a:r>
          </a:p>
          <a:p>
            <a:pPr>
              <a:lnSpc>
                <a:spcPct val="160000"/>
              </a:lnSpc>
            </a:pPr>
            <a:r>
              <a:rPr lang="en-US" sz="2000" b="0" dirty="0" smtClean="0">
                <a:latin typeface="Arial" panose="020B0604020202020204" pitchFamily="34" charset="0"/>
                <a:cs typeface="Arial" panose="020B0604020202020204" pitchFamily="34" charset="0"/>
              </a:rPr>
              <a:t>Tracking and End Result Development</a:t>
            </a:r>
          </a:p>
          <a:p>
            <a:pPr>
              <a:lnSpc>
                <a:spcPct val="160000"/>
              </a:lnSpc>
            </a:pPr>
            <a:r>
              <a:rPr lang="en-US" sz="2000" b="0" dirty="0" smtClean="0">
                <a:latin typeface="Arial" panose="020B0604020202020204" pitchFamily="34" charset="0"/>
                <a:cs typeface="Arial" panose="020B0604020202020204" pitchFamily="34" charset="0"/>
              </a:rPr>
              <a:t>Summary</a:t>
            </a:r>
          </a:p>
          <a:p>
            <a:pPr>
              <a:lnSpc>
                <a:spcPct val="150000"/>
              </a:lnSpc>
            </a:pPr>
            <a:endParaRPr lang="en-US" sz="2000" b="0" dirty="0" smtClean="0">
              <a:latin typeface="Arial" panose="020B0604020202020204" pitchFamily="34" charset="0"/>
              <a:cs typeface="Arial" panose="020B0604020202020204" pitchFamily="34" charset="0"/>
            </a:endParaRPr>
          </a:p>
          <a:p>
            <a:endParaRPr lang="en-US" sz="500"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3792043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3300" dirty="0"/>
              <a:t>Collecting CIs</a:t>
            </a:r>
          </a:p>
        </p:txBody>
      </p:sp>
      <p:sp>
        <p:nvSpPr>
          <p:cNvPr id="3" name="Inhaltsplatzhalter 2"/>
          <p:cNvSpPr>
            <a:spLocks noGrp="1"/>
          </p:cNvSpPr>
          <p:nvPr>
            <p:ph idx="1"/>
          </p:nvPr>
        </p:nvSpPr>
        <p:spPr>
          <a:prstGeom prst="rect">
            <a:avLst/>
          </a:prstGeom>
        </p:spPr>
        <p:txBody>
          <a:bodyPr>
            <a:normAutofit/>
          </a:bodyPr>
          <a:lstStyle/>
          <a:p>
            <a:pPr fontAlgn="ctr"/>
            <a:r>
              <a:rPr lang="de-DE" sz="2000" b="0" dirty="0" smtClean="0">
                <a:latin typeface="Arial" panose="020B0604020202020204" pitchFamily="34" charset="0"/>
                <a:cs typeface="Arial" panose="020B0604020202020204" pitchFamily="34" charset="0"/>
              </a:rPr>
              <a:t>Process deviations</a:t>
            </a:r>
          </a:p>
          <a:p>
            <a:pPr fontAlgn="ctr"/>
            <a:r>
              <a:rPr lang="en-US" sz="2000" b="0" dirty="0" smtClean="0">
                <a:latin typeface="Arial" panose="020B0604020202020204" pitchFamily="34" charset="0"/>
                <a:cs typeface="Arial" panose="020B0604020202020204" pitchFamily="34" charset="0"/>
              </a:rPr>
              <a:t>Key </a:t>
            </a:r>
            <a:r>
              <a:rPr lang="en-US" sz="2000" b="0" dirty="0">
                <a:latin typeface="Arial" panose="020B0604020202020204" pitchFamily="34" charset="0"/>
                <a:cs typeface="Arial" panose="020B0604020202020204" pitchFamily="34" charset="0"/>
              </a:rPr>
              <a:t>performance </a:t>
            </a:r>
            <a:r>
              <a:rPr lang="en-US" sz="2000" b="0" dirty="0" smtClean="0">
                <a:latin typeface="Arial" panose="020B0604020202020204" pitchFamily="34" charset="0"/>
                <a:cs typeface="Arial" panose="020B0604020202020204" pitchFamily="34" charset="0"/>
              </a:rPr>
              <a:t>indicators (KPIs)</a:t>
            </a:r>
            <a:endParaRPr lang="en-US" sz="2000" b="0" dirty="0">
              <a:latin typeface="Arial" panose="020B0604020202020204" pitchFamily="34" charset="0"/>
              <a:cs typeface="Arial" panose="020B0604020202020204" pitchFamily="34" charset="0"/>
            </a:endParaRPr>
          </a:p>
          <a:p>
            <a:pPr fontAlgn="ctr"/>
            <a:r>
              <a:rPr lang="de-DE" sz="2000" b="0" dirty="0" smtClean="0">
                <a:latin typeface="Arial" panose="020B0604020202020204" pitchFamily="34" charset="0"/>
                <a:cs typeface="Arial" panose="020B0604020202020204" pitchFamily="34" charset="0"/>
              </a:rPr>
              <a:t>Customer </a:t>
            </a:r>
            <a:r>
              <a:rPr lang="de-DE" sz="2000" b="0" dirty="0">
                <a:latin typeface="Arial" panose="020B0604020202020204" pitchFamily="34" charset="0"/>
                <a:cs typeface="Arial" panose="020B0604020202020204" pitchFamily="34" charset="0"/>
              </a:rPr>
              <a:t>complaints</a:t>
            </a:r>
            <a:endParaRPr lang="en-US" sz="2000" b="0" dirty="0">
              <a:latin typeface="Arial" panose="020B0604020202020204" pitchFamily="34" charset="0"/>
              <a:cs typeface="Arial" panose="020B0604020202020204" pitchFamily="34" charset="0"/>
            </a:endParaRPr>
          </a:p>
          <a:p>
            <a:pPr fontAlgn="ctr"/>
            <a:r>
              <a:rPr lang="de-DE" sz="2000" b="0" dirty="0" smtClean="0">
                <a:latin typeface="Arial" panose="020B0604020202020204" pitchFamily="34" charset="0"/>
                <a:cs typeface="Arial" panose="020B0604020202020204" pitchFamily="34" charset="0"/>
              </a:rPr>
              <a:t>Deviations </a:t>
            </a:r>
            <a:r>
              <a:rPr lang="de-DE" sz="2000" b="0" dirty="0">
                <a:latin typeface="Arial" panose="020B0604020202020204" pitchFamily="34" charset="0"/>
                <a:cs typeface="Arial" panose="020B0604020202020204" pitchFamily="34" charset="0"/>
              </a:rPr>
              <a:t>from </a:t>
            </a:r>
            <a:r>
              <a:rPr lang="de-DE" sz="2000" b="0" dirty="0" smtClean="0">
                <a:latin typeface="Arial" panose="020B0604020202020204" pitchFamily="34" charset="0"/>
                <a:cs typeface="Arial" panose="020B0604020202020204" pitchFamily="34" charset="0"/>
              </a:rPr>
              <a:t>specifications/standards</a:t>
            </a:r>
            <a:r>
              <a:rPr lang="en-US" sz="2000" b="0" dirty="0" smtClean="0">
                <a:latin typeface="Arial" panose="020B0604020202020204" pitchFamily="34" charset="0"/>
                <a:cs typeface="Arial" panose="020B0604020202020204" pitchFamily="34" charset="0"/>
              </a:rPr>
              <a:t> </a:t>
            </a:r>
            <a:endParaRPr lang="en-US" sz="2000" b="0" dirty="0">
              <a:latin typeface="Arial" panose="020B0604020202020204" pitchFamily="34" charset="0"/>
              <a:cs typeface="Arial" panose="020B0604020202020204" pitchFamily="34" charset="0"/>
            </a:endParaRPr>
          </a:p>
          <a:p>
            <a:pPr fontAlgn="ctr"/>
            <a:r>
              <a:rPr lang="de-DE" sz="2000" b="0" dirty="0" smtClean="0">
                <a:latin typeface="Arial" panose="020B0604020202020204" pitchFamily="34" charset="0"/>
                <a:cs typeface="Arial" panose="020B0604020202020204" pitchFamily="34" charset="0"/>
              </a:rPr>
              <a:t>Downtimes</a:t>
            </a:r>
          </a:p>
          <a:p>
            <a:pPr fontAlgn="ctr"/>
            <a:r>
              <a:rPr lang="de-DE" sz="2000" b="0" dirty="0" smtClean="0">
                <a:latin typeface="Arial" panose="020B0604020202020204" pitchFamily="34" charset="0"/>
                <a:cs typeface="Arial" panose="020B0604020202020204" pitchFamily="34" charset="0"/>
              </a:rPr>
              <a:t>Rework</a:t>
            </a:r>
            <a:endParaRPr lang="en-US" sz="2000" b="0" dirty="0">
              <a:latin typeface="Arial" panose="020B0604020202020204" pitchFamily="34" charset="0"/>
              <a:cs typeface="Arial" panose="020B0604020202020204" pitchFamily="34" charset="0"/>
            </a:endParaRPr>
          </a:p>
          <a:p>
            <a:pPr fontAlgn="ctr"/>
            <a:r>
              <a:rPr lang="de-DE" sz="2000" b="0" dirty="0" smtClean="0">
                <a:latin typeface="Arial" panose="020B0604020202020204" pitchFamily="34" charset="0"/>
                <a:cs typeface="Arial" panose="020B0604020202020204" pitchFamily="34" charset="0"/>
              </a:rPr>
              <a:t>Employee ideas and suggestions</a:t>
            </a:r>
            <a:endParaRPr lang="en-US" sz="2000" b="0" dirty="0">
              <a:latin typeface="Arial" panose="020B0604020202020204" pitchFamily="34" charset="0"/>
              <a:cs typeface="Arial" panose="020B0604020202020204" pitchFamily="34" charset="0"/>
            </a:endParaRPr>
          </a:p>
          <a:p>
            <a:endParaRPr lang="de-DE" sz="2000" b="0" dirty="0">
              <a:latin typeface="Arial" panose="020B0604020202020204" pitchFamily="34" charset="0"/>
              <a:cs typeface="Arial" panose="020B0604020202020204" pitchFamily="34" charset="0"/>
            </a:endParaRPr>
          </a:p>
        </p:txBody>
      </p:sp>
      <p:graphicFrame>
        <p:nvGraphicFramePr>
          <p:cNvPr id="5" name="Diagramm 4"/>
          <p:cNvGraphicFramePr/>
          <p:nvPr>
            <p:extLst>
              <p:ext uri="{D42A27DB-BD31-4B8C-83A1-F6EECF244321}">
                <p14:modId xmlns:p14="http://schemas.microsoft.com/office/powerpoint/2010/main" val="1358099884"/>
              </p:ext>
            </p:extLst>
          </p:nvPr>
        </p:nvGraphicFramePr>
        <p:xfrm>
          <a:off x="4030169" y="1682673"/>
          <a:ext cx="5675394" cy="450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D:\Eigene Dateien\2_0_Dokumentation\2_1_Präsentationen &amp; Vorträge\2013-01 Global LEAN Design\Elemente alle\pfeil_leer1.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47439">
            <a:off x="5398379" y="1615671"/>
            <a:ext cx="695868" cy="69801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1" name="Picture 10" descr="D:\Eigene Dateien\2_0_Dokumentation\2_1_Präsentationen &amp; Vorträge\2013-01 Global LEAN Design\Elemente alle\pfeil_leer1.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5566054">
            <a:off x="6297512" y="1333663"/>
            <a:ext cx="695868" cy="69801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Eigene Dateien\2_0_Dokumentation\2_1_Präsentationen &amp; Vorträge\2013-01 Global LEAN Design\Elemente alle\pfeil_leer1.png"/>
          <p:cNvPicPr>
            <a:picLocks noChangeAspect="1" noChangeArrowheads="1"/>
          </p:cNvPicPr>
          <p:nvPr/>
        </p:nvPicPr>
        <p:blipFill>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7748721">
            <a:off x="7779755" y="1422054"/>
            <a:ext cx="695868" cy="698019"/>
          </a:xfrm>
          <a:prstGeom prst="rect">
            <a:avLst/>
          </a:prstGeom>
          <a:noFill/>
          <a:extLst>
            <a:ext uri="{909E8E84-426E-40DD-AFC4-6F175D3DCCD1}">
              <a14:hiddenFill xmlns:a14="http://schemas.microsoft.com/office/drawing/2010/main">
                <a:solidFill>
                  <a:srgbClr val="FFFFFF"/>
                </a:solidFill>
              </a14:hiddenFill>
            </a:ext>
          </a:extLst>
        </p:spPr>
      </p:pic>
      <p:sp>
        <p:nvSpPr>
          <p:cNvPr id="15" name="Explosion 1 2"/>
          <p:cNvSpPr/>
          <p:nvPr/>
        </p:nvSpPr>
        <p:spPr>
          <a:xfrm rot="20710873" flipH="1">
            <a:off x="1313324" y="4500512"/>
            <a:ext cx="2359401" cy="1574560"/>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Prioritize </a:t>
            </a:r>
            <a:r>
              <a:rPr lang="en-US" dirty="0">
                <a:solidFill>
                  <a:schemeClr val="tx1">
                    <a:lumMod val="65000"/>
                    <a:lumOff val="35000"/>
                  </a:schemeClr>
                </a:solidFill>
                <a:latin typeface="MV Boli" panose="02000500030200090000" pitchFamily="2" charset="0"/>
                <a:cs typeface="MV Boli" panose="02000500030200090000" pitchFamily="2" charset="0"/>
              </a:rPr>
              <a:t>based on corporate </a:t>
            </a:r>
            <a:r>
              <a:rPr lang="en-US" dirty="0" smtClean="0">
                <a:solidFill>
                  <a:schemeClr val="tx1">
                    <a:lumMod val="65000"/>
                    <a:lumOff val="35000"/>
                  </a:schemeClr>
                </a:solidFill>
                <a:latin typeface="MV Boli" panose="02000500030200090000" pitchFamily="2" charset="0"/>
                <a:cs typeface="MV Boli" panose="02000500030200090000" pitchFamily="2" charset="0"/>
              </a:rPr>
              <a:t>strategy and goals </a:t>
            </a:r>
            <a:endParaRPr lang="en-US" dirty="0">
              <a:solidFill>
                <a:schemeClr val="tx1">
                  <a:lumMod val="65000"/>
                  <a:lumOff val="35000"/>
                </a:schemeClr>
              </a:solidFill>
              <a:latin typeface="MV Boli" panose="02000500030200090000" pitchFamily="2" charset="0"/>
              <a:cs typeface="MV Boli" panose="02000500030200090000" pitchFamily="2" charset="0"/>
            </a:endParaRPr>
          </a:p>
        </p:txBody>
      </p:sp>
      <p:sp>
        <p:nvSpPr>
          <p:cNvPr id="16" name="Flowchart: Magnetic Disk 7"/>
          <p:cNvSpPr/>
          <p:nvPr/>
        </p:nvSpPr>
        <p:spPr>
          <a:xfrm rot="2400000" flipH="1">
            <a:off x="2317661" y="4369981"/>
            <a:ext cx="180604"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71739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sz="3300" dirty="0"/>
              <a:t>Building a Team</a:t>
            </a:r>
          </a:p>
        </p:txBody>
      </p:sp>
      <p:sp>
        <p:nvSpPr>
          <p:cNvPr id="3" name="Content Placeholder 2"/>
          <p:cNvSpPr>
            <a:spLocks noGrp="1"/>
          </p:cNvSpPr>
          <p:nvPr>
            <p:ph idx="1"/>
          </p:nvPr>
        </p:nvSpPr>
        <p:spPr>
          <a:xfrm>
            <a:off x="256080" y="1503947"/>
            <a:ext cx="8484695" cy="1947591"/>
          </a:xfrm>
          <a:prstGeom prst="rect">
            <a:avLst/>
          </a:prstGeom>
        </p:spPr>
        <p:txBody>
          <a:bodyPr>
            <a:normAutofit/>
          </a:bodyPr>
          <a:lstStyle/>
          <a:p>
            <a:pPr marL="0" lvl="1" indent="0">
              <a:buClr>
                <a:schemeClr val="accent1"/>
              </a:buClr>
              <a:buSzPct val="150000"/>
              <a:buNone/>
            </a:pPr>
            <a:r>
              <a:rPr lang="en-US" b="0" dirty="0">
                <a:latin typeface="Arial" panose="020B0604020202020204" pitchFamily="34" charset="0"/>
                <a:cs typeface="Arial" panose="020B0604020202020204" pitchFamily="34" charset="0"/>
              </a:rPr>
              <a:t>Why teamwork? </a:t>
            </a:r>
            <a:endParaRPr lang="en-US" sz="2000" b="0" dirty="0" smtClean="0">
              <a:latin typeface="Arial" panose="020B0604020202020204" pitchFamily="34" charset="0"/>
              <a:cs typeface="Arial" panose="020B0604020202020204" pitchFamily="34" charset="0"/>
            </a:endParaRPr>
          </a:p>
          <a:p>
            <a:pPr marL="285750" lvl="1">
              <a:buClr>
                <a:schemeClr val="accent1"/>
              </a:buClr>
              <a:buSzPct val="150000"/>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Best practice</a:t>
            </a:r>
          </a:p>
          <a:p>
            <a:pPr marL="285750" lvl="1">
              <a:buSzPct val="150000"/>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To develop an organizational capability for continuous </a:t>
            </a:r>
            <a:r>
              <a:rPr lang="en-US" dirty="0" smtClean="0">
                <a:solidFill>
                  <a:srgbClr val="000000"/>
                </a:solidFill>
                <a:latin typeface="Arial" panose="020B0604020202020204" pitchFamily="34" charset="0"/>
                <a:cs typeface="Arial" panose="020B0604020202020204" pitchFamily="34" charset="0"/>
              </a:rPr>
              <a:t>improvement through employee engagement </a:t>
            </a:r>
            <a:endParaRPr lang="en-US" dirty="0">
              <a:solidFill>
                <a:srgbClr val="000000"/>
              </a:solidFill>
              <a:latin typeface="Arial" panose="020B0604020202020204" pitchFamily="34" charset="0"/>
              <a:cs typeface="Arial" panose="020B0604020202020204" pitchFamily="34" charset="0"/>
            </a:endParaRPr>
          </a:p>
          <a:p>
            <a:pPr marL="285750" lvl="1">
              <a:buClr>
                <a:schemeClr val="accent1"/>
              </a:buClr>
              <a:buSzPct val="150000"/>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To ensure solutions are fully </a:t>
            </a:r>
            <a:r>
              <a:rPr lang="en-US" sz="2000" b="0" dirty="0">
                <a:latin typeface="Arial" panose="020B0604020202020204" pitchFamily="34" charset="0"/>
                <a:cs typeface="Arial" panose="020B0604020202020204" pitchFamily="34" charset="0"/>
              </a:rPr>
              <a:t>realized and </a:t>
            </a:r>
            <a:r>
              <a:rPr lang="en-US" sz="2000" b="0" dirty="0" smtClean="0">
                <a:latin typeface="Arial" panose="020B0604020202020204" pitchFamily="34" charset="0"/>
                <a:cs typeface="Arial" panose="020B0604020202020204" pitchFamily="34" charset="0"/>
              </a:rPr>
              <a:t>sustainable</a:t>
            </a:r>
            <a:endParaRPr lang="en-US" sz="2000" b="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8081"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2"/>
          <p:cNvSpPr txBox="1">
            <a:spLocks/>
          </p:cNvSpPr>
          <p:nvPr/>
        </p:nvSpPr>
        <p:spPr>
          <a:xfrm>
            <a:off x="256080" y="3351842"/>
            <a:ext cx="8234777" cy="2075385"/>
          </a:xfrm>
          <a:prstGeom prst="rect">
            <a:avLst/>
          </a:prstGeom>
        </p:spPr>
        <p:txBody>
          <a:bodyPr>
            <a:normAutofit/>
          </a:bodyPr>
          <a:lstStyle>
            <a:lvl1pPr marL="274320" indent="-274320" algn="l" defTabSz="457200" rtl="0" eaLnBrk="1" latinLnBrk="0" hangingPunct="1">
              <a:lnSpc>
                <a:spcPct val="90000"/>
              </a:lnSpc>
              <a:spcBef>
                <a:spcPts val="300"/>
              </a:spcBef>
              <a:spcAft>
                <a:spcPts val="300"/>
              </a:spcAft>
              <a:buClr>
                <a:schemeClr val="accent1"/>
              </a:buClr>
              <a:buSzPct val="112000"/>
              <a:buFont typeface="Wingdings 2"/>
              <a:buChar char=""/>
              <a:defRPr kumimoji="0"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kumimoji="0" lang="en-US" sz="2000" b="0" kern="1200" spc="0" baseline="0" dirty="0" smtClean="0">
                <a:solidFill>
                  <a:schemeClr val="tx1"/>
                </a:solidFill>
                <a:latin typeface="Arial"/>
                <a:ea typeface="+mn-ea"/>
                <a:cs typeface="Arial"/>
              </a:defRPr>
            </a:lvl2pPr>
            <a:lvl3pPr marL="460375" indent="0" algn="l"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lvl="1" indent="0">
              <a:buSzPct val="150000"/>
              <a:buFont typeface="Courier New" panose="02070309020205020404" pitchFamily="49" charset="0"/>
              <a:buNone/>
            </a:pPr>
            <a:r>
              <a:rPr lang="en-US" dirty="0" smtClean="0">
                <a:latin typeface="Arial" panose="020B0604020202020204" pitchFamily="34" charset="0"/>
                <a:cs typeface="Arial" panose="020B0604020202020204" pitchFamily="34" charset="0"/>
              </a:rPr>
              <a:t>Doesn’t teamwork take longer? </a:t>
            </a:r>
          </a:p>
          <a:p>
            <a:pPr marL="285750" lvl="1">
              <a:buSzPct val="150000"/>
              <a:buFont typeface="Arial" panose="020B0604020202020204" pitchFamily="34" charset="0"/>
              <a:buChar char="•"/>
            </a:pPr>
            <a:r>
              <a:rPr lang="en-US" dirty="0"/>
              <a:t>“If you want to go fast, go alone.  If you want to go far, go together.”  </a:t>
            </a:r>
            <a:r>
              <a:rPr lang="en-US" sz="1600" dirty="0" smtClean="0">
                <a:solidFill>
                  <a:schemeClr val="tx1">
                    <a:lumMod val="50000"/>
                    <a:lumOff val="50000"/>
                  </a:schemeClr>
                </a:solidFill>
              </a:rPr>
              <a:t>– African Proverb </a:t>
            </a:r>
            <a:endParaRPr lang="en-US" sz="1600" dirty="0">
              <a:solidFill>
                <a:schemeClr val="tx1">
                  <a:lumMod val="50000"/>
                  <a:lumOff val="50000"/>
                </a:schemeClr>
              </a:solidFill>
            </a:endParaRPr>
          </a:p>
          <a:p>
            <a:pPr marL="285750" lvl="1">
              <a:buSzPct val="150000"/>
              <a:buFont typeface="Arial" panose="020B0604020202020204" pitchFamily="34" charset="0"/>
              <a:buChar char="•"/>
            </a:pPr>
            <a:r>
              <a:rPr lang="en-US" dirty="0" smtClean="0">
                <a:latin typeface="Arial" panose="020B0604020202020204" pitchFamily="34" charset="0"/>
                <a:cs typeface="Arial" panose="020B0604020202020204" pitchFamily="34" charset="0"/>
              </a:rPr>
              <a:t>The time lost in developing improvement is gained back many times over due to increased process efficiency</a:t>
            </a:r>
          </a:p>
          <a:p>
            <a:pPr marL="285750" lvl="1">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t’s not time lost, but time </a:t>
            </a:r>
            <a:r>
              <a:rPr lang="en-US" i="1" dirty="0" smtClean="0">
                <a:latin typeface="Arial" panose="020B0604020202020204" pitchFamily="34" charset="0"/>
                <a:cs typeface="Arial" panose="020B0604020202020204" pitchFamily="34" charset="0"/>
              </a:rPr>
              <a:t>invested</a:t>
            </a:r>
            <a:endParaRPr lang="en-US"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041276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sz="3300" dirty="0" smtClean="0"/>
              <a:t>Leading a </a:t>
            </a:r>
            <a:r>
              <a:rPr lang="en-GB" sz="3300" dirty="0"/>
              <a:t>Team</a:t>
            </a:r>
          </a:p>
        </p:txBody>
      </p:sp>
      <p:sp>
        <p:nvSpPr>
          <p:cNvPr id="3" name="Content Placeholder 2"/>
          <p:cNvSpPr>
            <a:spLocks noGrp="1"/>
          </p:cNvSpPr>
          <p:nvPr>
            <p:ph idx="1"/>
          </p:nvPr>
        </p:nvSpPr>
        <p:spPr>
          <a:xfrm>
            <a:off x="256080" y="1503947"/>
            <a:ext cx="8484695" cy="4793822"/>
          </a:xfrm>
          <a:prstGeom prst="rect">
            <a:avLst/>
          </a:prstGeom>
        </p:spPr>
        <p:txBody>
          <a:bodyPr>
            <a:normAutofit/>
          </a:bodyPr>
          <a:lstStyle/>
          <a:p>
            <a:r>
              <a:rPr lang="en-US" dirty="0"/>
              <a:t>Volunteer employees who have undergone advanced CI Leader training</a:t>
            </a:r>
          </a:p>
          <a:p>
            <a:r>
              <a:rPr lang="en-US" dirty="0" smtClean="0"/>
              <a:t>Goal </a:t>
            </a:r>
            <a:r>
              <a:rPr lang="en-US" dirty="0"/>
              <a:t>is to engage, not </a:t>
            </a:r>
            <a:r>
              <a:rPr lang="en-US" dirty="0" smtClean="0"/>
              <a:t>dictate</a:t>
            </a:r>
          </a:p>
          <a:p>
            <a:r>
              <a:rPr lang="en-US" dirty="0" smtClean="0"/>
              <a:t>Leaders </a:t>
            </a:r>
            <a:r>
              <a:rPr lang="en-US" dirty="0"/>
              <a:t>focus not on solving the problem, but leading the team through the process so </a:t>
            </a:r>
            <a:r>
              <a:rPr lang="en-US" i="1" dirty="0"/>
              <a:t>they</a:t>
            </a:r>
            <a:r>
              <a:rPr lang="en-US" dirty="0"/>
              <a:t> can solve the problem:</a:t>
            </a:r>
          </a:p>
          <a:p>
            <a:pPr lvl="1"/>
            <a:r>
              <a:rPr lang="en-US" dirty="0"/>
              <a:t>“Never tell people HOW to do things. Tell them WHAT to do, and they will surprise you with their ingenuity.” </a:t>
            </a:r>
            <a:r>
              <a:rPr lang="en-US" sz="1600" dirty="0">
                <a:solidFill>
                  <a:schemeClr val="tx1">
                    <a:lumMod val="50000"/>
                    <a:lumOff val="50000"/>
                  </a:schemeClr>
                </a:solidFill>
              </a:rPr>
              <a:t>-George S. Patton, military leader</a:t>
            </a:r>
          </a:p>
          <a:p>
            <a:endParaRPr lang="en-US" dirty="0"/>
          </a:p>
          <a:p>
            <a:pPr lvl="1"/>
            <a:endParaRPr lang="en-US" b="0" dirty="0">
              <a:latin typeface="Arial" panose="020B0604020202020204" pitchFamily="34" charset="0"/>
              <a:cs typeface="Arial" panose="020B0604020202020204" pitchFamily="34" charset="0"/>
            </a:endParaRPr>
          </a:p>
          <a:p>
            <a:pPr marL="285750" lvl="1">
              <a:buClr>
                <a:schemeClr val="accent1"/>
              </a:buClr>
              <a:buSzPct val="150000"/>
            </a:pPr>
            <a:endParaRPr lang="en-US" sz="2000" b="0" dirty="0" smtClean="0">
              <a:solidFill>
                <a:srgbClr val="000000"/>
              </a:solidFill>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3194"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Explosion 1 2"/>
          <p:cNvSpPr/>
          <p:nvPr/>
        </p:nvSpPr>
        <p:spPr>
          <a:xfrm rot="889127">
            <a:off x="5415611" y="4151301"/>
            <a:ext cx="2843022" cy="2226211"/>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Remember</a:t>
            </a:r>
            <a:r>
              <a:rPr lang="en-US" dirty="0">
                <a:solidFill>
                  <a:schemeClr val="tx1">
                    <a:lumMod val="65000"/>
                    <a:lumOff val="35000"/>
                  </a:schemeClr>
                </a:solidFill>
                <a:latin typeface="MV Boli" panose="02000500030200090000" pitchFamily="2" charset="0"/>
                <a:cs typeface="MV Boli" panose="02000500030200090000" pitchFamily="2" charset="0"/>
              </a:rPr>
              <a:t>, you are the </a:t>
            </a:r>
          </a:p>
          <a:p>
            <a:pPr algn="ctr"/>
            <a:r>
              <a:rPr lang="en-US" dirty="0">
                <a:solidFill>
                  <a:schemeClr val="tx1">
                    <a:lumMod val="65000"/>
                    <a:lumOff val="35000"/>
                  </a:schemeClr>
                </a:solidFill>
                <a:latin typeface="MV Boli" panose="02000500030200090000" pitchFamily="2" charset="0"/>
                <a:cs typeface="MV Boli" panose="02000500030200090000" pitchFamily="2" charset="0"/>
              </a:rPr>
              <a:t>Process </a:t>
            </a:r>
            <a:r>
              <a:rPr lang="en-US" dirty="0" smtClean="0">
                <a:solidFill>
                  <a:schemeClr val="tx1">
                    <a:lumMod val="65000"/>
                    <a:lumOff val="35000"/>
                  </a:schemeClr>
                </a:solidFill>
                <a:latin typeface="MV Boli" panose="02000500030200090000" pitchFamily="2" charset="0"/>
                <a:cs typeface="MV Boli" panose="02000500030200090000" pitchFamily="2" charset="0"/>
              </a:rPr>
              <a:t>Facilitator, not the Problem Solver!</a:t>
            </a:r>
          </a:p>
        </p:txBody>
      </p:sp>
      <p:sp>
        <p:nvSpPr>
          <p:cNvPr id="11" name="Flowchart: Magnetic Disk 7"/>
          <p:cNvSpPr/>
          <p:nvPr/>
        </p:nvSpPr>
        <p:spPr>
          <a:xfrm rot="19200000">
            <a:off x="6867227" y="4064131"/>
            <a:ext cx="277510"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2966784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sz="3300" dirty="0" smtClean="0"/>
              <a:t>Team Members</a:t>
            </a:r>
            <a:endParaRPr lang="en-GB" sz="3300" dirty="0"/>
          </a:p>
        </p:txBody>
      </p:sp>
      <p:sp>
        <p:nvSpPr>
          <p:cNvPr id="3" name="Content Placeholder 2"/>
          <p:cNvSpPr>
            <a:spLocks noGrp="1"/>
          </p:cNvSpPr>
          <p:nvPr>
            <p:ph idx="1"/>
          </p:nvPr>
        </p:nvSpPr>
        <p:spPr>
          <a:xfrm>
            <a:off x="256080" y="1503947"/>
            <a:ext cx="8484695" cy="1696453"/>
          </a:xfrm>
          <a:prstGeom prst="rect">
            <a:avLst/>
          </a:prstGeom>
        </p:spPr>
        <p:txBody>
          <a:bodyPr>
            <a:normAutofit/>
          </a:bodyPr>
          <a:lstStyle/>
          <a:p>
            <a:pPr marL="0" indent="0">
              <a:buFont typeface="Wingdings" charset="2"/>
              <a:buNone/>
            </a:pPr>
            <a:r>
              <a:rPr lang="en-US" dirty="0" smtClean="0">
                <a:latin typeface="Arial" panose="020B0604020202020204" pitchFamily="34" charset="0"/>
                <a:cs typeface="Arial" panose="020B0604020202020204" pitchFamily="34" charset="0"/>
              </a:rPr>
              <a:t>How many people on a team?</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Five people per team is best practice</a:t>
            </a:r>
          </a:p>
          <a:p>
            <a:pPr lvl="1"/>
            <a:r>
              <a:rPr lang="en-US" dirty="0" smtClean="0">
                <a:latin typeface="Arial" panose="020B0604020202020204" pitchFamily="34" charset="0"/>
                <a:cs typeface="Arial" panose="020B0604020202020204" pitchFamily="34" charset="0"/>
              </a:rPr>
              <a:t>Smaller teams may not have fully realized solutions </a:t>
            </a:r>
          </a:p>
          <a:p>
            <a:pPr lvl="1"/>
            <a:r>
              <a:rPr lang="en-US" dirty="0" smtClean="0">
                <a:latin typeface="Arial" panose="020B0604020202020204" pitchFamily="34" charset="0"/>
                <a:cs typeface="Arial" panose="020B0604020202020204" pitchFamily="34" charset="0"/>
              </a:rPr>
              <a:t>Larger teams may become bogged down in too many opinions</a:t>
            </a:r>
            <a:endParaRPr lang="en-US" b="0" dirty="0">
              <a:latin typeface="Arial" panose="020B0604020202020204" pitchFamily="34" charset="0"/>
              <a:cs typeface="Arial" panose="020B0604020202020204" pitchFamily="34" charset="0"/>
            </a:endParaRPr>
          </a:p>
          <a:p>
            <a:pPr marL="285750" lvl="1">
              <a:buClr>
                <a:schemeClr val="accent1"/>
              </a:buClr>
              <a:buSzPct val="150000"/>
            </a:pPr>
            <a:endParaRPr lang="en-US" sz="2000" b="0" dirty="0" smtClean="0">
              <a:solidFill>
                <a:srgbClr val="000000"/>
              </a:solidFill>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49252"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Content Placeholder 2"/>
          <p:cNvSpPr txBox="1">
            <a:spLocks/>
          </p:cNvSpPr>
          <p:nvPr/>
        </p:nvSpPr>
        <p:spPr>
          <a:xfrm>
            <a:off x="256080" y="3175689"/>
            <a:ext cx="8484695" cy="2990335"/>
          </a:xfrm>
          <a:prstGeom prst="rect">
            <a:avLst/>
          </a:prstGeom>
        </p:spPr>
        <p:txBody>
          <a:bodyPr>
            <a:normAutofit/>
          </a:bodyPr>
          <a:lstStyle>
            <a:lvl1pPr marL="274320" indent="-274320" algn="l" defTabSz="457200" rtl="0" eaLnBrk="1" latinLnBrk="0" hangingPunct="1">
              <a:lnSpc>
                <a:spcPct val="90000"/>
              </a:lnSpc>
              <a:spcBef>
                <a:spcPts val="300"/>
              </a:spcBef>
              <a:spcAft>
                <a:spcPts val="300"/>
              </a:spcAft>
              <a:buClr>
                <a:schemeClr val="accent1"/>
              </a:buClr>
              <a:buSzPct val="112000"/>
              <a:buFont typeface="Wingdings 2"/>
              <a:buChar char=""/>
              <a:defRPr kumimoji="0"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kumimoji="0" lang="en-US" sz="2000" b="0" kern="1200" spc="0" baseline="0" dirty="0" smtClean="0">
                <a:solidFill>
                  <a:schemeClr val="tx1"/>
                </a:solidFill>
                <a:latin typeface="Arial"/>
                <a:ea typeface="+mn-ea"/>
                <a:cs typeface="Arial"/>
              </a:defRPr>
            </a:lvl2pPr>
            <a:lvl3pPr marL="460375" indent="0" algn="l"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charset="2"/>
              <a:buNone/>
            </a:pPr>
            <a:r>
              <a:rPr lang="en-US" dirty="0" smtClean="0">
                <a:latin typeface="Arial" panose="020B0604020202020204" pitchFamily="34" charset="0"/>
                <a:cs typeface="Arial" panose="020B0604020202020204" pitchFamily="34" charset="0"/>
              </a:rPr>
              <a:t>Who should be on the team?</a:t>
            </a:r>
          </a:p>
          <a:p>
            <a:r>
              <a:rPr lang="en-US" dirty="0" smtClean="0">
                <a:latin typeface="Arial" panose="020B0604020202020204" pitchFamily="34" charset="0"/>
                <a:cs typeface="Arial" panose="020B0604020202020204" pitchFamily="34" charset="0"/>
              </a:rPr>
              <a:t>CI leader</a:t>
            </a:r>
          </a:p>
          <a:p>
            <a:pPr lvl="1"/>
            <a:r>
              <a:rPr lang="en-US" dirty="0" smtClean="0">
                <a:latin typeface="Arial" panose="020B0604020202020204" pitchFamily="34" charset="0"/>
                <a:cs typeface="Arial" panose="020B0604020202020204" pitchFamily="34" charset="0"/>
              </a:rPr>
              <a:t>Helps ensure process is followed</a:t>
            </a:r>
          </a:p>
          <a:p>
            <a:r>
              <a:rPr lang="en-US" dirty="0" smtClean="0">
                <a:latin typeface="Arial" panose="020B0604020202020204" pitchFamily="34" charset="0"/>
                <a:cs typeface="Arial" panose="020B0604020202020204" pitchFamily="34" charset="0"/>
              </a:rPr>
              <a:t>3 process experts</a:t>
            </a:r>
          </a:p>
          <a:p>
            <a:pPr lvl="1"/>
            <a:r>
              <a:rPr lang="en-US" dirty="0" smtClean="0">
                <a:latin typeface="Arial" panose="020B0604020202020204" pitchFamily="34" charset="0"/>
                <a:cs typeface="Arial" panose="020B0604020202020204" pitchFamily="34" charset="0"/>
              </a:rPr>
              <a:t>Intimately understand the process and problems</a:t>
            </a:r>
          </a:p>
          <a:p>
            <a:r>
              <a:rPr lang="en-US" dirty="0" smtClean="0">
                <a:latin typeface="Arial" panose="020B0604020202020204" pitchFamily="34" charset="0"/>
                <a:cs typeface="Arial" panose="020B0604020202020204" pitchFamily="34" charset="0"/>
              </a:rPr>
              <a:t>‘Ringer’</a:t>
            </a:r>
          </a:p>
          <a:p>
            <a:pPr lvl="1"/>
            <a:r>
              <a:rPr lang="en-US" dirty="0" smtClean="0">
                <a:latin typeface="Arial" panose="020B0604020202020204" pitchFamily="34" charset="0"/>
                <a:cs typeface="Arial" panose="020B0604020202020204" pitchFamily="34" charset="0"/>
              </a:rPr>
              <a:t>Someone with ‘no horse in the race’</a:t>
            </a:r>
          </a:p>
          <a:p>
            <a:pPr lvl="1"/>
            <a:r>
              <a:rPr lang="en-US" dirty="0">
                <a:latin typeface="Arial" panose="020B0604020202020204" pitchFamily="34" charset="0"/>
                <a:cs typeface="Arial" panose="020B0604020202020204" pitchFamily="34" charset="0"/>
              </a:rPr>
              <a:t>O</a:t>
            </a:r>
            <a:r>
              <a:rPr lang="en-US" dirty="0" smtClean="0">
                <a:latin typeface="Arial" panose="020B0604020202020204" pitchFamily="34" charset="0"/>
                <a:cs typeface="Arial" panose="020B0604020202020204" pitchFamily="34" charset="0"/>
              </a:rPr>
              <a:t>utside perspectives lead to unexpected solutions</a:t>
            </a:r>
          </a:p>
          <a:p>
            <a:pPr marL="174625" lvl="1" indent="0">
              <a:buFont typeface="Courier New" panose="02070309020205020404" pitchFamily="49" charset="0"/>
              <a:buNone/>
            </a:pPr>
            <a:endParaRPr lang="en-US" dirty="0" smtClean="0">
              <a:latin typeface="Arial" panose="020B0604020202020204" pitchFamily="34" charset="0"/>
              <a:cs typeface="Arial" panose="020B0604020202020204" pitchFamily="34" charset="0"/>
            </a:endParaRPr>
          </a:p>
          <a:p>
            <a:pPr marL="285750" lvl="1">
              <a:buSzPct val="150000"/>
            </a:pP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95406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a:t>Continuous Improvement </a:t>
            </a:r>
            <a:r>
              <a:rPr lang="en-GB" sz="3300" dirty="0"/>
              <a:t>Steps</a:t>
            </a: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3772"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
          </p:nvPr>
        </p:nvSpPr>
        <p:spPr/>
        <p:txBody>
          <a:bodyPr>
            <a:normAutofit/>
          </a:bodyPr>
          <a:lstStyle/>
          <a:p>
            <a:pPr marL="342900" indent="-342900" fontAlgn="ctr">
              <a:buClr>
                <a:schemeClr val="accent1"/>
              </a:buClr>
              <a:buSzPct val="150000"/>
              <a:buFont typeface="Arial" panose="020B0604020202020204" pitchFamily="34" charset="0"/>
              <a:buChar char="•"/>
            </a:pPr>
            <a:r>
              <a:rPr lang="de-DE" dirty="0">
                <a:latin typeface="Arial" panose="020B0604020202020204" pitchFamily="34" charset="0"/>
                <a:cs typeface="Arial" panose="020B0604020202020204" pitchFamily="34" charset="0"/>
              </a:rPr>
              <a:t>Continuous improvement leaders guide a CI team through the eight step problem solving process using the Plan-Do-Check-Act method</a:t>
            </a:r>
          </a:p>
          <a:p>
            <a:pPr marL="342900" indent="-342900" fontAlgn="ctr">
              <a:buClr>
                <a:schemeClr val="accent1"/>
              </a:buClr>
              <a:buSzPct val="150000"/>
              <a:buFont typeface="Arial" panose="020B0604020202020204" pitchFamily="34" charset="0"/>
              <a:buChar char="•"/>
            </a:pPr>
            <a:endParaRPr lang="de-DE" dirty="0">
              <a:latin typeface="Arial" panose="020B0604020202020204" pitchFamily="34" charset="0"/>
              <a:cs typeface="Arial" panose="020B0604020202020204" pitchFamily="34" charset="0"/>
            </a:endParaRPr>
          </a:p>
          <a:p>
            <a:pPr marL="979805" lvl="3" indent="-342900" fontAlgn="ctr">
              <a:buClr>
                <a:schemeClr val="accent1"/>
              </a:buClr>
              <a:buSzPct val="112000"/>
              <a:buAutoNum type="arabicPeriod"/>
            </a:pPr>
            <a:r>
              <a:rPr lang="de-DE" dirty="0">
                <a:solidFill>
                  <a:schemeClr val="tx1"/>
                </a:solidFill>
                <a:latin typeface="Arial" panose="020B0604020202020204" pitchFamily="34" charset="0"/>
                <a:cs typeface="Arial" panose="020B0604020202020204" pitchFamily="34" charset="0"/>
              </a:rPr>
              <a:t>Define Scope</a:t>
            </a:r>
          </a:p>
          <a:p>
            <a:pPr marL="979805" lvl="3" indent="-342900" fontAlgn="ctr">
              <a:buClr>
                <a:schemeClr val="accent1"/>
              </a:buClr>
              <a:buSzPct val="112000"/>
              <a:buAutoNum type="arabicPeriod"/>
            </a:pPr>
            <a:r>
              <a:rPr lang="de-DE" dirty="0">
                <a:solidFill>
                  <a:schemeClr val="tx1"/>
                </a:solidFill>
                <a:latin typeface="Arial" panose="020B0604020202020204" pitchFamily="34" charset="0"/>
                <a:cs typeface="Arial" panose="020B0604020202020204" pitchFamily="34" charset="0"/>
              </a:rPr>
              <a:t>Define Current State</a:t>
            </a:r>
          </a:p>
          <a:p>
            <a:pPr marL="979805" lvl="3" indent="-342900" fontAlgn="ctr">
              <a:buClr>
                <a:schemeClr val="accent1"/>
              </a:buClr>
              <a:buSzPct val="112000"/>
              <a:buAutoNum type="arabicPeriod"/>
            </a:pPr>
            <a:r>
              <a:rPr lang="de-DE" dirty="0">
                <a:solidFill>
                  <a:schemeClr val="tx1"/>
                </a:solidFill>
                <a:latin typeface="Arial" panose="020B0604020202020204" pitchFamily="34" charset="0"/>
                <a:cs typeface="Arial" panose="020B0604020202020204" pitchFamily="34" charset="0"/>
              </a:rPr>
              <a:t>Root Cause Analysis</a:t>
            </a:r>
          </a:p>
          <a:p>
            <a:pPr marL="979805" lvl="3" indent="-342900" fontAlgn="ctr">
              <a:buClr>
                <a:schemeClr val="accent1"/>
              </a:buClr>
              <a:buSzPct val="112000"/>
              <a:buAutoNum type="arabicPeriod"/>
            </a:pPr>
            <a:r>
              <a:rPr lang="de-DE" dirty="0">
                <a:solidFill>
                  <a:schemeClr val="tx1"/>
                </a:solidFill>
                <a:latin typeface="Arial" panose="020B0604020202020204" pitchFamily="34" charset="0"/>
                <a:cs typeface="Arial" panose="020B0604020202020204" pitchFamily="34" charset="0"/>
              </a:rPr>
              <a:t>Define Future </a:t>
            </a:r>
            <a:r>
              <a:rPr lang="de-DE" dirty="0" smtClean="0">
                <a:solidFill>
                  <a:schemeClr val="tx1"/>
                </a:solidFill>
                <a:latin typeface="Arial" panose="020B0604020202020204" pitchFamily="34" charset="0"/>
                <a:cs typeface="Arial" panose="020B0604020202020204" pitchFamily="34" charset="0"/>
              </a:rPr>
              <a:t>State</a:t>
            </a:r>
            <a:endParaRPr lang="de-DE" dirty="0">
              <a:solidFill>
                <a:schemeClr val="tx1"/>
              </a:solidFill>
              <a:latin typeface="Arial" panose="020B0604020202020204" pitchFamily="34" charset="0"/>
              <a:cs typeface="Arial" panose="020B0604020202020204" pitchFamily="34" charset="0"/>
            </a:endParaRPr>
          </a:p>
          <a:p>
            <a:endParaRPr lang="en-US" dirty="0"/>
          </a:p>
        </p:txBody>
      </p:sp>
      <p:sp>
        <p:nvSpPr>
          <p:cNvPr id="18" name="Content Placeholder 5"/>
          <p:cNvSpPr txBox="1">
            <a:spLocks/>
          </p:cNvSpPr>
          <p:nvPr/>
        </p:nvSpPr>
        <p:spPr>
          <a:xfrm>
            <a:off x="4450609" y="2483704"/>
            <a:ext cx="3437560" cy="2236522"/>
          </a:xfrm>
          <a:prstGeom prst="rect">
            <a:avLst/>
          </a:prstGeom>
        </p:spPr>
        <p:txBody>
          <a:bodyPr>
            <a:normAutofit/>
          </a:bodyPr>
          <a:lstStyle>
            <a:lvl1pPr marL="274320" indent="-274320" algn="l" defTabSz="457200" rtl="0" eaLnBrk="1" latinLnBrk="0" hangingPunct="1">
              <a:lnSpc>
                <a:spcPct val="90000"/>
              </a:lnSpc>
              <a:spcBef>
                <a:spcPts val="300"/>
              </a:spcBef>
              <a:spcAft>
                <a:spcPts val="300"/>
              </a:spcAft>
              <a:buClr>
                <a:schemeClr val="accent1"/>
              </a:buClr>
              <a:buSzPct val="112000"/>
              <a:buFont typeface="Wingdings 2"/>
              <a:buChar char=""/>
              <a:defRPr kumimoji="0"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kumimoji="0" lang="en-US" sz="2000" b="0" kern="1200" spc="0" baseline="0" dirty="0" smtClean="0">
                <a:solidFill>
                  <a:schemeClr val="tx1"/>
                </a:solidFill>
                <a:latin typeface="Arial"/>
                <a:ea typeface="+mn-ea"/>
                <a:cs typeface="Arial"/>
              </a:defRPr>
            </a:lvl2pPr>
            <a:lvl3pPr marL="460375" indent="0" algn="l"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342900" lvl="2" indent="-342900" defTabSz="914400" fontAlgn="ctr">
              <a:buClr>
                <a:schemeClr val="accent1"/>
              </a:buClr>
              <a:buSzPct val="112000"/>
              <a:buFont typeface="Wingdings 2"/>
              <a:buAutoNum type="arabicPeriod" startAt="5"/>
            </a:pPr>
            <a:r>
              <a:rPr lang="en-US" dirty="0" smtClean="0">
                <a:latin typeface="Arial" panose="020B0604020202020204" pitchFamily="34" charset="0"/>
                <a:cs typeface="Arial" panose="020B0604020202020204" pitchFamily="34" charset="0"/>
              </a:rPr>
              <a:t>Plan</a:t>
            </a:r>
          </a:p>
          <a:p>
            <a:pPr marL="342900" lvl="2" indent="-342900" defTabSz="914400" fontAlgn="ctr">
              <a:buClr>
                <a:schemeClr val="accent1"/>
              </a:buClr>
              <a:buSzPct val="112000"/>
              <a:buFont typeface="Wingdings 2"/>
              <a:buAutoNum type="arabicPeriod" startAt="6"/>
            </a:pPr>
            <a:r>
              <a:rPr lang="en-US" dirty="0" smtClean="0">
                <a:latin typeface="Arial" panose="020B0604020202020204" pitchFamily="34" charset="0"/>
                <a:cs typeface="Arial" panose="020B0604020202020204" pitchFamily="34" charset="0"/>
              </a:rPr>
              <a:t>Do</a:t>
            </a:r>
          </a:p>
          <a:p>
            <a:pPr marL="342900" lvl="2" indent="-342900" defTabSz="914400" fontAlgn="ctr">
              <a:buClr>
                <a:schemeClr val="accent1"/>
              </a:buClr>
              <a:buSzPct val="112000"/>
              <a:buFont typeface="Wingdings 2"/>
              <a:buAutoNum type="arabicPeriod" startAt="6"/>
            </a:pPr>
            <a:r>
              <a:rPr lang="en-US" dirty="0" smtClean="0">
                <a:latin typeface="Arial" panose="020B0604020202020204" pitchFamily="34" charset="0"/>
                <a:cs typeface="Arial" panose="020B0604020202020204" pitchFamily="34" charset="0"/>
              </a:rPr>
              <a:t>Check / Study</a:t>
            </a:r>
          </a:p>
          <a:p>
            <a:pPr marL="342900" lvl="2" indent="-342900" defTabSz="914400" fontAlgn="ctr">
              <a:buClr>
                <a:schemeClr val="accent1"/>
              </a:buClr>
              <a:buSzPct val="112000"/>
              <a:buFont typeface="Wingdings 2"/>
              <a:buAutoNum type="arabicPeriod" startAt="6"/>
            </a:pPr>
            <a:r>
              <a:rPr lang="en-US" dirty="0" smtClean="0">
                <a:latin typeface="Arial" panose="020B0604020202020204" pitchFamily="34" charset="0"/>
                <a:cs typeface="Arial" panose="020B0604020202020204" pitchFamily="34" charset="0"/>
              </a:rPr>
              <a:t>Act / Adjust</a:t>
            </a:r>
          </a:p>
          <a:p>
            <a:pPr marL="342900" lvl="2" indent="-342900" defTabSz="914400" fontAlgn="ctr">
              <a:buClr>
                <a:schemeClr val="accent1"/>
              </a:buClr>
              <a:buSzPct val="112000"/>
              <a:buFont typeface="Wingdings 2"/>
              <a:buAutoNum type="arabicPeriod"/>
            </a:pPr>
            <a:endParaRPr lang="en-US" dirty="0" smtClean="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775782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800" fill="hold"/>
                                        <p:tgtEl>
                                          <p:spTgt spid="6">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a:t>Continuous Improvement </a:t>
            </a:r>
            <a:r>
              <a:rPr lang="en-GB" sz="3300" dirty="0"/>
              <a:t>Steps</a:t>
            </a: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0922"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idx="1"/>
          </p:nvPr>
        </p:nvSpPr>
        <p:spPr/>
        <p:txBody>
          <a:bodyPr>
            <a:normAutofit/>
          </a:bodyPr>
          <a:lstStyle/>
          <a:p>
            <a:pPr marL="342900" indent="-342900" fontAlgn="ctr">
              <a:buClr>
                <a:schemeClr val="accent1"/>
              </a:buClr>
              <a:buSzPct val="150000"/>
              <a:buFont typeface="Arial" panose="020B0604020202020204" pitchFamily="34" charset="0"/>
              <a:buChar char="•"/>
            </a:pPr>
            <a:r>
              <a:rPr lang="de-DE" dirty="0" smtClean="0">
                <a:latin typeface="Arial" panose="020B0604020202020204" pitchFamily="34" charset="0"/>
                <a:cs typeface="Arial" panose="020B0604020202020204" pitchFamily="34" charset="0"/>
              </a:rPr>
              <a:t>Steps based on the scientific method</a:t>
            </a:r>
          </a:p>
          <a:p>
            <a:pPr marL="342900" indent="-342900" fontAlgn="ctr">
              <a:buClr>
                <a:schemeClr val="accent1"/>
              </a:buClr>
              <a:buSzPct val="150000"/>
              <a:buFont typeface="Arial" panose="020B0604020202020204" pitchFamily="34" charset="0"/>
              <a:buChar char="•"/>
            </a:pPr>
            <a:endParaRPr lang="de-DE" dirty="0" smtClean="0">
              <a:latin typeface="Arial" panose="020B0604020202020204" pitchFamily="34" charset="0"/>
              <a:cs typeface="Arial" panose="020B0604020202020204" pitchFamily="34" charset="0"/>
            </a:endParaRPr>
          </a:p>
          <a:p>
            <a:pPr marL="342900" indent="-342900" fontAlgn="ctr">
              <a:buClr>
                <a:schemeClr val="accent1"/>
              </a:buClr>
              <a:buSzPct val="150000"/>
              <a:buFont typeface="Arial" panose="020B0604020202020204" pitchFamily="34" charset="0"/>
              <a:buChar char="•"/>
            </a:pPr>
            <a:r>
              <a:rPr lang="de-DE" dirty="0" smtClean="0">
                <a:latin typeface="Arial" panose="020B0604020202020204" pitchFamily="34" charset="0"/>
                <a:cs typeface="Arial" panose="020B0604020202020204" pitchFamily="34" charset="0"/>
              </a:rPr>
              <a:t>8 Step CI Process						 </a:t>
            </a:r>
          </a:p>
          <a:p>
            <a:pPr marL="979805" lvl="3" indent="-342900" fontAlgn="ctr">
              <a:buClr>
                <a:schemeClr val="accent1"/>
              </a:buClr>
              <a:buSzPct val="112000"/>
              <a:buAutoNum type="arabicPeriod"/>
            </a:pPr>
            <a:r>
              <a:rPr lang="de-DE" dirty="0" smtClean="0">
                <a:solidFill>
                  <a:schemeClr val="tx1">
                    <a:lumMod val="50000"/>
                    <a:lumOff val="50000"/>
                  </a:schemeClr>
                </a:solidFill>
                <a:latin typeface="Arial" panose="020B0604020202020204" pitchFamily="34" charset="0"/>
                <a:cs typeface="Arial" panose="020B0604020202020204" pitchFamily="34" charset="0"/>
              </a:rPr>
              <a:t>Define Scope</a:t>
            </a:r>
          </a:p>
          <a:p>
            <a:pPr marL="979805" lvl="3" indent="-342900" fontAlgn="ctr">
              <a:buClr>
                <a:schemeClr val="accent1"/>
              </a:buClr>
              <a:buSzPct val="112000"/>
              <a:buAutoNum type="arabicPeriod"/>
            </a:pPr>
            <a:r>
              <a:rPr lang="de-DE" dirty="0" smtClean="0">
                <a:solidFill>
                  <a:schemeClr val="tx1">
                    <a:lumMod val="50000"/>
                    <a:lumOff val="50000"/>
                  </a:schemeClr>
                </a:solidFill>
                <a:latin typeface="Arial" panose="020B0604020202020204" pitchFamily="34" charset="0"/>
                <a:cs typeface="Arial" panose="020B0604020202020204" pitchFamily="34" charset="0"/>
              </a:rPr>
              <a:t>Define </a:t>
            </a:r>
            <a:r>
              <a:rPr lang="de-DE" dirty="0">
                <a:solidFill>
                  <a:schemeClr val="tx1">
                    <a:lumMod val="50000"/>
                    <a:lumOff val="50000"/>
                  </a:schemeClr>
                </a:solidFill>
                <a:latin typeface="Arial" panose="020B0604020202020204" pitchFamily="34" charset="0"/>
                <a:cs typeface="Arial" panose="020B0604020202020204" pitchFamily="34" charset="0"/>
              </a:rPr>
              <a:t>Current State</a:t>
            </a:r>
          </a:p>
          <a:p>
            <a:pPr marL="979805" lvl="3" indent="-342900" fontAlgn="ctr">
              <a:buClr>
                <a:schemeClr val="accent1"/>
              </a:buClr>
              <a:buSzPct val="112000"/>
              <a:buAutoNum type="arabicPeriod"/>
            </a:pPr>
            <a:r>
              <a:rPr lang="de-DE" dirty="0">
                <a:solidFill>
                  <a:schemeClr val="tx1">
                    <a:lumMod val="50000"/>
                    <a:lumOff val="50000"/>
                  </a:schemeClr>
                </a:solidFill>
                <a:latin typeface="Arial" panose="020B0604020202020204" pitchFamily="34" charset="0"/>
                <a:cs typeface="Arial" panose="020B0604020202020204" pitchFamily="34" charset="0"/>
              </a:rPr>
              <a:t>Root Cause Analysis</a:t>
            </a:r>
          </a:p>
          <a:p>
            <a:pPr marL="979805" lvl="3" indent="-342900" fontAlgn="ctr">
              <a:buClr>
                <a:schemeClr val="accent1"/>
              </a:buClr>
              <a:buSzPct val="112000"/>
              <a:buAutoNum type="arabicPeriod"/>
            </a:pPr>
            <a:r>
              <a:rPr lang="de-DE" dirty="0">
                <a:solidFill>
                  <a:schemeClr val="tx1">
                    <a:lumMod val="50000"/>
                    <a:lumOff val="50000"/>
                  </a:schemeClr>
                </a:solidFill>
                <a:latin typeface="Arial" panose="020B0604020202020204" pitchFamily="34" charset="0"/>
                <a:cs typeface="Arial" panose="020B0604020202020204" pitchFamily="34" charset="0"/>
              </a:rPr>
              <a:t>Define Future </a:t>
            </a:r>
            <a:r>
              <a:rPr lang="de-DE" dirty="0" smtClean="0">
                <a:solidFill>
                  <a:schemeClr val="tx1">
                    <a:lumMod val="50000"/>
                    <a:lumOff val="50000"/>
                  </a:schemeClr>
                </a:solidFill>
                <a:latin typeface="Arial" panose="020B0604020202020204" pitchFamily="34" charset="0"/>
                <a:cs typeface="Arial" panose="020B0604020202020204" pitchFamily="34" charset="0"/>
              </a:rPr>
              <a:t>State</a:t>
            </a:r>
          </a:p>
          <a:p>
            <a:pPr marL="979805" lvl="3" indent="-342900" fontAlgn="ctr">
              <a:buClr>
                <a:schemeClr val="accent1"/>
              </a:buClr>
              <a:buSzPct val="112000"/>
              <a:buFont typeface="Wingdings 2"/>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Plan</a:t>
            </a:r>
          </a:p>
          <a:p>
            <a:pPr marL="979805" lvl="3" indent="-342900" fontAlgn="ctr">
              <a:buClr>
                <a:schemeClr val="accent1"/>
              </a:buClr>
              <a:buSzPct val="112000"/>
              <a:buFont typeface="Wingdings 2"/>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Do</a:t>
            </a:r>
          </a:p>
          <a:p>
            <a:pPr marL="979805" lvl="3" indent="-342900" fontAlgn="ctr">
              <a:buClr>
                <a:schemeClr val="accent1"/>
              </a:buClr>
              <a:buSzPct val="112000"/>
              <a:buFont typeface="Wingdings 2"/>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Check / Study</a:t>
            </a:r>
          </a:p>
          <a:p>
            <a:pPr marL="979805" lvl="3" indent="-342900" fontAlgn="ctr">
              <a:buClr>
                <a:schemeClr val="accent1"/>
              </a:buClr>
              <a:buSzPct val="112000"/>
              <a:buFont typeface="Wingdings 2"/>
              <a:buAutoNum type="arabicPeriod"/>
            </a:pPr>
            <a:r>
              <a:rPr lang="en-US" dirty="0">
                <a:solidFill>
                  <a:schemeClr val="tx1">
                    <a:lumMod val="50000"/>
                    <a:lumOff val="50000"/>
                  </a:schemeClr>
                </a:solidFill>
                <a:latin typeface="Arial" panose="020B0604020202020204" pitchFamily="34" charset="0"/>
                <a:cs typeface="Arial" panose="020B0604020202020204" pitchFamily="34" charset="0"/>
              </a:rPr>
              <a:t>Act / Adjust</a:t>
            </a:r>
          </a:p>
          <a:p>
            <a:pPr marL="979805" lvl="3" indent="-342900" fontAlgn="ctr">
              <a:buClr>
                <a:schemeClr val="accent1"/>
              </a:buClr>
              <a:buSzPct val="112000"/>
              <a:buAutoNum type="arabicPeriod"/>
            </a:pPr>
            <a:endParaRPr lang="de-DE" dirty="0">
              <a:solidFill>
                <a:schemeClr val="tx1"/>
              </a:solidFill>
              <a:latin typeface="Arial" panose="020B0604020202020204" pitchFamily="34" charset="0"/>
              <a:cs typeface="Arial" panose="020B0604020202020204" pitchFamily="34" charset="0"/>
            </a:endParaRPr>
          </a:p>
          <a:p>
            <a:endParaRPr lang="en-US" dirty="0"/>
          </a:p>
        </p:txBody>
      </p:sp>
      <p:sp>
        <p:nvSpPr>
          <p:cNvPr id="8" name="Content Placeholder 5"/>
          <p:cNvSpPr txBox="1">
            <a:spLocks/>
          </p:cNvSpPr>
          <p:nvPr/>
        </p:nvSpPr>
        <p:spPr>
          <a:xfrm>
            <a:off x="4193288" y="2203983"/>
            <a:ext cx="4547487" cy="3361930"/>
          </a:xfrm>
          <a:prstGeom prst="rect">
            <a:avLst/>
          </a:prstGeom>
        </p:spPr>
        <p:txBody>
          <a:bodyPr>
            <a:normAutofit/>
          </a:bodyPr>
          <a:lstStyle>
            <a:lvl1pPr marL="274320" indent="-274320" algn="l" defTabSz="457200" rtl="0" eaLnBrk="1" latinLnBrk="0" hangingPunct="1">
              <a:lnSpc>
                <a:spcPct val="90000"/>
              </a:lnSpc>
              <a:spcBef>
                <a:spcPts val="300"/>
              </a:spcBef>
              <a:spcAft>
                <a:spcPts val="300"/>
              </a:spcAft>
              <a:buClr>
                <a:schemeClr val="accent1"/>
              </a:buClr>
              <a:buSzPct val="112000"/>
              <a:buFont typeface="Wingdings 2"/>
              <a:buChar char=""/>
              <a:defRPr kumimoji="0"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kumimoji="0" lang="en-US" sz="2000" b="0" kern="1200" spc="0" baseline="0" dirty="0" smtClean="0">
                <a:solidFill>
                  <a:schemeClr val="tx1"/>
                </a:solidFill>
                <a:latin typeface="Arial"/>
                <a:ea typeface="+mn-ea"/>
                <a:cs typeface="Arial"/>
              </a:defRPr>
            </a:lvl2pPr>
            <a:lvl3pPr marL="460375" indent="0" algn="l"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fontAlgn="ctr">
              <a:buSzPct val="150000"/>
              <a:buNone/>
            </a:pPr>
            <a:r>
              <a:rPr lang="en-US" dirty="0" smtClean="0">
                <a:latin typeface="Arial" panose="020B0604020202020204" pitchFamily="34" charset="0"/>
                <a:cs typeface="Arial" panose="020B0604020202020204" pitchFamily="34" charset="0"/>
              </a:rPr>
              <a:t>	Scientific Method			 </a:t>
            </a:r>
          </a:p>
          <a:p>
            <a:pPr marL="979805" lvl="3" indent="-342900" defTabSz="914400" fontAlgn="ctr">
              <a:buClr>
                <a:schemeClr val="accent1"/>
              </a:buClr>
              <a:buSzPct val="112000"/>
              <a:buFont typeface="Wingdings"/>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Ask Question</a:t>
            </a:r>
          </a:p>
          <a:p>
            <a:pPr marL="979805" lvl="3" indent="-342900" defTabSz="914400" fontAlgn="ctr">
              <a:buClr>
                <a:schemeClr val="accent1"/>
              </a:buClr>
              <a:buSzPct val="112000"/>
              <a:buFont typeface="Wingdings"/>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Background Research</a:t>
            </a:r>
          </a:p>
          <a:p>
            <a:pPr marL="979805" lvl="3" indent="-342900" defTabSz="914400" fontAlgn="ctr">
              <a:buClr>
                <a:schemeClr val="accent1"/>
              </a:buClr>
              <a:buSzPct val="112000"/>
              <a:buFont typeface="Wingdings"/>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Formulate Hypothesis</a:t>
            </a:r>
          </a:p>
          <a:p>
            <a:pPr marL="979805" lvl="3" indent="-342900" defTabSz="914400" fontAlgn="ctr">
              <a:buClr>
                <a:schemeClr val="accent1"/>
              </a:buClr>
              <a:buSzPct val="112000"/>
              <a:buFont typeface="Wingdings 2"/>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Develop Testable Predictions</a:t>
            </a:r>
          </a:p>
          <a:p>
            <a:pPr marL="979805" lvl="3" indent="-342900" defTabSz="914400" fontAlgn="ctr">
              <a:buClr>
                <a:schemeClr val="accent1"/>
              </a:buClr>
              <a:buSzPct val="112000"/>
              <a:buFont typeface="Wingdings 2"/>
              <a:buAutoNum type="arabicPeriod"/>
            </a:pPr>
            <a:endParaRPr lang="en-US" dirty="0" smtClean="0">
              <a:solidFill>
                <a:schemeClr val="tx1">
                  <a:lumMod val="50000"/>
                  <a:lumOff val="50000"/>
                </a:schemeClr>
              </a:solidFill>
              <a:latin typeface="Arial" panose="020B0604020202020204" pitchFamily="34" charset="0"/>
              <a:cs typeface="Arial" panose="020B0604020202020204" pitchFamily="34" charset="0"/>
            </a:endParaRPr>
          </a:p>
          <a:p>
            <a:pPr marL="979805" lvl="3" indent="-342900" defTabSz="914400" fontAlgn="ctr">
              <a:buClr>
                <a:schemeClr val="accent1"/>
              </a:buClr>
              <a:buSzPct val="112000"/>
              <a:buFont typeface="Wingdings 2"/>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Test Predictions</a:t>
            </a:r>
          </a:p>
          <a:p>
            <a:pPr marL="979805" lvl="3" indent="-342900" defTabSz="914400" fontAlgn="ctr">
              <a:buClr>
                <a:schemeClr val="accent1"/>
              </a:buClr>
              <a:buSzPct val="112000"/>
              <a:buFont typeface="Wingdings 2"/>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Analyze Results</a:t>
            </a:r>
          </a:p>
          <a:p>
            <a:pPr marL="979805" lvl="3" indent="-342900" defTabSz="914400" fontAlgn="ctr">
              <a:buClr>
                <a:schemeClr val="accent1"/>
              </a:buClr>
              <a:buSzPct val="112000"/>
              <a:buFont typeface="Wingdings 2"/>
              <a:buAutoNum type="arabicPeriod"/>
            </a:pPr>
            <a:r>
              <a:rPr lang="en-US" dirty="0" smtClean="0">
                <a:solidFill>
                  <a:schemeClr val="tx1">
                    <a:lumMod val="50000"/>
                    <a:lumOff val="50000"/>
                  </a:schemeClr>
                </a:solidFill>
                <a:latin typeface="Arial" panose="020B0604020202020204" pitchFamily="34" charset="0"/>
                <a:cs typeface="Arial" panose="020B0604020202020204" pitchFamily="34" charset="0"/>
              </a:rPr>
              <a:t>Report Results</a:t>
            </a:r>
          </a:p>
          <a:p>
            <a:pPr marL="979805" lvl="3" indent="-342900" defTabSz="914400" fontAlgn="ctr">
              <a:buClr>
                <a:schemeClr val="accent1"/>
              </a:buClr>
              <a:buSzPct val="112000"/>
              <a:buFont typeface="Wingdings"/>
              <a:buAutoNum type="arabicPeriod"/>
            </a:pPr>
            <a:endParaRPr lang="en-US" dirty="0" smtClean="0">
              <a:solidFill>
                <a:schemeClr val="tx1"/>
              </a:solidFill>
              <a:latin typeface="Arial" panose="020B0604020202020204" pitchFamily="34" charset="0"/>
              <a:cs typeface="Arial" panose="020B0604020202020204" pitchFamily="34" charset="0"/>
            </a:endParaRPr>
          </a:p>
          <a:p>
            <a:endParaRPr lang="en-US" dirty="0"/>
          </a:p>
        </p:txBody>
      </p:sp>
      <p:cxnSp>
        <p:nvCxnSpPr>
          <p:cNvPr id="43" name="Straight Arrow Connector 42"/>
          <p:cNvCxnSpPr/>
          <p:nvPr/>
        </p:nvCxnSpPr>
        <p:spPr>
          <a:xfrm>
            <a:off x="3749340" y="2809461"/>
            <a:ext cx="940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3769219" y="3114261"/>
            <a:ext cx="940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756992" y="3498574"/>
            <a:ext cx="940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3755967" y="3839482"/>
            <a:ext cx="9409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1983346" y="3884948"/>
            <a:ext cx="2714550" cy="4037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1983346" y="4565374"/>
            <a:ext cx="272780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3087757" y="4996070"/>
            <a:ext cx="162339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3087757" y="5360504"/>
            <a:ext cx="16024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456376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sz="3300" dirty="0"/>
              <a:t>1. Define Scope</a:t>
            </a:r>
          </a:p>
        </p:txBody>
      </p:sp>
      <p:sp>
        <p:nvSpPr>
          <p:cNvPr id="2" name="Content Placeholder 1"/>
          <p:cNvSpPr>
            <a:spLocks noGrp="1"/>
          </p:cNvSpPr>
          <p:nvPr>
            <p:ph idx="1"/>
          </p:nvPr>
        </p:nvSpPr>
        <p:spPr>
          <a:prstGeom prst="rect">
            <a:avLst/>
          </a:prstGeom>
        </p:spPr>
        <p:txBody>
          <a:bodyPr>
            <a:noAutofit/>
          </a:bodyPr>
          <a:lstStyle/>
          <a:p>
            <a:pPr>
              <a:lnSpc>
                <a:spcPct val="100000"/>
              </a:lnSpc>
            </a:pPr>
            <a:r>
              <a:rPr lang="de-DE" sz="2000" b="0" dirty="0">
                <a:latin typeface="Arial" panose="020B0604020202020204" pitchFamily="34" charset="0"/>
                <a:cs typeface="Arial" panose="020B0604020202020204" pitchFamily="34" charset="0"/>
              </a:rPr>
              <a:t>Narrow down the continuous improvement opportunity into a manageable size</a:t>
            </a:r>
          </a:p>
          <a:p>
            <a:pPr>
              <a:lnSpc>
                <a:spcPct val="100000"/>
              </a:lnSpc>
            </a:pPr>
            <a:r>
              <a:rPr lang="de-DE" sz="2000" b="0" dirty="0">
                <a:latin typeface="Arial" panose="020B0604020202020204" pitchFamily="34" charset="0"/>
                <a:cs typeface="Arial" panose="020B0604020202020204" pitchFamily="34" charset="0"/>
              </a:rPr>
              <a:t>Keep the scope within the resources of the team</a:t>
            </a:r>
          </a:p>
          <a:p>
            <a:pPr marL="857250" lvl="2" indent="-342900">
              <a:lnSpc>
                <a:spcPct val="100000"/>
              </a:lnSpc>
              <a:buClr>
                <a:schemeClr val="accent1"/>
              </a:buClr>
              <a:buSzPct val="112000"/>
              <a:buFont typeface="Courier New" panose="02070309020205020404" pitchFamily="49" charset="0"/>
              <a:buChar char="o"/>
            </a:pPr>
            <a:r>
              <a:rPr lang="de-DE" sz="2000" dirty="0">
                <a:latin typeface="Arial" panose="020B0604020202020204" pitchFamily="34" charset="0"/>
                <a:cs typeface="Arial" panose="020B0604020202020204" pitchFamily="34" charset="0"/>
              </a:rPr>
              <a:t>Example: </a:t>
            </a:r>
            <a:r>
              <a:rPr lang="de-DE" sz="2000" dirty="0" smtClean="0">
                <a:latin typeface="Arial" panose="020B0604020202020204" pitchFamily="34" charset="0"/>
                <a:cs typeface="Arial" panose="020B0604020202020204" pitchFamily="34" charset="0"/>
              </a:rPr>
              <a:t>don‘t attempt to implement </a:t>
            </a:r>
            <a:r>
              <a:rPr lang="de-DE" sz="2000" dirty="0">
                <a:latin typeface="Arial" panose="020B0604020202020204" pitchFamily="34" charset="0"/>
                <a:cs typeface="Arial" panose="020B0604020202020204" pitchFamily="34" charset="0"/>
              </a:rPr>
              <a:t>a new building construction project in another </a:t>
            </a:r>
            <a:r>
              <a:rPr lang="de-DE" sz="2000" dirty="0" smtClean="0">
                <a:latin typeface="Arial" panose="020B0604020202020204" pitchFamily="34" charset="0"/>
                <a:cs typeface="Arial" panose="020B0604020202020204" pitchFamily="34" charset="0"/>
              </a:rPr>
              <a:t>city</a:t>
            </a:r>
          </a:p>
          <a:p>
            <a:pPr fontAlgn="ctr">
              <a:lnSpc>
                <a:spcPct val="100000"/>
              </a:lnSpc>
            </a:pPr>
            <a:r>
              <a:rPr lang="de-DE" sz="2000" b="0" dirty="0" smtClean="0">
                <a:latin typeface="Arial" panose="020B0604020202020204" pitchFamily="34" charset="0"/>
                <a:cs typeface="Arial" panose="020B0604020202020204" pitchFamily="34" charset="0"/>
              </a:rPr>
              <a:t>Keep </a:t>
            </a:r>
            <a:r>
              <a:rPr lang="de-DE" sz="2000" b="0" dirty="0">
                <a:latin typeface="Arial" panose="020B0604020202020204" pitchFamily="34" charset="0"/>
                <a:cs typeface="Arial" panose="020B0604020202020204" pitchFamily="34" charset="0"/>
              </a:rPr>
              <a:t>the boundaries within the resources of the team</a:t>
            </a:r>
          </a:p>
          <a:p>
            <a:pPr marL="857250" lvl="2" indent="-342900" fontAlgn="ctr">
              <a:lnSpc>
                <a:spcPct val="100000"/>
              </a:lnSpc>
              <a:buClr>
                <a:schemeClr val="accent1"/>
              </a:buClr>
              <a:buSzPct val="112000"/>
              <a:buFont typeface="Courier New" panose="02070309020205020404" pitchFamily="49" charset="0"/>
              <a:buChar char="o"/>
            </a:pPr>
            <a:r>
              <a:rPr lang="de-DE" sz="2000" dirty="0">
                <a:latin typeface="Arial" panose="020B0604020202020204" pitchFamily="34" charset="0"/>
                <a:cs typeface="Arial" panose="020B0604020202020204" pitchFamily="34" charset="0"/>
              </a:rPr>
              <a:t>Too narrow: may limit root cause problem solving</a:t>
            </a:r>
          </a:p>
          <a:p>
            <a:pPr marL="857250" lvl="2" indent="-342900" fontAlgn="ctr">
              <a:lnSpc>
                <a:spcPct val="100000"/>
              </a:lnSpc>
              <a:buClr>
                <a:schemeClr val="accent1"/>
              </a:buClr>
              <a:buSzPct val="112000"/>
              <a:buFont typeface="Courier New" panose="02070309020205020404" pitchFamily="49" charset="0"/>
              <a:buChar char="o"/>
            </a:pPr>
            <a:r>
              <a:rPr lang="de-DE" sz="2000" dirty="0">
                <a:latin typeface="Arial" panose="020B0604020202020204" pitchFamily="34" charset="0"/>
                <a:cs typeface="Arial" panose="020B0604020202020204" pitchFamily="34" charset="0"/>
              </a:rPr>
              <a:t>Too wide: </a:t>
            </a:r>
            <a:r>
              <a:rPr lang="de-DE" sz="2000" dirty="0" smtClean="0">
                <a:latin typeface="Arial" panose="020B0604020202020204" pitchFamily="34" charset="0"/>
                <a:cs typeface="Arial" panose="020B0604020202020204" pitchFamily="34" charset="0"/>
              </a:rPr>
              <a:t>will not be able to solve </a:t>
            </a:r>
            <a:r>
              <a:rPr lang="de-DE" sz="2000" dirty="0">
                <a:latin typeface="Arial" panose="020B0604020202020204" pitchFamily="34" charset="0"/>
                <a:cs typeface="Arial" panose="020B0604020202020204" pitchFamily="34" charset="0"/>
              </a:rPr>
              <a:t>every problem with one solution</a:t>
            </a:r>
          </a:p>
          <a:p>
            <a:pPr marL="274320" lvl="2" indent="-274320" defTabSz="457200" fontAlgn="ctr">
              <a:spcBef>
                <a:spcPts val="300"/>
              </a:spcBef>
              <a:spcAft>
                <a:spcPts val="300"/>
              </a:spcAft>
              <a:buClr>
                <a:schemeClr val="accent1"/>
              </a:buClr>
              <a:buSzPct val="85000"/>
              <a:buFont typeface="Wingdings 2"/>
              <a:buChar char=""/>
            </a:pPr>
            <a:r>
              <a:rPr lang="de-DE" dirty="0">
                <a:latin typeface="Arial" panose="020B0604020202020204" pitchFamily="34" charset="0"/>
                <a:cs typeface="Arial" panose="020B0604020202020204" pitchFamily="34" charset="0"/>
              </a:rPr>
              <a:t>Scope must be just wide enough to solve the problem and just narrow enough to focus the CI effort</a:t>
            </a:r>
          </a:p>
          <a:p>
            <a:pPr marL="274320" lvl="2" indent="-274320" defTabSz="457200" fontAlgn="ctr">
              <a:spcBef>
                <a:spcPts val="300"/>
              </a:spcBef>
              <a:spcAft>
                <a:spcPts val="300"/>
              </a:spcAft>
              <a:buClr>
                <a:schemeClr val="accent1"/>
              </a:buClr>
              <a:buSzPct val="85000"/>
              <a:buFont typeface="Wingdings 2"/>
              <a:buChar char=""/>
            </a:pPr>
            <a:r>
              <a:rPr lang="en-US" dirty="0">
                <a:latin typeface="Arial" panose="020B0604020202020204" pitchFamily="34" charset="0"/>
                <a:cs typeface="Arial" panose="020B0604020202020204" pitchFamily="34" charset="0"/>
              </a:rPr>
              <a:t>Focus is key to a successful outcome</a:t>
            </a:r>
          </a:p>
          <a:p>
            <a:pPr marL="283464">
              <a:lnSpc>
                <a:spcPct val="100000"/>
              </a:lnSpc>
            </a:pPr>
            <a:endParaRPr lang="en-US" sz="2000" b="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275"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 name="Picture 18" descr="D:\Eigene Dateien\10_0_Global LEAN Design\icons\icons_alle\eng_team_work.png"/>
          <p:cNvPicPr>
            <a:picLocks noChangeAspect="1"/>
          </p:cNvPicPr>
          <p:nvPr/>
        </p:nvPicPr>
        <p:blipFill>
          <a:blip r:embed="rId7">
            <a:duotone>
              <a:schemeClr val="accent1">
                <a:shade val="45000"/>
                <a:satMod val="135000"/>
              </a:schemeClr>
              <a:prstClr val="white"/>
            </a:duotone>
          </a:blip>
          <a:srcRect/>
          <a:stretch>
            <a:fillRect/>
          </a:stretch>
        </p:blipFill>
        <p:spPr>
          <a:xfrm>
            <a:off x="7632258" y="5141861"/>
            <a:ext cx="1298576" cy="1298576"/>
          </a:xfrm>
          <a:prstGeom prst="rect">
            <a:avLst/>
          </a:prstGeom>
          <a:noFill/>
          <a:ln>
            <a:noFill/>
          </a:ln>
        </p:spPr>
      </p:pic>
    </p:spTree>
    <p:extLst>
      <p:ext uri="{BB962C8B-B14F-4D97-AF65-F5344CB8AC3E}">
        <p14:creationId xmlns:p14="http://schemas.microsoft.com/office/powerpoint/2010/main" val="152727724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Autofit/>
          </a:bodyPr>
          <a:lstStyle/>
          <a:p>
            <a:r>
              <a:rPr lang="en-GB" sz="3300" dirty="0"/>
              <a:t>2. Define Current State</a:t>
            </a:r>
          </a:p>
        </p:txBody>
      </p:sp>
      <p:sp>
        <p:nvSpPr>
          <p:cNvPr id="2" name="Content Placeholder 1"/>
          <p:cNvSpPr>
            <a:spLocks noGrp="1"/>
          </p:cNvSpPr>
          <p:nvPr>
            <p:ph idx="1"/>
          </p:nvPr>
        </p:nvSpPr>
        <p:spPr>
          <a:xfrm>
            <a:off x="256080" y="1503946"/>
            <a:ext cx="8484695" cy="4665033"/>
          </a:xfrm>
          <a:prstGeom prst="rect">
            <a:avLst/>
          </a:prstGeom>
        </p:spPr>
        <p:txBody>
          <a:bodyPr>
            <a:normAutofit/>
          </a:bodyPr>
          <a:lstStyle/>
          <a:p>
            <a:r>
              <a:rPr lang="de-DE" sz="2000" b="0" dirty="0" smtClean="0">
                <a:latin typeface="Arial" panose="020B0604020202020204" pitchFamily="34" charset="0"/>
                <a:cs typeface="Arial" panose="020B0604020202020204" pitchFamily="34" charset="0"/>
              </a:rPr>
              <a:t>What do you see now? How is the </a:t>
            </a:r>
            <a:r>
              <a:rPr lang="de-DE" sz="2000" b="0" dirty="0">
                <a:latin typeface="Arial" panose="020B0604020202020204" pitchFamily="34" charset="0"/>
                <a:cs typeface="Arial" panose="020B0604020202020204" pitchFamily="34" charset="0"/>
              </a:rPr>
              <a:t>situation </a:t>
            </a:r>
            <a:r>
              <a:rPr lang="de-DE" sz="2000" b="0" dirty="0" smtClean="0">
                <a:latin typeface="Arial" panose="020B0604020202020204" pitchFamily="34" charset="0"/>
                <a:cs typeface="Arial" panose="020B0604020202020204" pitchFamily="34" charset="0"/>
              </a:rPr>
              <a:t>currently handled?</a:t>
            </a:r>
            <a:endParaRPr lang="de-DE" sz="2000" b="0" dirty="0">
              <a:latin typeface="Arial" panose="020B0604020202020204" pitchFamily="34" charset="0"/>
              <a:cs typeface="Arial" panose="020B0604020202020204" pitchFamily="34" charset="0"/>
            </a:endParaRPr>
          </a:p>
          <a:p>
            <a:pPr lvl="1"/>
            <a:r>
              <a:rPr lang="de-DE" sz="2000" b="0" dirty="0" smtClean="0">
                <a:solidFill>
                  <a:schemeClr val="tx1"/>
                </a:solidFill>
                <a:latin typeface="Arial" panose="020B0604020202020204" pitchFamily="34" charset="0"/>
                <a:cs typeface="Arial" panose="020B0604020202020204" pitchFamily="34" charset="0"/>
              </a:rPr>
              <a:t>Do this at “the place,” called the Gemba</a:t>
            </a:r>
            <a:endParaRPr lang="de-DE" sz="2000" b="0" dirty="0">
              <a:solidFill>
                <a:schemeClr val="tx1"/>
              </a:solidFill>
              <a:latin typeface="Arial" panose="020B0604020202020204" pitchFamily="34" charset="0"/>
              <a:cs typeface="Arial" panose="020B0604020202020204" pitchFamily="34" charset="0"/>
            </a:endParaRPr>
          </a:p>
          <a:p>
            <a:pPr lvl="1"/>
            <a:r>
              <a:rPr lang="de-DE" sz="2000" b="0" dirty="0" smtClean="0">
                <a:solidFill>
                  <a:schemeClr val="tx1"/>
                </a:solidFill>
                <a:latin typeface="Arial" panose="020B0604020202020204" pitchFamily="34" charset="0"/>
                <a:cs typeface="Arial" panose="020B0604020202020204" pitchFamily="34" charset="0"/>
              </a:rPr>
              <a:t>Don‘t take </a:t>
            </a:r>
            <a:r>
              <a:rPr lang="de-DE" sz="2000" b="0" dirty="0">
                <a:solidFill>
                  <a:schemeClr val="tx1"/>
                </a:solidFill>
                <a:latin typeface="Arial" panose="020B0604020202020204" pitchFamily="34" charset="0"/>
                <a:cs typeface="Arial" panose="020B0604020202020204" pitchFamily="34" charset="0"/>
              </a:rPr>
              <a:t>anyone‘s word for </a:t>
            </a:r>
            <a:r>
              <a:rPr lang="de-DE" sz="2000" b="0" dirty="0" smtClean="0">
                <a:solidFill>
                  <a:schemeClr val="tx1"/>
                </a:solidFill>
                <a:latin typeface="Arial" panose="020B0604020202020204" pitchFamily="34" charset="0"/>
                <a:cs typeface="Arial" panose="020B0604020202020204" pitchFamily="34" charset="0"/>
              </a:rPr>
              <a:t>it: </a:t>
            </a:r>
            <a:r>
              <a:rPr lang="de-DE" sz="2000" b="0" dirty="0">
                <a:solidFill>
                  <a:schemeClr val="tx1"/>
                </a:solidFill>
                <a:latin typeface="Arial" panose="020B0604020202020204" pitchFamily="34" charset="0"/>
                <a:cs typeface="Arial" panose="020B0604020202020204" pitchFamily="34" charset="0"/>
              </a:rPr>
              <a:t>Go and </a:t>
            </a:r>
            <a:r>
              <a:rPr lang="de-DE" sz="2000" b="0" dirty="0" smtClean="0">
                <a:solidFill>
                  <a:schemeClr val="tx1"/>
                </a:solidFill>
                <a:latin typeface="Arial" panose="020B0604020202020204" pitchFamily="34" charset="0"/>
                <a:cs typeface="Arial" panose="020B0604020202020204" pitchFamily="34" charset="0"/>
              </a:rPr>
              <a:t>See</a:t>
            </a:r>
          </a:p>
          <a:p>
            <a:pPr lvl="1"/>
            <a:r>
              <a:rPr lang="de-DE" sz="2000" b="0" dirty="0">
                <a:solidFill>
                  <a:schemeClr val="tx1"/>
                </a:solidFill>
                <a:latin typeface="Arial" panose="020B0604020202020204" pitchFamily="34" charset="0"/>
                <a:cs typeface="Arial" panose="020B0604020202020204" pitchFamily="34" charset="0"/>
              </a:rPr>
              <a:t>Notice the interactions of people in the area</a:t>
            </a:r>
          </a:p>
          <a:p>
            <a:pPr lvl="1"/>
            <a:r>
              <a:rPr lang="de-DE" sz="2000" b="0" dirty="0">
                <a:solidFill>
                  <a:schemeClr val="tx1"/>
                </a:solidFill>
                <a:latin typeface="Arial" panose="020B0604020202020204" pitchFamily="34" charset="0"/>
                <a:cs typeface="Arial" panose="020B0604020202020204" pitchFamily="34" charset="0"/>
              </a:rPr>
              <a:t>Spend as much time as necessary to understand the current state</a:t>
            </a:r>
          </a:p>
          <a:p>
            <a:r>
              <a:rPr lang="de-DE" sz="2000" b="0" dirty="0" smtClean="0">
                <a:latin typeface="Arial" panose="020B0604020202020204" pitchFamily="34" charset="0"/>
                <a:cs typeface="Arial" panose="020B0604020202020204" pitchFamily="34" charset="0"/>
              </a:rPr>
              <a:t>Do not rush this step!</a:t>
            </a:r>
          </a:p>
          <a:p>
            <a:pPr lvl="1"/>
            <a:r>
              <a:rPr lang="en-US" dirty="0" smtClean="0"/>
              <a:t>We must first </a:t>
            </a:r>
            <a:r>
              <a:rPr lang="en-US" dirty="0"/>
              <a:t>uncover </a:t>
            </a:r>
            <a:r>
              <a:rPr lang="en-US" dirty="0" smtClean="0"/>
              <a:t>the process </a:t>
            </a:r>
            <a:r>
              <a:rPr lang="en-US" dirty="0"/>
              <a:t>to uncover the </a:t>
            </a:r>
            <a:r>
              <a:rPr lang="en-US" dirty="0" smtClean="0"/>
              <a:t>problems</a:t>
            </a:r>
          </a:p>
          <a:p>
            <a:pPr lvl="1"/>
            <a:r>
              <a:rPr lang="en-US" dirty="0" smtClean="0"/>
              <a:t>We must </a:t>
            </a:r>
            <a:r>
              <a:rPr lang="en-US" dirty="0"/>
              <a:t>fully understand the problems before the best solution can </a:t>
            </a:r>
            <a:r>
              <a:rPr lang="en-US" dirty="0" smtClean="0"/>
              <a:t>emerge</a:t>
            </a:r>
            <a:endParaRPr lang="de-DE" b="0" dirty="0" smtClean="0">
              <a:latin typeface="Arial" panose="020B0604020202020204" pitchFamily="34" charset="0"/>
              <a:cs typeface="Arial" panose="020B0604020202020204" pitchFamily="34" charset="0"/>
            </a:endParaRPr>
          </a:p>
          <a:p>
            <a:r>
              <a:rPr lang="de-DE" dirty="0" smtClean="0">
                <a:latin typeface="Arial" panose="020B0604020202020204" pitchFamily="34" charset="0"/>
                <a:cs typeface="Arial" panose="020B0604020202020204" pitchFamily="34" charset="0"/>
              </a:rPr>
              <a:t>Creating flow charts and maps help identify problem areas</a:t>
            </a:r>
            <a:endParaRPr lang="de-DE" sz="2000" b="0" dirty="0" smtClean="0">
              <a:latin typeface="Arial" panose="020B0604020202020204" pitchFamily="34" charset="0"/>
              <a:cs typeface="Arial" panose="020B0604020202020204" pitchFamily="34" charset="0"/>
            </a:endParaRPr>
          </a:p>
          <a:p>
            <a:r>
              <a:rPr lang="de-DE" sz="2000" b="0" dirty="0" smtClean="0">
                <a:latin typeface="Arial" panose="020B0604020202020204" pitchFamily="34" charset="0"/>
                <a:cs typeface="Arial" panose="020B0604020202020204" pitchFamily="34" charset="0"/>
              </a:rPr>
              <a:t>Notice </a:t>
            </a:r>
            <a:r>
              <a:rPr lang="de-DE" sz="2000" b="0" dirty="0">
                <a:latin typeface="Arial" panose="020B0604020202020204" pitchFamily="34" charset="0"/>
                <a:cs typeface="Arial" panose="020B0604020202020204" pitchFamily="34" charset="0"/>
              </a:rPr>
              <a:t>any </a:t>
            </a:r>
            <a:r>
              <a:rPr lang="de-DE" sz="2000" b="0" dirty="0" smtClean="0">
                <a:latin typeface="Arial" panose="020B0604020202020204" pitchFamily="34" charset="0"/>
                <a:cs typeface="Arial" panose="020B0604020202020204" pitchFamily="34" charset="0"/>
              </a:rPr>
              <a:t>waste</a:t>
            </a:r>
          </a:p>
          <a:p>
            <a:pPr lvl="1">
              <a:buClr>
                <a:schemeClr val="accent1"/>
              </a:buClr>
            </a:pPr>
            <a:r>
              <a:rPr lang="en-US" dirty="0">
                <a:latin typeface="Arial" panose="020B0604020202020204" pitchFamily="34" charset="0"/>
                <a:cs typeface="Arial" panose="020B0604020202020204" pitchFamily="34" charset="0"/>
              </a:rPr>
              <a:t>“Waste is anything that adds cost but not </a:t>
            </a:r>
            <a:r>
              <a:rPr lang="en-US" dirty="0" smtClean="0">
                <a:latin typeface="Arial" panose="020B0604020202020204" pitchFamily="34" charset="0"/>
                <a:cs typeface="Arial" panose="020B0604020202020204" pitchFamily="34" charset="0"/>
              </a:rPr>
              <a:t>value.” </a:t>
            </a:r>
            <a:r>
              <a:rPr lang="en-US" sz="1700" dirty="0" smtClean="0">
                <a:solidFill>
                  <a:schemeClr val="tx1">
                    <a:lumMod val="50000"/>
                    <a:lumOff val="50000"/>
                  </a:schemeClr>
                </a:solidFill>
              </a:rPr>
              <a:t>-</a:t>
            </a:r>
            <a:r>
              <a:rPr lang="en-US" sz="1700" u="sng" dirty="0">
                <a:solidFill>
                  <a:schemeClr val="tx1">
                    <a:lumMod val="50000"/>
                    <a:lumOff val="50000"/>
                  </a:schemeClr>
                </a:solidFill>
              </a:rPr>
              <a:t>Journey to Lean</a:t>
            </a:r>
            <a:r>
              <a:rPr lang="en-US" sz="1700" dirty="0">
                <a:solidFill>
                  <a:schemeClr val="tx1">
                    <a:lumMod val="50000"/>
                    <a:lumOff val="50000"/>
                  </a:schemeClr>
                </a:solidFill>
              </a:rPr>
              <a:t> by John Drew, Blair McCallum, Stefan Roggenhofer</a:t>
            </a:r>
          </a:p>
          <a:p>
            <a:pPr lvl="1"/>
            <a:endParaRPr lang="de-DE" b="0" dirty="0">
              <a:latin typeface="Arial" panose="020B0604020202020204" pitchFamily="34" charset="0"/>
              <a:cs typeface="Arial" panose="020B0604020202020204" pitchFamily="34" charset="0"/>
            </a:endParaRPr>
          </a:p>
          <a:p>
            <a:endParaRPr lang="de-DE" sz="2000" b="0" dirty="0">
              <a:latin typeface="Arial" panose="020B0604020202020204" pitchFamily="34" charset="0"/>
              <a:cs typeface="Arial" panose="020B0604020202020204" pitchFamily="34" charset="0"/>
            </a:endParaRPr>
          </a:p>
          <a:p>
            <a:endParaRPr lang="en-US" sz="2000" b="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298"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2" name="Picture 2"/>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658099" y="5079230"/>
            <a:ext cx="1336405" cy="133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285284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sz="3300" dirty="0"/>
              <a:t>2. Define Current </a:t>
            </a:r>
            <a:r>
              <a:rPr lang="en-GB" sz="3300" dirty="0" smtClean="0"/>
              <a:t>State: </a:t>
            </a:r>
            <a:r>
              <a:rPr lang="de-DE" sz="3300" dirty="0" smtClean="0"/>
              <a:t>Identifying </a:t>
            </a:r>
            <a:r>
              <a:rPr lang="de-DE" sz="3300" dirty="0"/>
              <a:t>Waste</a:t>
            </a:r>
          </a:p>
        </p:txBody>
      </p:sp>
      <p:graphicFrame>
        <p:nvGraphicFramePr>
          <p:cNvPr id="4" name="Diagram 3"/>
          <p:cNvGraphicFramePr/>
          <p:nvPr>
            <p:extLst>
              <p:ext uri="{D42A27DB-BD31-4B8C-83A1-F6EECF244321}">
                <p14:modId xmlns:p14="http://schemas.microsoft.com/office/powerpoint/2010/main" val="981967312"/>
              </p:ext>
            </p:extLst>
          </p:nvPr>
        </p:nvGraphicFramePr>
        <p:xfrm>
          <a:off x="-469557" y="1869300"/>
          <a:ext cx="526397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4212198121"/>
              </p:ext>
            </p:extLst>
          </p:nvPr>
        </p:nvGraphicFramePr>
        <p:xfrm>
          <a:off x="4028301" y="1872187"/>
          <a:ext cx="5560541"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41763810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46" name="Rectangle 8"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5948" r:id="rId14" imgW="0" imgH="0" progId="TCLayout.ActiveDocument.1">
                  <p:embed/>
                </p:oleObj>
              </mc:Choice>
              <mc:Fallback>
                <p:oleObj r:id="rId14"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147" name="Rectangle 9"/>
          <p:cNvSpPr>
            <a:spLocks noChangeArrowheads="1"/>
          </p:cNvSpPr>
          <p:nvPr>
            <p:custDataLst>
              <p:tags r:id="rId3"/>
            </p:custDataLst>
          </p:nvPr>
        </p:nvSpPr>
        <p:spPr bwMode="gray">
          <a:xfrm>
            <a:off x="121489" y="234864"/>
            <a:ext cx="8794113" cy="2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cs typeface="Arial" panose="020B0604020202020204" pitchFamily="34" charset="0"/>
            </a:endParaRPr>
          </a:p>
        </p:txBody>
      </p:sp>
      <p:sp>
        <p:nvSpPr>
          <p:cNvPr id="6148" name="Rectangle 36"/>
          <p:cNvSpPr>
            <a:spLocks noGrp="1" noChangeArrowheads="1"/>
          </p:cNvSpPr>
          <p:nvPr>
            <p:ph type="title"/>
            <p:custDataLst>
              <p:tags r:id="rId4"/>
            </p:custDataLst>
          </p:nvPr>
        </p:nvSpPr>
        <p:spPr/>
        <p:txBody>
          <a:bodyPr>
            <a:normAutofit/>
          </a:bodyPr>
          <a:lstStyle/>
          <a:p>
            <a:pPr eaLnBrk="1" hangingPunct="1"/>
            <a:r>
              <a:rPr lang="en-US" altLang="ko-KR" dirty="0"/>
              <a:t>3. Root Cause Analysis</a:t>
            </a:r>
          </a:p>
        </p:txBody>
      </p:sp>
      <p:sp>
        <p:nvSpPr>
          <p:cNvPr id="6174" name="Oval 18"/>
          <p:cNvSpPr>
            <a:spLocks noChangeArrowheads="1"/>
          </p:cNvSpPr>
          <p:nvPr>
            <p:custDataLst>
              <p:tags r:id="rId5"/>
            </p:custDataLst>
          </p:nvPr>
        </p:nvSpPr>
        <p:spPr bwMode="gray">
          <a:xfrm>
            <a:off x="3536921" y="2291369"/>
            <a:ext cx="2070155" cy="932973"/>
          </a:xfrm>
          <a:prstGeom prst="ellipse">
            <a:avLst/>
          </a:prstGeom>
          <a:ln/>
          <a:extLst/>
        </p:spPr>
        <p:style>
          <a:lnRef idx="1">
            <a:schemeClr val="accent5"/>
          </a:lnRef>
          <a:fillRef idx="3">
            <a:schemeClr val="accent5"/>
          </a:fillRef>
          <a:effectRef idx="2">
            <a:schemeClr val="accent5"/>
          </a:effectRef>
          <a:fontRef idx="minor">
            <a:schemeClr val="lt1"/>
          </a:fontRef>
        </p:style>
        <p:txBody>
          <a:bodyPr wrap="none" anchor="ctr"/>
          <a:lstStyle/>
          <a:p>
            <a:pPr algn="ctr"/>
            <a:r>
              <a:rPr lang="en-US" sz="2000" b="1" dirty="0" smtClean="0">
                <a:cs typeface="Arial" panose="020B0604020202020204" pitchFamily="34" charset="0"/>
              </a:rPr>
              <a:t>Root Cause </a:t>
            </a:r>
          </a:p>
          <a:p>
            <a:pPr algn="ctr"/>
            <a:r>
              <a:rPr lang="en-US" sz="2000" b="1" dirty="0" smtClean="0">
                <a:cs typeface="Arial" panose="020B0604020202020204" pitchFamily="34" charset="0"/>
              </a:rPr>
              <a:t>Analysis</a:t>
            </a:r>
            <a:endParaRPr lang="en-US" sz="2000" b="1" dirty="0">
              <a:cs typeface="Arial" panose="020B0604020202020204" pitchFamily="34" charset="0"/>
            </a:endParaRPr>
          </a:p>
        </p:txBody>
      </p:sp>
      <p:sp>
        <p:nvSpPr>
          <p:cNvPr id="6151" name="Oval 20"/>
          <p:cNvSpPr>
            <a:spLocks noChangeArrowheads="1"/>
          </p:cNvSpPr>
          <p:nvPr>
            <p:custDataLst>
              <p:tags r:id="rId6"/>
            </p:custDataLst>
          </p:nvPr>
        </p:nvSpPr>
        <p:spPr bwMode="gray">
          <a:xfrm>
            <a:off x="1257549" y="1672626"/>
            <a:ext cx="1776413" cy="775858"/>
          </a:xfrm>
          <a:prstGeom prst="ellipse">
            <a:avLst/>
          </a:prstGeom>
          <a:ln/>
          <a:extLst/>
        </p:spPr>
        <p:style>
          <a:lnRef idx="1">
            <a:schemeClr val="accent3"/>
          </a:lnRef>
          <a:fillRef idx="3">
            <a:schemeClr val="accent3"/>
          </a:fillRef>
          <a:effectRef idx="2">
            <a:schemeClr val="accent3"/>
          </a:effectRef>
          <a:fontRef idx="minor">
            <a:schemeClr val="lt1"/>
          </a:fontRef>
        </p:style>
        <p:txBody>
          <a:bodyPr wrap="none" lIns="93296" tIns="46648" rIns="93296" bIns="46648" anchor="ctr"/>
          <a:lstStyle/>
          <a:p>
            <a:endParaRPr lang="en-US" sz="2000" dirty="0">
              <a:cs typeface="Arial" panose="020B0604020202020204" pitchFamily="34" charset="0"/>
            </a:endParaRPr>
          </a:p>
        </p:txBody>
      </p:sp>
      <p:sp>
        <p:nvSpPr>
          <p:cNvPr id="6152" name="Rectangle 21"/>
          <p:cNvSpPr>
            <a:spLocks noChangeArrowheads="1"/>
          </p:cNvSpPr>
          <p:nvPr>
            <p:custDataLst>
              <p:tags r:id="rId7"/>
            </p:custDataLst>
          </p:nvPr>
        </p:nvSpPr>
        <p:spPr bwMode="gray">
          <a:xfrm>
            <a:off x="1245123" y="1906666"/>
            <a:ext cx="18012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defTabSz="913526">
              <a:buSzPct val="120000"/>
            </a:pPr>
            <a:r>
              <a:rPr lang="en-US" altLang="ko-KR" sz="2000" b="1" u="none" dirty="0">
                <a:solidFill>
                  <a:schemeClr val="bg1"/>
                </a:solidFill>
                <a:ea typeface="Gulim" pitchFamily="34" charset="-127"/>
                <a:cs typeface="Arial" panose="020B0604020202020204" pitchFamily="34" charset="0"/>
              </a:rPr>
              <a:t>Problem </a:t>
            </a:r>
          </a:p>
        </p:txBody>
      </p:sp>
      <p:sp>
        <p:nvSpPr>
          <p:cNvPr id="6153" name="Oval 22"/>
          <p:cNvSpPr>
            <a:spLocks noChangeArrowheads="1"/>
          </p:cNvSpPr>
          <p:nvPr>
            <p:custDataLst>
              <p:tags r:id="rId8"/>
            </p:custDataLst>
          </p:nvPr>
        </p:nvSpPr>
        <p:spPr bwMode="gray">
          <a:xfrm>
            <a:off x="6125202" y="1672626"/>
            <a:ext cx="1748798" cy="775858"/>
          </a:xfrm>
          <a:prstGeom prst="ellipse">
            <a:avLst/>
          </a:prstGeom>
          <a:ln/>
          <a:extLst/>
        </p:spPr>
        <p:style>
          <a:lnRef idx="1">
            <a:schemeClr val="accent3"/>
          </a:lnRef>
          <a:fillRef idx="3">
            <a:schemeClr val="accent3"/>
          </a:fillRef>
          <a:effectRef idx="2">
            <a:schemeClr val="accent3"/>
          </a:effectRef>
          <a:fontRef idx="minor">
            <a:schemeClr val="lt1"/>
          </a:fontRef>
        </p:style>
        <p:txBody>
          <a:bodyPr wrap="none" lIns="93296" tIns="46648" rIns="93296" bIns="46648" anchor="ctr"/>
          <a:lstStyle/>
          <a:p>
            <a:endParaRPr lang="en-US" sz="2000" dirty="0">
              <a:cs typeface="Arial" panose="020B0604020202020204" pitchFamily="34" charset="0"/>
            </a:endParaRPr>
          </a:p>
        </p:txBody>
      </p:sp>
      <p:sp>
        <p:nvSpPr>
          <p:cNvPr id="6154" name="Rectangle 23"/>
          <p:cNvSpPr>
            <a:spLocks noChangeArrowheads="1"/>
          </p:cNvSpPr>
          <p:nvPr>
            <p:custDataLst>
              <p:tags r:id="rId9"/>
            </p:custDataLst>
          </p:nvPr>
        </p:nvSpPr>
        <p:spPr bwMode="gray">
          <a:xfrm>
            <a:off x="6098969" y="1868566"/>
            <a:ext cx="18012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pPr algn="ctr" defTabSz="913526">
              <a:buSzPct val="120000"/>
            </a:pPr>
            <a:r>
              <a:rPr lang="en-US" altLang="ko-KR" sz="2000" b="1" u="none" dirty="0">
                <a:solidFill>
                  <a:schemeClr val="bg1"/>
                </a:solidFill>
                <a:ea typeface="Gulim" pitchFamily="34" charset="-127"/>
                <a:cs typeface="Arial" panose="020B0604020202020204" pitchFamily="34" charset="0"/>
              </a:rPr>
              <a:t>Solution</a:t>
            </a:r>
          </a:p>
        </p:txBody>
      </p:sp>
      <p:sp>
        <p:nvSpPr>
          <p:cNvPr id="6155" name="Line 24"/>
          <p:cNvSpPr>
            <a:spLocks noChangeShapeType="1"/>
          </p:cNvSpPr>
          <p:nvPr>
            <p:custDataLst>
              <p:tags r:id="rId10"/>
            </p:custDataLst>
          </p:nvPr>
        </p:nvSpPr>
        <p:spPr bwMode="gray">
          <a:xfrm>
            <a:off x="2915196" y="2359584"/>
            <a:ext cx="540967" cy="319090"/>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dirty="0">
              <a:cs typeface="Arial" panose="020B0604020202020204" pitchFamily="34" charset="0"/>
            </a:endParaRPr>
          </a:p>
        </p:txBody>
      </p:sp>
      <p:sp>
        <p:nvSpPr>
          <p:cNvPr id="6156" name="Line 25"/>
          <p:cNvSpPr>
            <a:spLocks noChangeShapeType="1"/>
          </p:cNvSpPr>
          <p:nvPr>
            <p:custDataLst>
              <p:tags r:id="rId11"/>
            </p:custDataLst>
          </p:nvPr>
        </p:nvSpPr>
        <p:spPr bwMode="gray">
          <a:xfrm flipV="1">
            <a:off x="5716478" y="2359583"/>
            <a:ext cx="544622" cy="319089"/>
          </a:xfrm>
          <a:prstGeom prst="line">
            <a:avLst/>
          </a:prstGeom>
          <a:noFill/>
          <a:ln w="2857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296" tIns="46648" rIns="93296" bIns="46648"/>
          <a:lstStyle/>
          <a:p>
            <a:endParaRPr lang="en-US" dirty="0">
              <a:cs typeface="Arial" panose="020B0604020202020204" pitchFamily="34" charset="0"/>
            </a:endParaRPr>
          </a:p>
        </p:txBody>
      </p:sp>
      <p:sp>
        <p:nvSpPr>
          <p:cNvPr id="84995" name="AutoShape 3"/>
          <p:cNvSpPr>
            <a:spLocks noChangeArrowheads="1"/>
          </p:cNvSpPr>
          <p:nvPr/>
        </p:nvSpPr>
        <p:spPr bwMode="gray">
          <a:xfrm rot="2264809">
            <a:off x="3587948" y="3130298"/>
            <a:ext cx="307770" cy="618743"/>
          </a:xfrm>
          <a:prstGeom prst="downArrow">
            <a:avLst>
              <a:gd name="adj1" fmla="val 50000"/>
              <a:gd name="adj2" fmla="val 45833"/>
            </a:avLst>
          </a:prstGeom>
          <a:ln/>
          <a:extLst/>
        </p:spPr>
        <p:style>
          <a:lnRef idx="1">
            <a:schemeClr val="accent5"/>
          </a:lnRef>
          <a:fillRef idx="3">
            <a:schemeClr val="accent5"/>
          </a:fillRef>
          <a:effectRef idx="2">
            <a:schemeClr val="accent5"/>
          </a:effectRef>
          <a:fontRef idx="minor">
            <a:schemeClr val="lt1"/>
          </a:fontRef>
        </p:style>
        <p:txBody>
          <a:bodyPr lIns="0" tIns="0" rIns="0" bIns="0" anchor="ctr"/>
          <a:lstStyle/>
          <a:p>
            <a:pPr>
              <a:defRPr/>
            </a:pPr>
            <a:endParaRPr lang="en-US" dirty="0">
              <a:cs typeface="Arial" panose="020B0604020202020204" pitchFamily="34" charset="0"/>
            </a:endParaRPr>
          </a:p>
        </p:txBody>
      </p:sp>
      <p:sp>
        <p:nvSpPr>
          <p:cNvPr id="85026" name="AutoShape 34"/>
          <p:cNvSpPr>
            <a:spLocks noChangeArrowheads="1"/>
          </p:cNvSpPr>
          <p:nvPr/>
        </p:nvSpPr>
        <p:spPr bwMode="gray">
          <a:xfrm rot="19335191" flipH="1">
            <a:off x="5251523" y="3130298"/>
            <a:ext cx="307770" cy="618743"/>
          </a:xfrm>
          <a:prstGeom prst="downArrow">
            <a:avLst>
              <a:gd name="adj1" fmla="val 50000"/>
              <a:gd name="adj2" fmla="val 45833"/>
            </a:avLst>
          </a:prstGeom>
          <a:ln/>
          <a:extLst/>
        </p:spPr>
        <p:style>
          <a:lnRef idx="1">
            <a:schemeClr val="accent5"/>
          </a:lnRef>
          <a:fillRef idx="3">
            <a:schemeClr val="accent5"/>
          </a:fillRef>
          <a:effectRef idx="2">
            <a:schemeClr val="accent5"/>
          </a:effectRef>
          <a:fontRef idx="minor">
            <a:schemeClr val="lt1"/>
          </a:fontRef>
        </p:style>
        <p:txBody>
          <a:bodyPr lIns="0" tIns="0" rIns="0" bIns="0" anchor="ctr"/>
          <a:lstStyle/>
          <a:p>
            <a:pPr>
              <a:defRPr/>
            </a:pPr>
            <a:endParaRPr lang="en-US" dirty="0">
              <a:cs typeface="Arial" panose="020B0604020202020204" pitchFamily="34" charset="0"/>
            </a:endParaRPr>
          </a:p>
        </p:txBody>
      </p:sp>
      <p:graphicFrame>
        <p:nvGraphicFramePr>
          <p:cNvPr id="3" name="Diagram 2"/>
          <p:cNvGraphicFramePr/>
          <p:nvPr>
            <p:extLst>
              <p:ext uri="{D42A27DB-BD31-4B8C-83A1-F6EECF244321}">
                <p14:modId xmlns:p14="http://schemas.microsoft.com/office/powerpoint/2010/main" val="309512398"/>
              </p:ext>
            </p:extLst>
          </p:nvPr>
        </p:nvGraphicFramePr>
        <p:xfrm>
          <a:off x="1781433" y="3773052"/>
          <a:ext cx="5581135" cy="2251249"/>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pic>
        <p:nvPicPr>
          <p:cNvPr id="18" name="Picture 50" descr="D:\Eigene Dateien\2_0_Dokumentation\2_1_Präsentationen &amp; Vorträge\2013-01 Global LEAN Design\Elemente alle\eng_mindsets&amp;behaviours.png"/>
          <p:cNvPicPr>
            <a:picLocks noChangeAspect="1" noChangeArrowheads="1"/>
          </p:cNvPicPr>
          <p:nvPr/>
        </p:nvPicPr>
        <p:blipFill rotWithShape="1">
          <a:blip r:embed="rId20"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575556" y="6196614"/>
            <a:ext cx="1397538" cy="334816"/>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p:cNvSpPr/>
          <p:nvPr/>
        </p:nvSpPr>
        <p:spPr>
          <a:xfrm>
            <a:off x="7870115" y="5244091"/>
            <a:ext cx="1028331" cy="966083"/>
          </a:xfrm>
          <a:prstGeom prst="ellipse">
            <a:avLst/>
          </a:prstGeom>
          <a:gradFill flip="none" rotWithShape="1">
            <a:gsLst>
              <a:gs pos="0">
                <a:srgbClr val="C47754"/>
              </a:gs>
              <a:gs pos="89000">
                <a:schemeClr val="accent1">
                  <a:lumMod val="40000"/>
                  <a:lumOff val="60000"/>
                </a:schemeClr>
              </a:gs>
              <a:gs pos="100000">
                <a:schemeClr val="accent6">
                  <a:lumMod val="20000"/>
                  <a:lumOff val="80000"/>
                </a:schemeClr>
              </a:gs>
            </a:gsLst>
            <a:lin ang="0" scaled="1"/>
            <a:tileRect/>
          </a:gradFill>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dirty="0">
              <a:latin typeface="Kristen ITC" panose="03050502040202030202" pitchFamily="66" charset="0"/>
            </a:endParaRPr>
          </a:p>
        </p:txBody>
      </p:sp>
      <p:sp>
        <p:nvSpPr>
          <p:cNvPr id="20" name="TextBox 19"/>
          <p:cNvSpPr txBox="1"/>
          <p:nvPr/>
        </p:nvSpPr>
        <p:spPr>
          <a:xfrm>
            <a:off x="7821853" y="5382564"/>
            <a:ext cx="1151241" cy="738664"/>
          </a:xfrm>
          <a:prstGeom prst="rect">
            <a:avLst/>
          </a:prstGeom>
          <a:noFill/>
          <a:effectLst/>
        </p:spPr>
        <p:txBody>
          <a:bodyPr wrap="square" rtlCol="0">
            <a:spAutoFit/>
          </a:bodyPr>
          <a:lstStyle/>
          <a:p>
            <a:pPr algn="ctr"/>
            <a:r>
              <a:rPr lang="en-US" sz="1350" dirty="0" smtClean="0">
                <a:solidFill>
                  <a:schemeClr val="bg1"/>
                </a:solidFill>
                <a:latin typeface="Comic Sans MS" panose="030F0702030302020204" pitchFamily="66" charset="0"/>
              </a:rPr>
              <a:t>Thinking</a:t>
            </a:r>
          </a:p>
          <a:p>
            <a:pPr algn="ctr"/>
            <a:r>
              <a:rPr lang="en-US" sz="1350" dirty="0" smtClean="0">
                <a:solidFill>
                  <a:schemeClr val="bg1"/>
                </a:solidFill>
                <a:latin typeface="Comic Sans MS" panose="030F0702030302020204" pitchFamily="66" charset="0"/>
              </a:rPr>
              <a:t>&amp;</a:t>
            </a:r>
          </a:p>
          <a:p>
            <a:pPr algn="ctr"/>
            <a:r>
              <a:rPr lang="en-US" sz="1350" dirty="0" smtClean="0">
                <a:solidFill>
                  <a:schemeClr val="bg1"/>
                </a:solidFill>
                <a:latin typeface="Comic Sans MS" panose="030F0702030302020204" pitchFamily="66" charset="0"/>
              </a:rPr>
              <a:t>Behavior </a:t>
            </a:r>
            <a:endParaRPr lang="en-US" sz="135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687038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dirty="0"/>
              <a:t>Introduction</a:t>
            </a:r>
          </a:p>
        </p:txBody>
      </p:sp>
      <p:sp>
        <p:nvSpPr>
          <p:cNvPr id="4" name="Content Placeholder 3"/>
          <p:cNvSpPr>
            <a:spLocks noGrp="1"/>
          </p:cNvSpPr>
          <p:nvPr>
            <p:ph idx="1"/>
          </p:nvPr>
        </p:nvSpPr>
        <p:spPr>
          <a:prstGeom prst="rect">
            <a:avLst/>
          </a:prstGeom>
        </p:spPr>
        <p:txBody>
          <a:bodyPr>
            <a:normAutofit/>
          </a:bodyPr>
          <a:lstStyle/>
          <a:p>
            <a:r>
              <a:rPr lang="en-US" sz="2000" b="0" dirty="0" smtClean="0">
                <a:latin typeface="Arial" panose="020B0604020202020204" pitchFamily="34" charset="0"/>
                <a:cs typeface="Arial" panose="020B0604020202020204" pitchFamily="34" charset="0"/>
              </a:rPr>
              <a:t>This continuous </a:t>
            </a:r>
            <a:r>
              <a:rPr lang="en-US" sz="2000" b="0" dirty="0">
                <a:latin typeface="Arial" panose="020B0604020202020204" pitchFamily="34" charset="0"/>
                <a:cs typeface="Arial" panose="020B0604020202020204" pitchFamily="34" charset="0"/>
              </a:rPr>
              <a:t>improvement system takes a step by step approach based on proven </a:t>
            </a:r>
            <a:r>
              <a:rPr lang="en-US" sz="2000" b="0" dirty="0" smtClean="0">
                <a:latin typeface="Arial" panose="020B0604020202020204" pitchFamily="34" charset="0"/>
                <a:cs typeface="Arial" panose="020B0604020202020204" pitchFamily="34" charset="0"/>
              </a:rPr>
              <a:t>methods</a:t>
            </a:r>
          </a:p>
          <a:p>
            <a:pPr lvl="1"/>
            <a:r>
              <a:rPr lang="en-US" dirty="0" smtClean="0">
                <a:latin typeface="Arial" panose="020B0604020202020204" pitchFamily="34" charset="0"/>
                <a:cs typeface="Arial" panose="020B0604020202020204" pitchFamily="34" charset="0"/>
              </a:rPr>
              <a:t>Grounded in the scientific method</a:t>
            </a:r>
            <a:endParaRPr lang="en-US" b="0" dirty="0" smtClean="0">
              <a:latin typeface="Arial" panose="020B0604020202020204" pitchFamily="34" charset="0"/>
              <a:cs typeface="Arial" panose="020B0604020202020204" pitchFamily="34" charset="0"/>
            </a:endParaRPr>
          </a:p>
          <a:p>
            <a:pPr>
              <a:lnSpc>
                <a:spcPct val="150000"/>
              </a:lnSpc>
            </a:pPr>
            <a:r>
              <a:rPr lang="en-US" sz="2000" b="0" dirty="0" smtClean="0">
                <a:latin typeface="Arial" panose="020B0604020202020204" pitchFamily="34" charset="0"/>
                <a:cs typeface="Arial" panose="020B0604020202020204" pitchFamily="34" charset="0"/>
              </a:rPr>
              <a:t>Continuous Improvement is both a mindset and a tool </a:t>
            </a:r>
          </a:p>
          <a:p>
            <a:pPr>
              <a:lnSpc>
                <a:spcPct val="150000"/>
              </a:lnSpc>
            </a:pPr>
            <a:r>
              <a:rPr lang="en-US" sz="2000" b="0" dirty="0" smtClean="0">
                <a:latin typeface="Arial" panose="020B0604020202020204" pitchFamily="34" charset="0"/>
                <a:cs typeface="Arial" panose="020B0604020202020204" pitchFamily="34" charset="0"/>
              </a:rPr>
              <a:t>Opportunities </a:t>
            </a:r>
            <a:r>
              <a:rPr lang="en-US" sz="2000" b="0" dirty="0">
                <a:latin typeface="Arial" panose="020B0604020202020204" pitchFamily="34" charset="0"/>
                <a:cs typeface="Arial" panose="020B0604020202020204" pitchFamily="34" charset="0"/>
              </a:rPr>
              <a:t>for continuous </a:t>
            </a:r>
            <a:r>
              <a:rPr lang="en-US" sz="2000" b="0" dirty="0" smtClean="0">
                <a:latin typeface="Arial" panose="020B0604020202020204" pitchFamily="34" charset="0"/>
                <a:cs typeface="Arial" panose="020B0604020202020204" pitchFamily="34" charset="0"/>
              </a:rPr>
              <a:t>improvement are </a:t>
            </a:r>
            <a:r>
              <a:rPr lang="en-US" sz="2000" b="0" dirty="0">
                <a:latin typeface="Arial" panose="020B0604020202020204" pitchFamily="34" charset="0"/>
                <a:cs typeface="Arial" panose="020B0604020202020204" pitchFamily="34" charset="0"/>
              </a:rPr>
              <a:t>all </a:t>
            </a:r>
            <a:r>
              <a:rPr lang="en-US" sz="2000" b="0" dirty="0" smtClean="0">
                <a:latin typeface="Arial" panose="020B0604020202020204" pitchFamily="34" charset="0"/>
                <a:cs typeface="Arial" panose="020B0604020202020204" pitchFamily="34" charset="0"/>
              </a:rPr>
              <a:t>around, everyday</a:t>
            </a:r>
          </a:p>
          <a:p>
            <a:pPr>
              <a:lnSpc>
                <a:spcPct val="150000"/>
              </a:lnSpc>
            </a:pPr>
            <a:r>
              <a:rPr lang="en-US" sz="2000" b="0" dirty="0" smtClean="0">
                <a:latin typeface="Arial" panose="020B0604020202020204" pitchFamily="34" charset="0"/>
                <a:cs typeface="Arial" panose="020B0604020202020204" pitchFamily="34" charset="0"/>
              </a:rPr>
              <a:t>Take </a:t>
            </a:r>
            <a:r>
              <a:rPr lang="en-US" sz="2000" b="0" dirty="0">
                <a:latin typeface="Arial" panose="020B0604020202020204" pitchFamily="34" charset="0"/>
                <a:cs typeface="Arial" panose="020B0604020202020204" pitchFamily="34" charset="0"/>
              </a:rPr>
              <a:t>your learning here and apply it to your </a:t>
            </a:r>
            <a:r>
              <a:rPr lang="en-US" sz="2000" b="0" dirty="0" smtClean="0">
                <a:latin typeface="Arial" panose="020B0604020202020204" pitchFamily="34" charset="0"/>
                <a:cs typeface="Arial" panose="020B0604020202020204" pitchFamily="34" charset="0"/>
              </a:rPr>
              <a:t>area of influence</a:t>
            </a:r>
            <a:endParaRPr lang="en-US" sz="2000" b="0" strike="sngStrik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0549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Bent-Up Arrow 60"/>
          <p:cNvSpPr/>
          <p:nvPr/>
        </p:nvSpPr>
        <p:spPr>
          <a:xfrm rot="5400000">
            <a:off x="3162653" y="5100515"/>
            <a:ext cx="553575" cy="445364"/>
          </a:xfrm>
          <a:prstGeom prst="bentUpArrow">
            <a:avLst>
              <a:gd name="adj1" fmla="val 32840"/>
              <a:gd name="adj2" fmla="val 25000"/>
              <a:gd name="adj3" fmla="val 35780"/>
            </a:avLst>
          </a:prstGeom>
          <a:solidFill>
            <a:schemeClr val="accent5">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9" name="Bent-Up Arrow 58"/>
          <p:cNvSpPr/>
          <p:nvPr/>
        </p:nvSpPr>
        <p:spPr>
          <a:xfrm rot="5400000">
            <a:off x="1323188" y="3571595"/>
            <a:ext cx="553575" cy="445364"/>
          </a:xfrm>
          <a:prstGeom prst="bentUpArrow">
            <a:avLst>
              <a:gd name="adj1" fmla="val 32840"/>
              <a:gd name="adj2" fmla="val 25000"/>
              <a:gd name="adj3" fmla="val 35780"/>
            </a:avLst>
          </a:prstGeom>
          <a:solidFill>
            <a:schemeClr val="accent5">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 name="Title 1"/>
          <p:cNvSpPr>
            <a:spLocks noGrp="1"/>
          </p:cNvSpPr>
          <p:nvPr>
            <p:ph type="title"/>
          </p:nvPr>
        </p:nvSpPr>
        <p:spPr/>
        <p:txBody>
          <a:bodyPr>
            <a:noAutofit/>
          </a:bodyPr>
          <a:lstStyle/>
          <a:p>
            <a:r>
              <a:rPr lang="en-US" dirty="0"/>
              <a:t>3. Root Cause Analysis: Five Whys</a:t>
            </a:r>
          </a:p>
        </p:txBody>
      </p:sp>
      <p:sp>
        <p:nvSpPr>
          <p:cNvPr id="6" name="Rectangle 5"/>
          <p:cNvSpPr/>
          <p:nvPr/>
        </p:nvSpPr>
        <p:spPr>
          <a:xfrm>
            <a:off x="5409117" y="1531214"/>
            <a:ext cx="3221271" cy="1137973"/>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400" b="1" dirty="0" smtClean="0">
                <a:solidFill>
                  <a:schemeClr val="bg1"/>
                </a:solidFill>
                <a:latin typeface="Arial" panose="020B0604020202020204" pitchFamily="34" charset="0"/>
                <a:cs typeface="Arial" panose="020B0604020202020204" pitchFamily="34" charset="0"/>
              </a:rPr>
              <a:t>Problem: </a:t>
            </a:r>
          </a:p>
          <a:p>
            <a:pPr algn="ctr"/>
            <a:r>
              <a:rPr lang="en-US" sz="2400" dirty="0" smtClean="0">
                <a:solidFill>
                  <a:schemeClr val="bg1"/>
                </a:solidFill>
                <a:latin typeface="Arial" panose="020B0604020202020204" pitchFamily="34" charset="0"/>
                <a:cs typeface="Arial" panose="020B0604020202020204" pitchFamily="34" charset="0"/>
              </a:rPr>
              <a:t>Orders are late going out the door.</a:t>
            </a:r>
            <a:endParaRPr lang="en-US" sz="2400" dirty="0">
              <a:solidFill>
                <a:schemeClr val="bg1"/>
              </a:solidFill>
              <a:latin typeface="Arial" panose="020B0604020202020204" pitchFamily="34" charset="0"/>
              <a:cs typeface="Arial" panose="020B0604020202020204" pitchFamily="34" charset="0"/>
            </a:endParaRPr>
          </a:p>
        </p:txBody>
      </p:sp>
      <p:sp>
        <p:nvSpPr>
          <p:cNvPr id="10" name="Bent-Up Arrow 9"/>
          <p:cNvSpPr/>
          <p:nvPr/>
        </p:nvSpPr>
        <p:spPr>
          <a:xfrm rot="5400000">
            <a:off x="555339" y="2814325"/>
            <a:ext cx="553575" cy="445364"/>
          </a:xfrm>
          <a:prstGeom prst="bentUpArrow">
            <a:avLst>
              <a:gd name="adj1" fmla="val 32840"/>
              <a:gd name="adj2" fmla="val 25000"/>
              <a:gd name="adj3" fmla="val 35780"/>
            </a:avLst>
          </a:prstGeom>
          <a:solidFill>
            <a:schemeClr val="accent5">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1382564" y="2330815"/>
            <a:ext cx="3390546" cy="592908"/>
            <a:chOff x="978622" y="734059"/>
            <a:chExt cx="2450927" cy="592908"/>
          </a:xfrm>
        </p:grpSpPr>
        <p:sp>
          <p:nvSpPr>
            <p:cNvPr id="40" name="Rectangle 39"/>
            <p:cNvSpPr/>
            <p:nvPr/>
          </p:nvSpPr>
          <p:spPr>
            <a:xfrm>
              <a:off x="978622" y="918704"/>
              <a:ext cx="2450927" cy="4082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41" name="Rectangle 40"/>
            <p:cNvSpPr/>
            <p:nvPr/>
          </p:nvSpPr>
          <p:spPr>
            <a:xfrm>
              <a:off x="1246043" y="734059"/>
              <a:ext cx="1916085" cy="408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4290" tIns="34290" rIns="34290" bIns="34290" numCol="1" spcCol="1270" anchor="ctr" anchorCtr="0">
              <a:noAutofit/>
            </a:bodyPr>
            <a:lstStyle/>
            <a:p>
              <a:pPr marL="57150" lvl="1" indent="-57150" algn="l" defTabSz="400050">
                <a:lnSpc>
                  <a:spcPct val="90000"/>
                </a:lnSpc>
                <a:spcBef>
                  <a:spcPct val="0"/>
                </a:spcBef>
                <a:spcAft>
                  <a:spcPct val="15000"/>
                </a:spcAft>
                <a:buClr>
                  <a:schemeClr val="accent1"/>
                </a:buClr>
                <a:buChar char="••"/>
              </a:pPr>
              <a:r>
                <a:rPr lang="en-US" kern="1200" dirty="0" smtClean="0">
                  <a:solidFill>
                    <a:schemeClr val="tx1"/>
                  </a:solidFill>
                  <a:latin typeface="Arial" panose="020B0604020202020204" pitchFamily="34" charset="0"/>
                  <a:cs typeface="Arial" panose="020B0604020202020204" pitchFamily="34" charset="0"/>
                </a:rPr>
                <a:t>Product  not completed on time</a:t>
              </a:r>
              <a:endParaRPr lang="en-US" kern="1200" dirty="0">
                <a:latin typeface="Arial" panose="020B0604020202020204" pitchFamily="34" charset="0"/>
                <a:cs typeface="Arial" panose="020B0604020202020204" pitchFamily="34" charset="0"/>
              </a:endParaRPr>
            </a:p>
          </p:txBody>
        </p:sp>
      </p:grpSp>
      <p:grpSp>
        <p:nvGrpSpPr>
          <p:cNvPr id="15" name="Group 14"/>
          <p:cNvGrpSpPr/>
          <p:nvPr/>
        </p:nvGrpSpPr>
        <p:grpSpPr>
          <a:xfrm>
            <a:off x="2374322" y="3072593"/>
            <a:ext cx="3692845" cy="516006"/>
            <a:chOff x="1906883" y="1475837"/>
            <a:chExt cx="1918681" cy="516006"/>
          </a:xfrm>
        </p:grpSpPr>
        <p:sp>
          <p:nvSpPr>
            <p:cNvPr id="36" name="Rectangle 35"/>
            <p:cNvSpPr/>
            <p:nvPr/>
          </p:nvSpPr>
          <p:spPr>
            <a:xfrm>
              <a:off x="1906883" y="1475837"/>
              <a:ext cx="1538671" cy="4082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7" name="Rectangle 36"/>
            <p:cNvSpPr/>
            <p:nvPr/>
          </p:nvSpPr>
          <p:spPr>
            <a:xfrm>
              <a:off x="2021109" y="1583580"/>
              <a:ext cx="1804455" cy="408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defTabSz="400050">
                <a:lnSpc>
                  <a:spcPct val="90000"/>
                </a:lnSpc>
                <a:spcBef>
                  <a:spcPct val="0"/>
                </a:spcBef>
                <a:spcAft>
                  <a:spcPct val="15000"/>
                </a:spcAft>
                <a:buClr>
                  <a:schemeClr val="accent1"/>
                </a:buClr>
                <a:buChar char="••"/>
              </a:pPr>
              <a:r>
                <a:rPr lang="en-US" dirty="0">
                  <a:solidFill>
                    <a:schemeClr val="tx1"/>
                  </a:solidFill>
                  <a:latin typeface="Arial" panose="020B0604020202020204" pitchFamily="34" charset="0"/>
                  <a:cs typeface="Arial" panose="020B0604020202020204" pitchFamily="34" charset="0"/>
                </a:rPr>
                <a:t>Spend too much time </a:t>
              </a:r>
              <a:r>
                <a:rPr lang="en-US" dirty="0" smtClean="0">
                  <a:solidFill>
                    <a:schemeClr val="tx1"/>
                  </a:solidFill>
                  <a:latin typeface="Arial" panose="020B0604020202020204" pitchFamily="34" charset="0"/>
                  <a:cs typeface="Arial" panose="020B0604020202020204" pitchFamily="34" charset="0"/>
                </a:rPr>
                <a:t>hunting down </a:t>
              </a:r>
              <a:r>
                <a:rPr lang="en-US" dirty="0">
                  <a:solidFill>
                    <a:schemeClr val="tx1"/>
                  </a:solidFill>
                  <a:latin typeface="Arial" panose="020B0604020202020204" pitchFamily="34" charset="0"/>
                  <a:cs typeface="Arial" panose="020B0604020202020204" pitchFamily="34" charset="0"/>
                </a:rPr>
                <a:t>tools</a:t>
              </a:r>
              <a:endParaRPr lang="en-US" dirty="0">
                <a:latin typeface="Arial" panose="020B0604020202020204" pitchFamily="34" charset="0"/>
                <a:cs typeface="Arial" panose="020B0604020202020204" pitchFamily="34" charset="0"/>
              </a:endParaRPr>
            </a:p>
          </p:txBody>
        </p:sp>
      </p:grpSp>
      <p:grpSp>
        <p:nvGrpSpPr>
          <p:cNvPr id="18" name="Group 17"/>
          <p:cNvGrpSpPr/>
          <p:nvPr/>
        </p:nvGrpSpPr>
        <p:grpSpPr>
          <a:xfrm>
            <a:off x="3350696" y="3864505"/>
            <a:ext cx="4082999" cy="473996"/>
            <a:chOff x="2274265" y="2033309"/>
            <a:chExt cx="3295788" cy="473996"/>
          </a:xfrm>
        </p:grpSpPr>
        <p:sp>
          <p:nvSpPr>
            <p:cNvPr id="32" name="Rectangle 31"/>
            <p:cNvSpPr/>
            <p:nvPr/>
          </p:nvSpPr>
          <p:spPr>
            <a:xfrm>
              <a:off x="2786302" y="2033309"/>
              <a:ext cx="2783751" cy="4082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3" name="Rectangle 32"/>
            <p:cNvSpPr/>
            <p:nvPr/>
          </p:nvSpPr>
          <p:spPr>
            <a:xfrm>
              <a:off x="2274265" y="2099042"/>
              <a:ext cx="2783751" cy="408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lr>
                  <a:schemeClr val="accent1"/>
                </a:buClr>
                <a:buChar char="••"/>
              </a:pPr>
              <a:r>
                <a:rPr lang="en-US" kern="1200" dirty="0" smtClean="0">
                  <a:latin typeface="Arial" panose="020B0604020202020204" pitchFamily="34" charset="0"/>
                  <a:cs typeface="Arial" panose="020B0604020202020204" pitchFamily="34" charset="0"/>
                </a:rPr>
                <a:t>Tools are located in various places</a:t>
              </a:r>
              <a:endParaRPr lang="en-US" kern="1200" dirty="0">
                <a:latin typeface="Arial" panose="020B0604020202020204" pitchFamily="34" charset="0"/>
                <a:cs typeface="Arial" panose="020B0604020202020204" pitchFamily="34" charset="0"/>
              </a:endParaRPr>
            </a:p>
          </p:txBody>
        </p:sp>
      </p:grpSp>
      <p:grpSp>
        <p:nvGrpSpPr>
          <p:cNvPr id="21" name="Group 20"/>
          <p:cNvGrpSpPr/>
          <p:nvPr/>
        </p:nvGrpSpPr>
        <p:grpSpPr>
          <a:xfrm>
            <a:off x="3662124" y="4377954"/>
            <a:ext cx="3628238" cy="790187"/>
            <a:chOff x="3617974" y="2610680"/>
            <a:chExt cx="2928706" cy="614956"/>
          </a:xfrm>
        </p:grpSpPr>
        <p:sp>
          <p:nvSpPr>
            <p:cNvPr id="28" name="Rectangle 27"/>
            <p:cNvSpPr/>
            <p:nvPr/>
          </p:nvSpPr>
          <p:spPr>
            <a:xfrm>
              <a:off x="3617974" y="2610680"/>
              <a:ext cx="1793571" cy="4082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Rectangle 28"/>
            <p:cNvSpPr/>
            <p:nvPr/>
          </p:nvSpPr>
          <p:spPr>
            <a:xfrm>
              <a:off x="4171574" y="2817373"/>
              <a:ext cx="2375106" cy="408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lr>
                  <a:schemeClr val="accent1"/>
                </a:buClr>
                <a:buChar char="••"/>
              </a:pPr>
              <a:r>
                <a:rPr lang="en-US" kern="1200" dirty="0" smtClean="0">
                  <a:latin typeface="Arial" panose="020B0604020202020204" pitchFamily="34" charset="0"/>
                  <a:cs typeface="Arial" panose="020B0604020202020204" pitchFamily="34" charset="0"/>
                </a:rPr>
                <a:t>Different people store tools in different places</a:t>
              </a:r>
              <a:endParaRPr lang="en-US" kern="1200" dirty="0">
                <a:latin typeface="Arial" panose="020B0604020202020204" pitchFamily="34" charset="0"/>
                <a:cs typeface="Arial" panose="020B0604020202020204" pitchFamily="34" charset="0"/>
              </a:endParaRPr>
            </a:p>
          </p:txBody>
        </p:sp>
      </p:grpSp>
      <p:grpSp>
        <p:nvGrpSpPr>
          <p:cNvPr id="23" name="Group 22"/>
          <p:cNvGrpSpPr/>
          <p:nvPr/>
        </p:nvGrpSpPr>
        <p:grpSpPr>
          <a:xfrm>
            <a:off x="4751287" y="5299910"/>
            <a:ext cx="3879101" cy="623574"/>
            <a:chOff x="4707139" y="3178101"/>
            <a:chExt cx="2802441" cy="623574"/>
          </a:xfrm>
        </p:grpSpPr>
        <p:sp>
          <p:nvSpPr>
            <p:cNvPr id="24" name="Rectangle 23"/>
            <p:cNvSpPr/>
            <p:nvPr/>
          </p:nvSpPr>
          <p:spPr>
            <a:xfrm>
              <a:off x="4707139" y="3178101"/>
              <a:ext cx="2641753" cy="4082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Rectangle 24"/>
            <p:cNvSpPr/>
            <p:nvPr/>
          </p:nvSpPr>
          <p:spPr>
            <a:xfrm>
              <a:off x="5016046" y="3393412"/>
              <a:ext cx="2493534" cy="40826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57150" lvl="1" indent="-57150" algn="l" defTabSz="488950">
                <a:lnSpc>
                  <a:spcPct val="90000"/>
                </a:lnSpc>
                <a:spcBef>
                  <a:spcPct val="0"/>
                </a:spcBef>
                <a:spcAft>
                  <a:spcPct val="15000"/>
                </a:spcAft>
                <a:buClr>
                  <a:schemeClr val="accent1"/>
                </a:buClr>
                <a:buChar char="••"/>
              </a:pPr>
              <a:r>
                <a:rPr lang="en-US" kern="1200" dirty="0" smtClean="0">
                  <a:latin typeface="Arial" panose="020B0604020202020204" pitchFamily="34" charset="0"/>
                  <a:cs typeface="Arial" panose="020B0604020202020204" pitchFamily="34" charset="0"/>
                </a:rPr>
                <a:t>No standard protocol for tool storage</a:t>
              </a:r>
              <a:endParaRPr lang="en-US" kern="1200" dirty="0">
                <a:latin typeface="Arial" panose="020B0604020202020204" pitchFamily="34" charset="0"/>
                <a:cs typeface="Arial" panose="020B0604020202020204" pitchFamily="34" charset="0"/>
              </a:endParaRPr>
            </a:p>
          </p:txBody>
        </p:sp>
      </p:grpSp>
      <p:sp>
        <p:nvSpPr>
          <p:cNvPr id="60" name="Bent-Up Arrow 59"/>
          <p:cNvSpPr/>
          <p:nvPr/>
        </p:nvSpPr>
        <p:spPr>
          <a:xfrm rot="5400000">
            <a:off x="2230728" y="4341688"/>
            <a:ext cx="553575" cy="445364"/>
          </a:xfrm>
          <a:prstGeom prst="bentUpArrow">
            <a:avLst>
              <a:gd name="adj1" fmla="val 32840"/>
              <a:gd name="adj2" fmla="val 25000"/>
              <a:gd name="adj3" fmla="val 35780"/>
            </a:avLst>
          </a:prstGeom>
          <a:solidFill>
            <a:schemeClr val="accent5">
              <a:lumMod val="60000"/>
              <a:lumOff val="40000"/>
            </a:schemeClr>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4" name="Rectangle 6"/>
          <p:cNvSpPr>
            <a:spLocks noChangeArrowheads="1"/>
          </p:cNvSpPr>
          <p:nvPr/>
        </p:nvSpPr>
        <p:spPr bwMode="gray">
          <a:xfrm flipH="1">
            <a:off x="365396" y="2231923"/>
            <a:ext cx="1296313" cy="680187"/>
          </a:xfrm>
          <a:prstGeom prst="round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3200" dirty="0" smtClean="0">
                <a:solidFill>
                  <a:schemeClr val="bg1"/>
                </a:solidFill>
                <a:latin typeface="Arial" panose="020B0604020202020204" pitchFamily="34" charset="0"/>
                <a:cs typeface="Arial" panose="020B0604020202020204" pitchFamily="34" charset="0"/>
              </a:rPr>
              <a:t>Why?</a:t>
            </a:r>
            <a:endParaRPr lang="en-US" sz="3200" dirty="0">
              <a:solidFill>
                <a:schemeClr val="bg1"/>
              </a:solidFill>
              <a:latin typeface="Arial" panose="020B0604020202020204" pitchFamily="34" charset="0"/>
              <a:cs typeface="Arial" panose="020B0604020202020204" pitchFamily="34" charset="0"/>
            </a:endParaRPr>
          </a:p>
        </p:txBody>
      </p:sp>
      <p:sp>
        <p:nvSpPr>
          <p:cNvPr id="45" name="Rectangle 6"/>
          <p:cNvSpPr>
            <a:spLocks noChangeArrowheads="1"/>
          </p:cNvSpPr>
          <p:nvPr/>
        </p:nvSpPr>
        <p:spPr bwMode="gray">
          <a:xfrm flipH="1">
            <a:off x="1114797" y="3044375"/>
            <a:ext cx="1296313" cy="680187"/>
          </a:xfrm>
          <a:prstGeom prst="round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3200" dirty="0" smtClean="0">
                <a:solidFill>
                  <a:schemeClr val="bg1"/>
                </a:solidFill>
                <a:latin typeface="Arial" panose="020B0604020202020204" pitchFamily="34" charset="0"/>
                <a:cs typeface="Arial" panose="020B0604020202020204" pitchFamily="34" charset="0"/>
              </a:rPr>
              <a:t>Why?</a:t>
            </a:r>
            <a:endParaRPr lang="en-US" sz="3200" dirty="0">
              <a:solidFill>
                <a:schemeClr val="bg1"/>
              </a:solidFill>
              <a:latin typeface="Arial" panose="020B0604020202020204" pitchFamily="34" charset="0"/>
              <a:cs typeface="Arial" panose="020B0604020202020204" pitchFamily="34" charset="0"/>
            </a:endParaRPr>
          </a:p>
        </p:txBody>
      </p:sp>
      <p:sp>
        <p:nvSpPr>
          <p:cNvPr id="48" name="Rectangle 6"/>
          <p:cNvSpPr>
            <a:spLocks noChangeArrowheads="1"/>
          </p:cNvSpPr>
          <p:nvPr/>
        </p:nvSpPr>
        <p:spPr bwMode="gray">
          <a:xfrm flipH="1">
            <a:off x="2031105" y="3794277"/>
            <a:ext cx="1296313" cy="680187"/>
          </a:xfrm>
          <a:prstGeom prst="round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3200" dirty="0" smtClean="0">
                <a:solidFill>
                  <a:schemeClr val="bg1"/>
                </a:solidFill>
                <a:latin typeface="Arial" panose="020B0604020202020204" pitchFamily="34" charset="0"/>
                <a:cs typeface="Arial" panose="020B0604020202020204" pitchFamily="34" charset="0"/>
              </a:rPr>
              <a:t>Why?</a:t>
            </a:r>
            <a:endParaRPr lang="en-US" sz="3200" dirty="0">
              <a:solidFill>
                <a:schemeClr val="bg1"/>
              </a:solidFill>
              <a:latin typeface="Arial" panose="020B0604020202020204" pitchFamily="34" charset="0"/>
              <a:cs typeface="Arial" panose="020B0604020202020204" pitchFamily="34" charset="0"/>
            </a:endParaRPr>
          </a:p>
        </p:txBody>
      </p:sp>
      <p:sp>
        <p:nvSpPr>
          <p:cNvPr id="49" name="Rectangle 6"/>
          <p:cNvSpPr>
            <a:spLocks noChangeArrowheads="1"/>
          </p:cNvSpPr>
          <p:nvPr/>
        </p:nvSpPr>
        <p:spPr bwMode="gray">
          <a:xfrm flipH="1">
            <a:off x="2974644" y="4548429"/>
            <a:ext cx="1296313" cy="680187"/>
          </a:xfrm>
          <a:prstGeom prst="round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3200" dirty="0" smtClean="0">
                <a:solidFill>
                  <a:schemeClr val="bg1"/>
                </a:solidFill>
                <a:latin typeface="Arial" panose="020B0604020202020204" pitchFamily="34" charset="0"/>
                <a:cs typeface="Arial" panose="020B0604020202020204" pitchFamily="34" charset="0"/>
              </a:rPr>
              <a:t>Why?</a:t>
            </a:r>
            <a:endParaRPr lang="en-US" sz="3200" dirty="0">
              <a:solidFill>
                <a:schemeClr val="bg1"/>
              </a:solidFill>
              <a:latin typeface="Arial" panose="020B0604020202020204" pitchFamily="34" charset="0"/>
              <a:cs typeface="Arial" panose="020B0604020202020204" pitchFamily="34" charset="0"/>
            </a:endParaRPr>
          </a:p>
        </p:txBody>
      </p:sp>
      <p:sp>
        <p:nvSpPr>
          <p:cNvPr id="50" name="Rectangle 6"/>
          <p:cNvSpPr>
            <a:spLocks noChangeArrowheads="1"/>
          </p:cNvSpPr>
          <p:nvPr/>
        </p:nvSpPr>
        <p:spPr bwMode="gray">
          <a:xfrm flipH="1">
            <a:off x="3749901" y="5312342"/>
            <a:ext cx="1296313" cy="680187"/>
          </a:xfrm>
          <a:prstGeom prst="round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3200" dirty="0" smtClean="0">
                <a:solidFill>
                  <a:schemeClr val="bg1"/>
                </a:solidFill>
                <a:latin typeface="Arial" panose="020B0604020202020204" pitchFamily="34" charset="0"/>
                <a:cs typeface="Arial" panose="020B0604020202020204" pitchFamily="34" charset="0"/>
              </a:rPr>
              <a:t>Why?</a:t>
            </a:r>
            <a:endParaRPr lang="en-US" sz="3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314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6"/>
          <p:cNvSpPr>
            <a:spLocks noChangeArrowheads="1"/>
          </p:cNvSpPr>
          <p:nvPr>
            <p:custDataLst>
              <p:tags r:id="rId1"/>
            </p:custDataLst>
          </p:nvPr>
        </p:nvSpPr>
        <p:spPr bwMode="gray">
          <a:xfrm>
            <a:off x="861344" y="5135853"/>
            <a:ext cx="3399235" cy="660492"/>
          </a:xfrm>
          <a:prstGeom prst="roundRect">
            <a:avLst>
              <a:gd name="adj" fmla="val 16667"/>
            </a:avLst>
          </a:prstGeom>
          <a:ln/>
          <a:extLst/>
        </p:spPr>
        <p:style>
          <a:lnRef idx="0">
            <a:schemeClr val="accent5"/>
          </a:lnRef>
          <a:fillRef idx="3">
            <a:schemeClr val="accent5"/>
          </a:fillRef>
          <a:effectRef idx="3">
            <a:schemeClr val="accent5"/>
          </a:effectRef>
          <a:fontRef idx="minor">
            <a:schemeClr val="lt1"/>
          </a:fontRef>
        </p:style>
        <p:txBody>
          <a:bodyPr lIns="94688" tIns="94688" rIns="94688" bIns="94688" anchor="ctr" anchorCtr="1"/>
          <a:lstStyle/>
          <a:p>
            <a:pPr algn="ctr" defTabSz="913526">
              <a:spcBef>
                <a:spcPct val="100000"/>
              </a:spcBef>
              <a:buSzPct val="120000"/>
            </a:pPr>
            <a:r>
              <a:rPr lang="en-US" altLang="ko-KR" sz="1600" b="1" dirty="0">
                <a:solidFill>
                  <a:schemeClr val="bg1"/>
                </a:solidFill>
                <a:ea typeface="Gulim" pitchFamily="34" charset="-127"/>
              </a:rPr>
              <a:t>Corrective action easily </a:t>
            </a:r>
            <a:r>
              <a:rPr lang="en-US" altLang="ko-KR" sz="1600" b="1" dirty="0" smtClean="0">
                <a:solidFill>
                  <a:schemeClr val="bg1"/>
                </a:solidFill>
                <a:ea typeface="Gulim" pitchFamily="34" charset="-127"/>
              </a:rPr>
              <a:t>identified</a:t>
            </a:r>
            <a:endParaRPr lang="en-US" altLang="ko-KR" sz="1600" b="1" dirty="0">
              <a:solidFill>
                <a:schemeClr val="bg1"/>
              </a:solidFill>
              <a:ea typeface="Gulim" pitchFamily="34" charset="-127"/>
            </a:endParaRPr>
          </a:p>
        </p:txBody>
      </p:sp>
      <p:sp>
        <p:nvSpPr>
          <p:cNvPr id="38" name="Rectangle 9"/>
          <p:cNvSpPr>
            <a:spLocks noChangeArrowheads="1"/>
          </p:cNvSpPr>
          <p:nvPr>
            <p:custDataLst>
              <p:tags r:id="rId2"/>
            </p:custDataLst>
          </p:nvPr>
        </p:nvSpPr>
        <p:spPr bwMode="gray">
          <a:xfrm rot="10800000" flipH="1" flipV="1">
            <a:off x="1307520" y="1862777"/>
            <a:ext cx="2506885" cy="2975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chorCtr="1"/>
          <a:lstStyle/>
          <a:p>
            <a:pPr algn="ctr" defTabSz="913526">
              <a:spcBef>
                <a:spcPct val="100000"/>
              </a:spcBef>
              <a:buSzPct val="120000"/>
            </a:pPr>
            <a:r>
              <a:rPr lang="en-US" altLang="ko-KR" sz="1400" b="1" dirty="0">
                <a:ea typeface="Gulim" pitchFamily="34" charset="-127"/>
              </a:rPr>
              <a:t>Parts are out of </a:t>
            </a:r>
            <a:r>
              <a:rPr lang="en-US" altLang="ko-KR" sz="1400" b="1" dirty="0" smtClean="0">
                <a:ea typeface="Gulim" pitchFamily="34" charset="-127"/>
              </a:rPr>
              <a:t>spec</a:t>
            </a:r>
            <a:endParaRPr lang="en-US" altLang="ko-KR" sz="1400" b="1" dirty="0">
              <a:ea typeface="Gulim" pitchFamily="34" charset="-127"/>
            </a:endParaRPr>
          </a:p>
          <a:p>
            <a:pPr algn="ctr" defTabSz="913526">
              <a:spcBef>
                <a:spcPct val="100000"/>
              </a:spcBef>
              <a:buSzPct val="120000"/>
            </a:pPr>
            <a:r>
              <a:rPr lang="en-US" altLang="ko-KR" sz="1400" dirty="0">
                <a:ea typeface="Gulim" pitchFamily="34" charset="-127"/>
              </a:rPr>
              <a:t>Wrong tool has been used</a:t>
            </a:r>
          </a:p>
          <a:p>
            <a:pPr algn="ctr" defTabSz="913526">
              <a:spcBef>
                <a:spcPct val="100000"/>
              </a:spcBef>
              <a:buSzPct val="120000"/>
            </a:pPr>
            <a:r>
              <a:rPr lang="en-US" altLang="ko-KR" sz="1400" dirty="0">
                <a:ea typeface="Gulim" pitchFamily="34" charset="-127"/>
              </a:rPr>
              <a:t>Standard tool is </a:t>
            </a:r>
            <a:r>
              <a:rPr lang="en-US" altLang="ko-KR" sz="1400" dirty="0" smtClean="0">
                <a:ea typeface="Gulim" pitchFamily="34" charset="-127"/>
              </a:rPr>
              <a:t>damaged</a:t>
            </a:r>
            <a:endParaRPr lang="en-US" altLang="ko-KR" sz="1400" dirty="0">
              <a:ea typeface="Gulim" pitchFamily="34" charset="-127"/>
            </a:endParaRPr>
          </a:p>
          <a:p>
            <a:pPr algn="ctr" defTabSz="913526">
              <a:lnSpc>
                <a:spcPct val="100000"/>
              </a:lnSpc>
              <a:spcBef>
                <a:spcPct val="100000"/>
              </a:spcBef>
              <a:buSzPct val="120000"/>
            </a:pPr>
            <a:r>
              <a:rPr lang="en-US" altLang="ko-KR" sz="1400" dirty="0">
                <a:ea typeface="Gulim" pitchFamily="34" charset="-127"/>
              </a:rPr>
              <a:t>Oil temperature</a:t>
            </a:r>
            <a:br>
              <a:rPr lang="en-US" altLang="ko-KR" sz="1400" dirty="0">
                <a:ea typeface="Gulim" pitchFamily="34" charset="-127"/>
              </a:rPr>
            </a:br>
            <a:r>
              <a:rPr lang="en-US" altLang="ko-KR" sz="1400" dirty="0">
                <a:ea typeface="Gulim" pitchFamily="34" charset="-127"/>
              </a:rPr>
              <a:t>was too high</a:t>
            </a:r>
          </a:p>
          <a:p>
            <a:pPr algn="ctr" defTabSz="913526">
              <a:spcBef>
                <a:spcPct val="100000"/>
              </a:spcBef>
              <a:buSzPct val="120000"/>
            </a:pPr>
            <a:r>
              <a:rPr lang="en-US" altLang="ko-KR" sz="1400" b="1" dirty="0">
                <a:solidFill>
                  <a:schemeClr val="accent5"/>
                </a:solidFill>
                <a:ea typeface="Gulim" pitchFamily="34" charset="-127"/>
              </a:rPr>
              <a:t>No temperature</a:t>
            </a:r>
            <a:br>
              <a:rPr lang="en-US" altLang="ko-KR" sz="1400" b="1" dirty="0">
                <a:solidFill>
                  <a:schemeClr val="accent5"/>
                </a:solidFill>
                <a:ea typeface="Gulim" pitchFamily="34" charset="-127"/>
              </a:rPr>
            </a:br>
            <a:r>
              <a:rPr lang="en-US" altLang="ko-KR" sz="1400" b="1" dirty="0">
                <a:solidFill>
                  <a:schemeClr val="accent5"/>
                </a:solidFill>
                <a:ea typeface="Gulim" pitchFamily="34" charset="-127"/>
              </a:rPr>
              <a:t>standard</a:t>
            </a:r>
          </a:p>
        </p:txBody>
      </p:sp>
      <p:sp>
        <p:nvSpPr>
          <p:cNvPr id="51" name="Rectangle 14"/>
          <p:cNvSpPr>
            <a:spLocks noChangeArrowheads="1"/>
          </p:cNvSpPr>
          <p:nvPr>
            <p:custDataLst>
              <p:tags r:id="rId3"/>
            </p:custDataLst>
          </p:nvPr>
        </p:nvSpPr>
        <p:spPr bwMode="gray">
          <a:xfrm rot="10800000" flipH="1" flipV="1">
            <a:off x="5261881" y="1971649"/>
            <a:ext cx="2579426" cy="293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ctr" anchorCtr="1">
            <a:spAutoFit/>
          </a:bodyPr>
          <a:lstStyle/>
          <a:p>
            <a:pPr algn="ctr" defTabSz="913526">
              <a:lnSpc>
                <a:spcPct val="100000"/>
              </a:lnSpc>
              <a:spcBef>
                <a:spcPct val="90000"/>
              </a:spcBef>
              <a:buSzPct val="120000"/>
            </a:pPr>
            <a:r>
              <a:rPr lang="en-US" altLang="ko-KR" sz="1400" b="1" dirty="0">
                <a:ea typeface="Gulim" pitchFamily="34" charset="-127"/>
              </a:rPr>
              <a:t>Parts are</a:t>
            </a:r>
            <a:br>
              <a:rPr lang="en-US" altLang="ko-KR" sz="1400" b="1" dirty="0">
                <a:ea typeface="Gulim" pitchFamily="34" charset="-127"/>
              </a:rPr>
            </a:br>
            <a:r>
              <a:rPr lang="en-US" altLang="ko-KR" sz="1400" b="1" dirty="0">
                <a:ea typeface="Gulim" pitchFamily="34" charset="-127"/>
              </a:rPr>
              <a:t>out of specs</a:t>
            </a:r>
          </a:p>
          <a:p>
            <a:pPr algn="ctr" defTabSz="913526">
              <a:lnSpc>
                <a:spcPct val="100000"/>
              </a:lnSpc>
              <a:spcBef>
                <a:spcPct val="90000"/>
              </a:spcBef>
              <a:buSzPct val="120000"/>
            </a:pPr>
            <a:r>
              <a:rPr lang="en-US" altLang="ko-KR" sz="1400" dirty="0">
                <a:ea typeface="Gulim" pitchFamily="34" charset="-127"/>
              </a:rPr>
              <a:t>Right tool not</a:t>
            </a:r>
            <a:br>
              <a:rPr lang="en-US" altLang="ko-KR" sz="1400" dirty="0">
                <a:ea typeface="Gulim" pitchFamily="34" charset="-127"/>
              </a:rPr>
            </a:br>
            <a:r>
              <a:rPr lang="en-US" altLang="ko-KR" sz="1400" dirty="0">
                <a:ea typeface="Gulim" pitchFamily="34" charset="-127"/>
              </a:rPr>
              <a:t>available</a:t>
            </a:r>
          </a:p>
          <a:p>
            <a:pPr algn="ctr" defTabSz="913526">
              <a:lnSpc>
                <a:spcPct val="100000"/>
              </a:lnSpc>
              <a:spcBef>
                <a:spcPct val="90000"/>
              </a:spcBef>
              <a:buSzPct val="120000"/>
            </a:pPr>
            <a:r>
              <a:rPr lang="en-US" altLang="ko-KR" sz="1400" dirty="0">
                <a:ea typeface="Gulim" pitchFamily="34" charset="-127"/>
              </a:rPr>
              <a:t>No spare tool available</a:t>
            </a:r>
          </a:p>
          <a:p>
            <a:pPr algn="ctr" defTabSz="913526">
              <a:lnSpc>
                <a:spcPct val="100000"/>
              </a:lnSpc>
              <a:spcBef>
                <a:spcPct val="90000"/>
              </a:spcBef>
              <a:buSzPct val="120000"/>
            </a:pPr>
            <a:r>
              <a:rPr lang="en-US" altLang="ko-KR" sz="1400" dirty="0" smtClean="0">
                <a:ea typeface="Gulim" pitchFamily="34" charset="-127"/>
              </a:rPr>
              <a:t>Return </a:t>
            </a:r>
            <a:r>
              <a:rPr lang="en-US" altLang="ko-KR" sz="1400" dirty="0">
                <a:ea typeface="Gulim" pitchFamily="34" charset="-127"/>
              </a:rPr>
              <a:t>on investment is too low to purchase spare tools</a:t>
            </a:r>
          </a:p>
          <a:p>
            <a:pPr algn="ctr" defTabSz="913526">
              <a:lnSpc>
                <a:spcPct val="100000"/>
              </a:lnSpc>
              <a:spcBef>
                <a:spcPct val="90000"/>
              </a:spcBef>
              <a:buSzPct val="120000"/>
            </a:pPr>
            <a:r>
              <a:rPr lang="en-US" altLang="ko-KR" sz="1400" b="1" dirty="0">
                <a:solidFill>
                  <a:schemeClr val="accent4"/>
                </a:solidFill>
                <a:ea typeface="Gulim" pitchFamily="34" charset="-127"/>
              </a:rPr>
              <a:t>Due to global competition, product market price is too low</a:t>
            </a:r>
          </a:p>
        </p:txBody>
      </p:sp>
      <p:sp>
        <p:nvSpPr>
          <p:cNvPr id="52" name="AutoShape 15"/>
          <p:cNvSpPr>
            <a:spLocks noChangeArrowheads="1"/>
          </p:cNvSpPr>
          <p:nvPr>
            <p:custDataLst>
              <p:tags r:id="rId4"/>
            </p:custDataLst>
          </p:nvPr>
        </p:nvSpPr>
        <p:spPr bwMode="gray">
          <a:xfrm>
            <a:off x="4851977" y="5135853"/>
            <a:ext cx="3399235" cy="660492"/>
          </a:xfrm>
          <a:prstGeom prst="roundRect">
            <a:avLst>
              <a:gd name="adj" fmla="val 16667"/>
            </a:avLst>
          </a:prstGeom>
          <a:ln/>
          <a:extLst/>
        </p:spPr>
        <p:style>
          <a:lnRef idx="0">
            <a:schemeClr val="accent4"/>
          </a:lnRef>
          <a:fillRef idx="3">
            <a:schemeClr val="accent4"/>
          </a:fillRef>
          <a:effectRef idx="3">
            <a:schemeClr val="accent4"/>
          </a:effectRef>
          <a:fontRef idx="minor">
            <a:schemeClr val="lt1"/>
          </a:fontRef>
        </p:style>
        <p:txBody>
          <a:bodyPr lIns="94688" tIns="94688" rIns="94688" bIns="94688" anchor="ctr" anchorCtr="1"/>
          <a:lstStyle/>
          <a:p>
            <a:pPr algn="ctr" defTabSz="913526">
              <a:buSzPct val="120000"/>
            </a:pPr>
            <a:r>
              <a:rPr lang="en-US" altLang="ko-KR" sz="1600" b="1" dirty="0">
                <a:solidFill>
                  <a:schemeClr val="bg1"/>
                </a:solidFill>
                <a:ea typeface="Gulim" pitchFamily="34" charset="-127"/>
              </a:rPr>
              <a:t>Corrective action unclear, </a:t>
            </a:r>
            <a:endParaRPr lang="en-US" altLang="ko-KR" sz="1600" b="1" dirty="0" smtClean="0">
              <a:solidFill>
                <a:schemeClr val="bg1"/>
              </a:solidFill>
              <a:ea typeface="Gulim" pitchFamily="34" charset="-127"/>
            </a:endParaRPr>
          </a:p>
          <a:p>
            <a:pPr algn="ctr" defTabSz="913526">
              <a:buSzPct val="120000"/>
            </a:pPr>
            <a:r>
              <a:rPr lang="en-US" altLang="ko-KR" sz="1600" b="1" dirty="0" smtClean="0">
                <a:solidFill>
                  <a:schemeClr val="bg1"/>
                </a:solidFill>
                <a:ea typeface="Gulim" pitchFamily="34" charset="-127"/>
              </a:rPr>
              <a:t>issue cannot </a:t>
            </a:r>
            <a:r>
              <a:rPr lang="en-US" altLang="ko-KR" sz="1600" b="1" dirty="0">
                <a:solidFill>
                  <a:schemeClr val="bg1"/>
                </a:solidFill>
                <a:ea typeface="Gulim" pitchFamily="34" charset="-127"/>
              </a:rPr>
              <a:t>be solved</a:t>
            </a:r>
          </a:p>
        </p:txBody>
      </p:sp>
      <p:sp>
        <p:nvSpPr>
          <p:cNvPr id="53" name="WordArt 16"/>
          <p:cNvSpPr>
            <a:spLocks noChangeArrowheads="1" noChangeShapeType="1" noTextEdit="1"/>
          </p:cNvSpPr>
          <p:nvPr/>
        </p:nvSpPr>
        <p:spPr bwMode="gray">
          <a:xfrm rot="3516032">
            <a:off x="499649" y="3203366"/>
            <a:ext cx="592827" cy="291571"/>
          </a:xfrm>
          <a:prstGeom prst="rect">
            <a:avLst/>
          </a:prstGeom>
          <a:ln w="9525">
            <a:noFill/>
            <a:round/>
            <a:headEnd/>
            <a:tailEnd/>
          </a:ln>
          <a:extLst>
            <a:ext uri="{AF507438-7753-43E0-B8FC-AC1667EBCBE1}">
              <a14:hiddenEffects xmlns:a14="http://schemas.microsoft.com/office/drawing/2010/main">
                <a:effectLst/>
              </a14:hiddenEffects>
            </a:ext>
          </a:extLst>
        </p:spPr>
        <p:txBody>
          <a:bodyPr wrap="none" lIns="93296" tIns="46648" rIns="93296" bIns="46648" fromWordArt="1">
            <a:prstTxWarp prst="textPlain">
              <a:avLst>
                <a:gd name="adj" fmla="val 50000"/>
              </a:avLst>
            </a:prstTxWarp>
          </a:bodyPr>
          <a:lstStyle/>
          <a:p>
            <a:pPr algn="ctr">
              <a:defRPr/>
            </a:pPr>
            <a:r>
              <a:rPr lang="en-US" kern="10" dirty="0">
                <a:solidFill>
                  <a:schemeClr val="accent5"/>
                </a:solidFill>
                <a:latin typeface="Arial Black"/>
              </a:rPr>
              <a:t>5 Why?</a:t>
            </a:r>
          </a:p>
        </p:txBody>
      </p:sp>
      <p:sp>
        <p:nvSpPr>
          <p:cNvPr id="54" name="WordArt 17"/>
          <p:cNvSpPr>
            <a:spLocks noChangeArrowheads="1" noChangeShapeType="1" noTextEdit="1"/>
          </p:cNvSpPr>
          <p:nvPr/>
        </p:nvSpPr>
        <p:spPr bwMode="gray">
          <a:xfrm rot="3810969">
            <a:off x="7917728" y="3204727"/>
            <a:ext cx="592827" cy="291571"/>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lIns="93296" tIns="46648" rIns="93296" bIns="46648" fromWordArt="1">
            <a:prstTxWarp prst="textPlain">
              <a:avLst>
                <a:gd name="adj" fmla="val 50000"/>
              </a:avLst>
            </a:prstTxWarp>
          </a:bodyPr>
          <a:lstStyle/>
          <a:p>
            <a:pPr algn="ctr">
              <a:defRPr/>
            </a:pPr>
            <a:r>
              <a:rPr lang="en-US" kern="10" dirty="0">
                <a:solidFill>
                  <a:schemeClr val="accent4"/>
                </a:solidFill>
                <a:latin typeface="Arial Black"/>
              </a:rPr>
              <a:t>5 Why?</a:t>
            </a:r>
          </a:p>
        </p:txBody>
      </p:sp>
      <p:sp>
        <p:nvSpPr>
          <p:cNvPr id="3" name="Down Arrow 2"/>
          <p:cNvSpPr/>
          <p:nvPr/>
        </p:nvSpPr>
        <p:spPr>
          <a:xfrm rot="19934596">
            <a:off x="1086530" y="1886094"/>
            <a:ext cx="457200" cy="3349057"/>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n>
                <a:solidFill>
                  <a:schemeClr val="tx1"/>
                </a:solidFill>
                <a:prstDash val="solid"/>
              </a:ln>
            </a:endParaRPr>
          </a:p>
        </p:txBody>
      </p:sp>
      <p:sp>
        <p:nvSpPr>
          <p:cNvPr id="20" name="Down Arrow 19"/>
          <p:cNvSpPr/>
          <p:nvPr/>
        </p:nvSpPr>
        <p:spPr>
          <a:xfrm rot="1637116">
            <a:off x="3590633" y="1876991"/>
            <a:ext cx="457200" cy="3342700"/>
          </a:xfrm>
          <a:prstGeom prst="downArrow">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ln>
                <a:solidFill>
                  <a:schemeClr val="tx1"/>
                </a:solidFill>
                <a:prstDash val="solid"/>
              </a:ln>
            </a:endParaRPr>
          </a:p>
        </p:txBody>
      </p:sp>
      <p:sp>
        <p:nvSpPr>
          <p:cNvPr id="21" name="Down Arrow 20"/>
          <p:cNvSpPr/>
          <p:nvPr/>
        </p:nvSpPr>
        <p:spPr>
          <a:xfrm rot="1646895">
            <a:off x="4956305" y="1868536"/>
            <a:ext cx="457200" cy="3366227"/>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n>
                <a:solidFill>
                  <a:schemeClr val="tx1"/>
                </a:solidFill>
                <a:prstDash val="solid"/>
              </a:ln>
            </a:endParaRPr>
          </a:p>
        </p:txBody>
      </p:sp>
      <p:sp>
        <p:nvSpPr>
          <p:cNvPr id="22" name="Down Arrow 21"/>
          <p:cNvSpPr/>
          <p:nvPr/>
        </p:nvSpPr>
        <p:spPr>
          <a:xfrm rot="20047639">
            <a:off x="7652430" y="1886634"/>
            <a:ext cx="457200" cy="3317075"/>
          </a:xfrm>
          <a:prstGeom prst="downArrow">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ln>
                <a:solidFill>
                  <a:schemeClr val="tx1"/>
                </a:solidFill>
                <a:prstDash val="solid"/>
              </a:ln>
            </a:endParaRPr>
          </a:p>
        </p:txBody>
      </p:sp>
      <p:sp>
        <p:nvSpPr>
          <p:cNvPr id="5" name="TextBox 4"/>
          <p:cNvSpPr txBox="1"/>
          <p:nvPr/>
        </p:nvSpPr>
        <p:spPr>
          <a:xfrm>
            <a:off x="1782485" y="1278002"/>
            <a:ext cx="1556952" cy="584775"/>
          </a:xfrm>
          <a:prstGeom prst="rect">
            <a:avLst/>
          </a:prstGeom>
          <a:noFill/>
        </p:spPr>
        <p:txBody>
          <a:bodyPr wrap="square" rtlCol="0">
            <a:spAutoFit/>
          </a:bodyPr>
          <a:lstStyle/>
          <a:p>
            <a:pPr algn="ctr"/>
            <a:r>
              <a:rPr lang="en-US" sz="3200" b="1" dirty="0" smtClean="0">
                <a:solidFill>
                  <a:schemeClr val="accent5"/>
                </a:solidFill>
              </a:rPr>
              <a:t>Do</a:t>
            </a:r>
            <a:endParaRPr lang="en-US" b="1" dirty="0">
              <a:solidFill>
                <a:schemeClr val="accent5"/>
              </a:solidFill>
            </a:endParaRPr>
          </a:p>
        </p:txBody>
      </p:sp>
      <p:sp>
        <p:nvSpPr>
          <p:cNvPr id="25" name="TextBox 24"/>
          <p:cNvSpPr txBox="1"/>
          <p:nvPr/>
        </p:nvSpPr>
        <p:spPr>
          <a:xfrm>
            <a:off x="5773118" y="1278002"/>
            <a:ext cx="1556952" cy="584775"/>
          </a:xfrm>
          <a:prstGeom prst="rect">
            <a:avLst/>
          </a:prstGeom>
          <a:noFill/>
        </p:spPr>
        <p:txBody>
          <a:bodyPr wrap="square" rtlCol="0">
            <a:spAutoFit/>
          </a:bodyPr>
          <a:lstStyle/>
          <a:p>
            <a:pPr algn="ctr"/>
            <a:r>
              <a:rPr lang="en-US" sz="3200" b="1" dirty="0" smtClean="0">
                <a:solidFill>
                  <a:schemeClr val="accent4"/>
                </a:solidFill>
              </a:rPr>
              <a:t>Don’t</a:t>
            </a:r>
            <a:endParaRPr lang="en-US" sz="3200" b="1" dirty="0">
              <a:solidFill>
                <a:schemeClr val="accent4"/>
              </a:solidFill>
            </a:endParaRPr>
          </a:p>
        </p:txBody>
      </p:sp>
      <p:sp>
        <p:nvSpPr>
          <p:cNvPr id="27" name="Title 1"/>
          <p:cNvSpPr>
            <a:spLocks noGrp="1"/>
          </p:cNvSpPr>
          <p:nvPr>
            <p:ph type="title"/>
          </p:nvPr>
        </p:nvSpPr>
        <p:spPr/>
        <p:txBody>
          <a:bodyPr>
            <a:noAutofit/>
          </a:bodyPr>
          <a:lstStyle/>
          <a:p>
            <a:r>
              <a:rPr lang="en-US" dirty="0"/>
              <a:t>3. Root Cause Analysis: Five Whys</a:t>
            </a:r>
          </a:p>
        </p:txBody>
      </p:sp>
    </p:spTree>
    <p:extLst>
      <p:ext uri="{BB962C8B-B14F-4D97-AF65-F5344CB8AC3E}">
        <p14:creationId xmlns:p14="http://schemas.microsoft.com/office/powerpoint/2010/main" val="20607865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22645"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ChangeArrowheads="1"/>
          </p:cNvSpPr>
          <p:nvPr>
            <p:custDataLst>
              <p:tags r:id="rId3"/>
            </p:custDataLst>
          </p:nvPr>
        </p:nvSpPr>
        <p:spPr bwMode="gray">
          <a:xfrm>
            <a:off x="121489" y="234864"/>
            <a:ext cx="8794113" cy="2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latin typeface="Arial" panose="020B0604020202020204" pitchFamily="34" charset="0"/>
              <a:cs typeface="Arial" panose="020B0604020202020204" pitchFamily="34" charset="0"/>
            </a:endParaRPr>
          </a:p>
        </p:txBody>
      </p:sp>
      <p:sp>
        <p:nvSpPr>
          <p:cNvPr id="14340" name="Rectangle 28"/>
          <p:cNvSpPr>
            <a:spLocks noGrp="1" noChangeArrowheads="1"/>
          </p:cNvSpPr>
          <p:nvPr>
            <p:ph type="title"/>
            <p:custDataLst>
              <p:tags r:id="rId4"/>
            </p:custDataLst>
          </p:nvPr>
        </p:nvSpPr>
        <p:spPr/>
        <p:txBody>
          <a:bodyPr>
            <a:noAutofit/>
          </a:bodyPr>
          <a:lstStyle/>
          <a:p>
            <a:r>
              <a:rPr lang="en-US" dirty="0"/>
              <a:t>3. Root Cause Analysis: </a:t>
            </a:r>
            <a:r>
              <a:rPr lang="en-US" altLang="ko-KR" dirty="0"/>
              <a:t>Fishbone Diagram</a:t>
            </a:r>
          </a:p>
        </p:txBody>
      </p:sp>
      <p:sp>
        <p:nvSpPr>
          <p:cNvPr id="2" name="Content Placeholder 1"/>
          <p:cNvSpPr>
            <a:spLocks noGrp="1"/>
          </p:cNvSpPr>
          <p:nvPr>
            <p:ph idx="1"/>
          </p:nvPr>
        </p:nvSpPr>
        <p:spPr/>
        <p:txBody>
          <a:bodyPr/>
          <a:lstStyle/>
          <a:p>
            <a:r>
              <a:rPr lang="en-US" dirty="0" smtClean="0"/>
              <a:t>Used for complex problems that likely have more than one root cause</a:t>
            </a:r>
          </a:p>
          <a:p>
            <a:r>
              <a:rPr lang="en-US" altLang="ko-KR" dirty="0" smtClean="0">
                <a:latin typeface="Arial" panose="020B0604020202020204" pitchFamily="34" charset="0"/>
                <a:ea typeface="Gulim" pitchFamily="34" charset="-127"/>
                <a:cs typeface="Arial" panose="020B0604020202020204" pitchFamily="34" charset="0"/>
              </a:rPr>
              <a:t>All </a:t>
            </a:r>
            <a:r>
              <a:rPr lang="en-US" altLang="ko-KR" dirty="0">
                <a:latin typeface="Arial" panose="020B0604020202020204" pitchFamily="34" charset="0"/>
                <a:ea typeface="Gulim" pitchFamily="34" charset="-127"/>
                <a:cs typeface="Arial" panose="020B0604020202020204" pitchFamily="34" charset="0"/>
              </a:rPr>
              <a:t>potential causes categorized in 6 </a:t>
            </a:r>
            <a:r>
              <a:rPr lang="en-US" altLang="ko-KR" dirty="0" smtClean="0">
                <a:latin typeface="Arial" panose="020B0604020202020204" pitchFamily="34" charset="0"/>
                <a:ea typeface="Gulim" pitchFamily="34" charset="-127"/>
                <a:cs typeface="Arial" panose="020B0604020202020204" pitchFamily="34" charset="0"/>
              </a:rPr>
              <a:t>groups:</a:t>
            </a: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Machine</a:t>
            </a:r>
            <a:endParaRPr lang="en-US" altLang="ko-KR" dirty="0" smtClean="0">
              <a:latin typeface="Arial" panose="020B0604020202020204" pitchFamily="34" charset="0"/>
              <a:ea typeface="Gulim" pitchFamily="34" charset="-127"/>
              <a:cs typeface="Arial" panose="020B0604020202020204" pitchFamily="34" charset="0"/>
            </a:endParaRP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Man</a:t>
            </a:r>
            <a:endParaRPr lang="en-US" altLang="ko-KR" dirty="0" smtClean="0">
              <a:latin typeface="Arial" panose="020B0604020202020204" pitchFamily="34" charset="0"/>
              <a:ea typeface="Gulim" pitchFamily="34" charset="-127"/>
              <a:cs typeface="Arial" panose="020B0604020202020204" pitchFamily="34" charset="0"/>
            </a:endParaRP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Material</a:t>
            </a:r>
            <a:endParaRPr lang="en-US" altLang="ko-KR" dirty="0" smtClean="0">
              <a:latin typeface="Arial" panose="020B0604020202020204" pitchFamily="34" charset="0"/>
              <a:ea typeface="Gulim" pitchFamily="34" charset="-127"/>
              <a:cs typeface="Arial" panose="020B0604020202020204" pitchFamily="34" charset="0"/>
            </a:endParaRP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Method</a:t>
            </a:r>
            <a:endParaRPr lang="en-US" altLang="ko-KR" dirty="0" smtClean="0">
              <a:latin typeface="Arial" panose="020B0604020202020204" pitchFamily="34" charset="0"/>
              <a:ea typeface="Gulim" pitchFamily="34" charset="-127"/>
              <a:cs typeface="Arial" panose="020B0604020202020204" pitchFamily="34" charset="0"/>
            </a:endParaRP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Measurement</a:t>
            </a:r>
          </a:p>
          <a:p>
            <a:pPr lvl="1"/>
            <a:r>
              <a:rPr lang="en-US" altLang="ko-KR" dirty="0" smtClean="0">
                <a:solidFill>
                  <a:schemeClr val="tx1"/>
                </a:solidFill>
                <a:latin typeface="Arial" panose="020B0604020202020204" pitchFamily="34" charset="0"/>
                <a:ea typeface="Gulim" pitchFamily="34" charset="-127"/>
                <a:cs typeface="Arial" panose="020B0604020202020204" pitchFamily="34" charset="0"/>
              </a:rPr>
              <a:t>Environment</a:t>
            </a:r>
            <a:endParaRPr lang="en-US" altLang="ko-KR" dirty="0">
              <a:solidFill>
                <a:schemeClr val="tx1"/>
              </a:solidFill>
              <a:latin typeface="Arial" panose="020B0604020202020204" pitchFamily="34" charset="0"/>
              <a:ea typeface="Gulim" pitchFamily="34" charset="-127"/>
              <a:cs typeface="Arial" panose="020B0604020202020204" pitchFamily="34" charset="0"/>
            </a:endParaRPr>
          </a:p>
          <a:p>
            <a:r>
              <a:rPr lang="en-US" dirty="0" smtClean="0"/>
              <a:t>Process experts are helpful during analysis</a:t>
            </a:r>
            <a:endParaRPr lang="en-US" dirty="0"/>
          </a:p>
        </p:txBody>
      </p:sp>
      <p:sp>
        <p:nvSpPr>
          <p:cNvPr id="109573" name="Rectangle 5"/>
          <p:cNvSpPr>
            <a:spLocks noChangeArrowheads="1"/>
          </p:cNvSpPr>
          <p:nvPr>
            <p:custDataLst>
              <p:tags r:id="rId5"/>
            </p:custDataLst>
          </p:nvPr>
        </p:nvSpPr>
        <p:spPr bwMode="gray">
          <a:xfrm>
            <a:off x="63173" y="1196382"/>
            <a:ext cx="5390831" cy="4645870"/>
          </a:xfrm>
          <a:prstGeom prst="rect">
            <a:avLst/>
          </a:prstGeom>
          <a:noFill/>
          <a:ln>
            <a:noFill/>
          </a:ln>
          <a:effectLst/>
          <a:extLst/>
        </p:spPr>
        <p:txBody>
          <a:bodyPr wrap="none" lIns="93296" tIns="46648" rIns="93296" bIns="46648" anchor="ctr"/>
          <a:lstStyle/>
          <a:p>
            <a:pPr>
              <a:defRPr/>
            </a:pPr>
            <a:endParaRPr lang="en-US" dirty="0"/>
          </a:p>
        </p:txBody>
      </p:sp>
      <p:sp>
        <p:nvSpPr>
          <p:cNvPr id="9" name="Explosion 1 2"/>
          <p:cNvSpPr/>
          <p:nvPr/>
        </p:nvSpPr>
        <p:spPr>
          <a:xfrm rot="889127">
            <a:off x="5801570" y="4369547"/>
            <a:ext cx="2934888" cy="2045351"/>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b"/>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If causation can’t be determined by 5 Whys, try Fishbone method –the issue may </a:t>
            </a:r>
            <a:r>
              <a:rPr lang="en-US" dirty="0">
                <a:solidFill>
                  <a:schemeClr val="tx1">
                    <a:lumMod val="65000"/>
                    <a:lumOff val="35000"/>
                  </a:schemeClr>
                </a:solidFill>
                <a:latin typeface="MV Boli" panose="02000500030200090000" pitchFamily="2" charset="0"/>
                <a:cs typeface="MV Boli" panose="02000500030200090000" pitchFamily="2" charset="0"/>
              </a:rPr>
              <a:t>have multiple causes</a:t>
            </a:r>
            <a:endParaRPr lang="en-US" dirty="0" smtClean="0">
              <a:solidFill>
                <a:schemeClr val="tx1">
                  <a:lumMod val="65000"/>
                  <a:lumOff val="35000"/>
                </a:schemeClr>
              </a:solidFill>
              <a:latin typeface="MV Boli" panose="02000500030200090000" pitchFamily="2" charset="0"/>
              <a:cs typeface="MV Boli" panose="02000500030200090000" pitchFamily="2" charset="0"/>
            </a:endParaRPr>
          </a:p>
        </p:txBody>
      </p:sp>
      <p:sp>
        <p:nvSpPr>
          <p:cNvPr id="10" name="Flowchart: Magnetic Disk 7"/>
          <p:cNvSpPr/>
          <p:nvPr/>
        </p:nvSpPr>
        <p:spPr>
          <a:xfrm rot="19200000">
            <a:off x="7216795" y="4250421"/>
            <a:ext cx="277510"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86095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37991"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ChangeArrowheads="1"/>
          </p:cNvSpPr>
          <p:nvPr>
            <p:custDataLst>
              <p:tags r:id="rId3"/>
            </p:custDataLst>
          </p:nvPr>
        </p:nvSpPr>
        <p:spPr bwMode="gray">
          <a:xfrm>
            <a:off x="121489" y="234864"/>
            <a:ext cx="8794113" cy="2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latin typeface="Arial" panose="020B0604020202020204" pitchFamily="34" charset="0"/>
              <a:cs typeface="Arial" panose="020B0604020202020204" pitchFamily="34" charset="0"/>
            </a:endParaRPr>
          </a:p>
        </p:txBody>
      </p:sp>
      <p:sp>
        <p:nvSpPr>
          <p:cNvPr id="14340" name="Rectangle 28"/>
          <p:cNvSpPr>
            <a:spLocks noGrp="1" noChangeArrowheads="1"/>
          </p:cNvSpPr>
          <p:nvPr>
            <p:ph type="title"/>
            <p:custDataLst>
              <p:tags r:id="rId4"/>
            </p:custDataLst>
          </p:nvPr>
        </p:nvSpPr>
        <p:spPr/>
        <p:txBody>
          <a:bodyPr>
            <a:noAutofit/>
          </a:bodyPr>
          <a:lstStyle/>
          <a:p>
            <a:r>
              <a:rPr lang="en-US" dirty="0"/>
              <a:t>3. Root Cause Analysis: </a:t>
            </a:r>
            <a:r>
              <a:rPr lang="en-US" altLang="ko-KR" dirty="0"/>
              <a:t>Fishbone Diagram</a:t>
            </a:r>
          </a:p>
        </p:txBody>
      </p:sp>
      <p:sp>
        <p:nvSpPr>
          <p:cNvPr id="109573" name="Rectangle 5"/>
          <p:cNvSpPr>
            <a:spLocks noChangeArrowheads="1"/>
          </p:cNvSpPr>
          <p:nvPr>
            <p:custDataLst>
              <p:tags r:id="rId5"/>
            </p:custDataLst>
          </p:nvPr>
        </p:nvSpPr>
        <p:spPr bwMode="gray">
          <a:xfrm>
            <a:off x="63173" y="1196382"/>
            <a:ext cx="5390831" cy="4645870"/>
          </a:xfrm>
          <a:prstGeom prst="rect">
            <a:avLst/>
          </a:prstGeom>
          <a:noFill/>
          <a:ln>
            <a:noFill/>
          </a:ln>
          <a:effectLst/>
          <a:extLst/>
        </p:spPr>
        <p:txBody>
          <a:bodyPr wrap="none" lIns="93296" tIns="46648" rIns="93296" bIns="46648" anchor="ctr"/>
          <a:lstStyle/>
          <a:p>
            <a:pPr>
              <a:defRPr/>
            </a:pPr>
            <a:endParaRPr lang="en-US" dirty="0"/>
          </a:p>
        </p:txBody>
      </p:sp>
      <p:sp>
        <p:nvSpPr>
          <p:cNvPr id="14344" name="Line 8"/>
          <p:cNvSpPr>
            <a:spLocks noChangeShapeType="1"/>
          </p:cNvSpPr>
          <p:nvPr/>
        </p:nvSpPr>
        <p:spPr bwMode="gray">
          <a:xfrm flipH="1">
            <a:off x="3444980" y="3815640"/>
            <a:ext cx="2800704" cy="1619"/>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45" name="Line 9"/>
          <p:cNvSpPr>
            <a:spLocks noChangeShapeType="1"/>
          </p:cNvSpPr>
          <p:nvPr/>
        </p:nvSpPr>
        <p:spPr bwMode="gray">
          <a:xfrm flipH="1" flipV="1">
            <a:off x="2666306" y="2461532"/>
            <a:ext cx="777523" cy="1355727"/>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46" name="Line 10"/>
          <p:cNvSpPr>
            <a:spLocks noChangeShapeType="1"/>
          </p:cNvSpPr>
          <p:nvPr/>
        </p:nvSpPr>
        <p:spPr bwMode="gray">
          <a:xfrm flipH="1">
            <a:off x="2666306" y="3809160"/>
            <a:ext cx="777523" cy="1357346"/>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42" name="Rectangle 6"/>
          <p:cNvSpPr>
            <a:spLocks noChangeArrowheads="1"/>
          </p:cNvSpPr>
          <p:nvPr/>
        </p:nvSpPr>
        <p:spPr bwMode="gray">
          <a:xfrm>
            <a:off x="6238076" y="3682314"/>
            <a:ext cx="1290763" cy="382694"/>
          </a:xfrm>
          <a:prstGeom prst="rect">
            <a:avLst/>
          </a:prstGeom>
          <a:ln/>
          <a:extLst/>
        </p:spPr>
        <p:style>
          <a:lnRef idx="0">
            <a:schemeClr val="accent5"/>
          </a:lnRef>
          <a:fillRef idx="3">
            <a:schemeClr val="accent5"/>
          </a:fillRef>
          <a:effectRef idx="3">
            <a:schemeClr val="accent5"/>
          </a:effectRef>
          <a:fontRef idx="minor">
            <a:schemeClr val="lt1"/>
          </a:fontRef>
        </p:style>
        <p:txBody>
          <a:bodyPr lIns="93296" tIns="46648" rIns="93296" bIns="46648"/>
          <a:lstStyle/>
          <a:p>
            <a:pPr algn="ctr"/>
            <a:r>
              <a:rPr lang="en-US" sz="2000" b="1" dirty="0" smtClean="0">
                <a:solidFill>
                  <a:schemeClr val="bg1"/>
                </a:solidFill>
                <a:latin typeface="Arial" panose="020B0604020202020204" pitchFamily="34" charset="0"/>
                <a:cs typeface="Arial" panose="020B0604020202020204" pitchFamily="34" charset="0"/>
              </a:rPr>
              <a:t>Problem</a:t>
            </a:r>
            <a:endParaRPr lang="en-US" sz="2000" b="1" dirty="0">
              <a:solidFill>
                <a:schemeClr val="bg1"/>
              </a:solidFill>
              <a:latin typeface="Arial" panose="020B0604020202020204" pitchFamily="34" charset="0"/>
              <a:cs typeface="Arial" panose="020B0604020202020204" pitchFamily="34" charset="0"/>
            </a:endParaRPr>
          </a:p>
        </p:txBody>
      </p:sp>
      <p:sp>
        <p:nvSpPr>
          <p:cNvPr id="14347" name="Line 11"/>
          <p:cNvSpPr>
            <a:spLocks noChangeShapeType="1"/>
          </p:cNvSpPr>
          <p:nvPr/>
        </p:nvSpPr>
        <p:spPr bwMode="gray">
          <a:xfrm flipH="1" flipV="1">
            <a:off x="3895765" y="2471250"/>
            <a:ext cx="777523" cy="1355727"/>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48" name="Line 12"/>
          <p:cNvSpPr>
            <a:spLocks noChangeShapeType="1"/>
          </p:cNvSpPr>
          <p:nvPr/>
        </p:nvSpPr>
        <p:spPr bwMode="gray">
          <a:xfrm flipH="1">
            <a:off x="3895765" y="3817259"/>
            <a:ext cx="777523" cy="1357346"/>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49" name="Line 13"/>
          <p:cNvSpPr>
            <a:spLocks noChangeShapeType="1"/>
          </p:cNvSpPr>
          <p:nvPr/>
        </p:nvSpPr>
        <p:spPr bwMode="gray">
          <a:xfrm flipH="1" flipV="1">
            <a:off x="5057191" y="2471250"/>
            <a:ext cx="775904" cy="1355727"/>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50" name="Line 14"/>
          <p:cNvSpPr>
            <a:spLocks noChangeShapeType="1"/>
          </p:cNvSpPr>
          <p:nvPr/>
        </p:nvSpPr>
        <p:spPr bwMode="gray">
          <a:xfrm flipH="1">
            <a:off x="5057191" y="3817259"/>
            <a:ext cx="775904" cy="1357346"/>
          </a:xfrm>
          <a:prstGeom prst="line">
            <a:avLst/>
          </a:prstGeom>
          <a:ln>
            <a:headEnd/>
            <a:tailEnd/>
          </a:ln>
          <a:extLst/>
        </p:spPr>
        <p:style>
          <a:lnRef idx="3">
            <a:schemeClr val="accent5"/>
          </a:lnRef>
          <a:fillRef idx="0">
            <a:schemeClr val="accent5"/>
          </a:fillRef>
          <a:effectRef idx="2">
            <a:schemeClr val="accent5"/>
          </a:effectRef>
          <a:fontRef idx="minor">
            <a:schemeClr val="tx1"/>
          </a:fontRef>
        </p:style>
        <p:txBody>
          <a:bodyPr lIns="93296" tIns="46648" rIns="93296" bIns="46648"/>
          <a:lstStyle/>
          <a:p>
            <a:endParaRPr lang="en-US" dirty="0">
              <a:latin typeface="Arial" panose="020B0604020202020204" pitchFamily="34" charset="0"/>
              <a:cs typeface="Arial" panose="020B0604020202020204" pitchFamily="34" charset="0"/>
            </a:endParaRPr>
          </a:p>
        </p:txBody>
      </p:sp>
      <p:sp>
        <p:nvSpPr>
          <p:cNvPr id="14351" name="Rectangle 15"/>
          <p:cNvSpPr>
            <a:spLocks noChangeArrowheads="1"/>
          </p:cNvSpPr>
          <p:nvPr/>
        </p:nvSpPr>
        <p:spPr bwMode="gray">
          <a:xfrm>
            <a:off x="3416534" y="2153321"/>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Machine</a:t>
            </a:r>
          </a:p>
        </p:txBody>
      </p:sp>
      <p:sp>
        <p:nvSpPr>
          <p:cNvPr id="14352" name="Rectangle 16"/>
          <p:cNvSpPr>
            <a:spLocks noChangeArrowheads="1"/>
          </p:cNvSpPr>
          <p:nvPr/>
        </p:nvSpPr>
        <p:spPr bwMode="gray">
          <a:xfrm>
            <a:off x="2204531" y="2153322"/>
            <a:ext cx="8720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Material</a:t>
            </a:r>
          </a:p>
        </p:txBody>
      </p:sp>
      <p:sp>
        <p:nvSpPr>
          <p:cNvPr id="14353" name="Rectangle 17"/>
          <p:cNvSpPr>
            <a:spLocks noChangeArrowheads="1"/>
          </p:cNvSpPr>
          <p:nvPr/>
        </p:nvSpPr>
        <p:spPr bwMode="gray">
          <a:xfrm>
            <a:off x="2191817" y="5247757"/>
            <a:ext cx="94897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Methods</a:t>
            </a:r>
          </a:p>
        </p:txBody>
      </p:sp>
      <p:sp>
        <p:nvSpPr>
          <p:cNvPr id="14354" name="Rectangle 18"/>
          <p:cNvSpPr>
            <a:spLocks noChangeArrowheads="1"/>
          </p:cNvSpPr>
          <p:nvPr/>
        </p:nvSpPr>
        <p:spPr bwMode="gray">
          <a:xfrm>
            <a:off x="4553388" y="2153320"/>
            <a:ext cx="1487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Measurement</a:t>
            </a:r>
          </a:p>
        </p:txBody>
      </p:sp>
      <p:sp>
        <p:nvSpPr>
          <p:cNvPr id="14355" name="Rectangle 19"/>
          <p:cNvSpPr>
            <a:spLocks noChangeArrowheads="1"/>
          </p:cNvSpPr>
          <p:nvPr/>
        </p:nvSpPr>
        <p:spPr bwMode="gray">
          <a:xfrm>
            <a:off x="3647366" y="5247757"/>
            <a:ext cx="4616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Man</a:t>
            </a:r>
          </a:p>
        </p:txBody>
      </p:sp>
      <p:sp>
        <p:nvSpPr>
          <p:cNvPr id="14356" name="Rectangle 20"/>
          <p:cNvSpPr>
            <a:spLocks noChangeArrowheads="1"/>
          </p:cNvSpPr>
          <p:nvPr/>
        </p:nvSpPr>
        <p:spPr bwMode="gray">
          <a:xfrm>
            <a:off x="4422452" y="5247757"/>
            <a:ext cx="14106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ltLang="ko-KR" b="1" u="none" dirty="0">
                <a:latin typeface="Arial" panose="020B0604020202020204" pitchFamily="34" charset="0"/>
                <a:ea typeface="Gulim" pitchFamily="34" charset="-127"/>
                <a:cs typeface="Arial" panose="020B0604020202020204" pitchFamily="34" charset="0"/>
              </a:rPr>
              <a:t>Environment</a:t>
            </a:r>
          </a:p>
        </p:txBody>
      </p:sp>
    </p:spTree>
    <p:extLst>
      <p:ext uri="{BB962C8B-B14F-4D97-AF65-F5344CB8AC3E}">
        <p14:creationId xmlns:p14="http://schemas.microsoft.com/office/powerpoint/2010/main" val="2575060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45"/>
                                        </p:tgtEl>
                                        <p:attrNameLst>
                                          <p:attrName>style.visibility</p:attrName>
                                        </p:attrNameLst>
                                      </p:cBhvr>
                                      <p:to>
                                        <p:strVal val="visible"/>
                                      </p:to>
                                    </p:set>
                                    <p:animEffect transition="in" filter="wipe(down)">
                                      <p:cBhvr>
                                        <p:cTn id="7" dur="500"/>
                                        <p:tgtEl>
                                          <p:spTgt spid="143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346"/>
                                        </p:tgtEl>
                                        <p:attrNameLst>
                                          <p:attrName>style.visibility</p:attrName>
                                        </p:attrNameLst>
                                      </p:cBhvr>
                                      <p:to>
                                        <p:strVal val="visible"/>
                                      </p:to>
                                    </p:set>
                                    <p:animEffect transition="in" filter="wipe(down)">
                                      <p:cBhvr>
                                        <p:cTn id="10" dur="500"/>
                                        <p:tgtEl>
                                          <p:spTgt spid="143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4347"/>
                                        </p:tgtEl>
                                        <p:attrNameLst>
                                          <p:attrName>style.visibility</p:attrName>
                                        </p:attrNameLst>
                                      </p:cBhvr>
                                      <p:to>
                                        <p:strVal val="visible"/>
                                      </p:to>
                                    </p:set>
                                    <p:animEffect transition="in" filter="wipe(down)">
                                      <p:cBhvr>
                                        <p:cTn id="13" dur="500"/>
                                        <p:tgtEl>
                                          <p:spTgt spid="143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348"/>
                                        </p:tgtEl>
                                        <p:attrNameLst>
                                          <p:attrName>style.visibility</p:attrName>
                                        </p:attrNameLst>
                                      </p:cBhvr>
                                      <p:to>
                                        <p:strVal val="visible"/>
                                      </p:to>
                                    </p:set>
                                    <p:animEffect transition="in" filter="wipe(down)">
                                      <p:cBhvr>
                                        <p:cTn id="16" dur="500"/>
                                        <p:tgtEl>
                                          <p:spTgt spid="143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4349"/>
                                        </p:tgtEl>
                                        <p:attrNameLst>
                                          <p:attrName>style.visibility</p:attrName>
                                        </p:attrNameLst>
                                      </p:cBhvr>
                                      <p:to>
                                        <p:strVal val="visible"/>
                                      </p:to>
                                    </p:set>
                                    <p:animEffect transition="in" filter="wipe(down)">
                                      <p:cBhvr>
                                        <p:cTn id="19" dur="500"/>
                                        <p:tgtEl>
                                          <p:spTgt spid="1434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350"/>
                                        </p:tgtEl>
                                        <p:attrNameLst>
                                          <p:attrName>style.visibility</p:attrName>
                                        </p:attrNameLst>
                                      </p:cBhvr>
                                      <p:to>
                                        <p:strVal val="visible"/>
                                      </p:to>
                                    </p:set>
                                    <p:animEffect transition="in" filter="wipe(down)">
                                      <p:cBhvr>
                                        <p:cTn id="22" dur="500"/>
                                        <p:tgtEl>
                                          <p:spTgt spid="1435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4351"/>
                                        </p:tgtEl>
                                        <p:attrNameLst>
                                          <p:attrName>style.visibility</p:attrName>
                                        </p:attrNameLst>
                                      </p:cBhvr>
                                      <p:to>
                                        <p:strVal val="visible"/>
                                      </p:to>
                                    </p:set>
                                    <p:animEffect transition="in" filter="wipe(down)">
                                      <p:cBhvr>
                                        <p:cTn id="25" dur="500"/>
                                        <p:tgtEl>
                                          <p:spTgt spid="1435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4352"/>
                                        </p:tgtEl>
                                        <p:attrNameLst>
                                          <p:attrName>style.visibility</p:attrName>
                                        </p:attrNameLst>
                                      </p:cBhvr>
                                      <p:to>
                                        <p:strVal val="visible"/>
                                      </p:to>
                                    </p:set>
                                    <p:animEffect transition="in" filter="wipe(down)">
                                      <p:cBhvr>
                                        <p:cTn id="28" dur="500"/>
                                        <p:tgtEl>
                                          <p:spTgt spid="1435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4353"/>
                                        </p:tgtEl>
                                        <p:attrNameLst>
                                          <p:attrName>style.visibility</p:attrName>
                                        </p:attrNameLst>
                                      </p:cBhvr>
                                      <p:to>
                                        <p:strVal val="visible"/>
                                      </p:to>
                                    </p:set>
                                    <p:animEffect transition="in" filter="wipe(down)">
                                      <p:cBhvr>
                                        <p:cTn id="31" dur="500"/>
                                        <p:tgtEl>
                                          <p:spTgt spid="1435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4354"/>
                                        </p:tgtEl>
                                        <p:attrNameLst>
                                          <p:attrName>style.visibility</p:attrName>
                                        </p:attrNameLst>
                                      </p:cBhvr>
                                      <p:to>
                                        <p:strVal val="visible"/>
                                      </p:to>
                                    </p:set>
                                    <p:animEffect transition="in" filter="wipe(down)">
                                      <p:cBhvr>
                                        <p:cTn id="34" dur="500"/>
                                        <p:tgtEl>
                                          <p:spTgt spid="14354"/>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4355"/>
                                        </p:tgtEl>
                                        <p:attrNameLst>
                                          <p:attrName>style.visibility</p:attrName>
                                        </p:attrNameLst>
                                      </p:cBhvr>
                                      <p:to>
                                        <p:strVal val="visible"/>
                                      </p:to>
                                    </p:set>
                                    <p:animEffect transition="in" filter="wipe(down)">
                                      <p:cBhvr>
                                        <p:cTn id="37" dur="500"/>
                                        <p:tgtEl>
                                          <p:spTgt spid="1435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356"/>
                                        </p:tgtEl>
                                        <p:attrNameLst>
                                          <p:attrName>style.visibility</p:attrName>
                                        </p:attrNameLst>
                                      </p:cBhvr>
                                      <p:to>
                                        <p:strVal val="visible"/>
                                      </p:to>
                                    </p:set>
                                    <p:animEffect transition="in" filter="wipe(down)">
                                      <p:cBhvr>
                                        <p:cTn id="40" dur="500"/>
                                        <p:tgtEl>
                                          <p:spTgt spid="14356"/>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344"/>
                                        </p:tgtEl>
                                        <p:attrNameLst>
                                          <p:attrName>style.visibility</p:attrName>
                                        </p:attrNameLst>
                                      </p:cBhvr>
                                      <p:to>
                                        <p:strVal val="visible"/>
                                      </p:to>
                                    </p:set>
                                    <p:animEffect transition="in" filter="wipe(down)">
                                      <p:cBhvr>
                                        <p:cTn id="43"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animBg="1"/>
      <p:bldP spid="14345" grpId="0" animBg="1"/>
      <p:bldP spid="14346" grpId="0" animBg="1"/>
      <p:bldP spid="14347" grpId="0" animBg="1"/>
      <p:bldP spid="14348" grpId="0" animBg="1"/>
      <p:bldP spid="14349" grpId="0" animBg="1"/>
      <p:bldP spid="14350" grpId="0" animBg="1"/>
      <p:bldP spid="14351" grpId="0"/>
      <p:bldP spid="14352" grpId="0"/>
      <p:bldP spid="14353" grpId="0"/>
      <p:bldP spid="14354" grpId="0"/>
      <p:bldP spid="14355" grpId="0"/>
      <p:bldP spid="1435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7065"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ChangeArrowheads="1"/>
          </p:cNvSpPr>
          <p:nvPr>
            <p:custDataLst>
              <p:tags r:id="rId3"/>
            </p:custDataLst>
          </p:nvPr>
        </p:nvSpPr>
        <p:spPr bwMode="gray">
          <a:xfrm>
            <a:off x="121489" y="234864"/>
            <a:ext cx="8794113" cy="2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109573" name="Rectangle 5"/>
          <p:cNvSpPr>
            <a:spLocks noChangeArrowheads="1"/>
          </p:cNvSpPr>
          <p:nvPr>
            <p:custDataLst>
              <p:tags r:id="rId4"/>
            </p:custDataLst>
          </p:nvPr>
        </p:nvSpPr>
        <p:spPr bwMode="gray">
          <a:xfrm>
            <a:off x="63173" y="1196382"/>
            <a:ext cx="5390831" cy="4645870"/>
          </a:xfrm>
          <a:prstGeom prst="rect">
            <a:avLst/>
          </a:prstGeom>
          <a:noFill/>
          <a:ln>
            <a:noFill/>
          </a:ln>
          <a:effectLst/>
          <a:extLst/>
        </p:spPr>
        <p:txBody>
          <a:bodyPr wrap="none" lIns="93296" tIns="46648" rIns="93296" bIns="46648" anchor="ctr"/>
          <a:lstStyle/>
          <a:p>
            <a:pPr>
              <a:defRPr/>
            </a:pPr>
            <a:endParaRPr lang="en-US" dirty="0"/>
          </a:p>
        </p:txBody>
      </p:sp>
      <p:pic>
        <p:nvPicPr>
          <p:cNvPr id="101378" name="Picture 2" descr="https://www.spcforexcel.com/files/images/fishbone1.gif"/>
          <p:cNvPicPr>
            <a:picLocks noChangeAspect="1" noChangeArrowheads="1"/>
          </p:cNvPicPr>
          <p:nvPr/>
        </p:nvPicPr>
        <p:blipFill>
          <a:blip r:embed="rId9">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73215" y="1770148"/>
            <a:ext cx="5997570" cy="40721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8"/>
          <p:cNvSpPr>
            <a:spLocks noGrp="1" noChangeArrowheads="1"/>
          </p:cNvSpPr>
          <p:nvPr>
            <p:ph type="title"/>
            <p:custDataLst>
              <p:tags r:id="rId5"/>
            </p:custDataLst>
          </p:nvPr>
        </p:nvSpPr>
        <p:spPr/>
        <p:txBody>
          <a:bodyPr>
            <a:noAutofit/>
          </a:bodyPr>
          <a:lstStyle/>
          <a:p>
            <a:r>
              <a:rPr lang="en-US" dirty="0"/>
              <a:t>3. Root Cause Analysis: </a:t>
            </a:r>
            <a:r>
              <a:rPr lang="en-US" altLang="ko-KR" dirty="0"/>
              <a:t>Fishbone Diagram</a:t>
            </a:r>
          </a:p>
        </p:txBody>
      </p:sp>
      <p:sp>
        <p:nvSpPr>
          <p:cNvPr id="3" name="Rectangle 2"/>
          <p:cNvSpPr/>
          <p:nvPr/>
        </p:nvSpPr>
        <p:spPr>
          <a:xfrm>
            <a:off x="6660292" y="3519317"/>
            <a:ext cx="1025611" cy="5460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61984" y="6393115"/>
            <a:ext cx="8753618" cy="307777"/>
          </a:xfrm>
          <a:prstGeom prst="rect">
            <a:avLst/>
          </a:prstGeom>
        </p:spPr>
        <p:txBody>
          <a:bodyPr wrap="square">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https://www.spcforexcel.com/knowledge/root-cause-analysis/analyzing-cause-and-effect-diagrams</a:t>
            </a:r>
          </a:p>
        </p:txBody>
      </p:sp>
    </p:spTree>
    <p:extLst>
      <p:ext uri="{BB962C8B-B14F-4D97-AF65-F5344CB8AC3E}">
        <p14:creationId xmlns:p14="http://schemas.microsoft.com/office/powerpoint/2010/main" val="297707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4218" r:id="rId8" imgW="0" imgH="0" progId="TCLayout.ActiveDocument.1">
                  <p:embed/>
                </p:oleObj>
              </mc:Choice>
              <mc:Fallback>
                <p:oleObj r:id="rId8"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39" name="Rectangle 3"/>
          <p:cNvSpPr>
            <a:spLocks noChangeArrowheads="1"/>
          </p:cNvSpPr>
          <p:nvPr>
            <p:custDataLst>
              <p:tags r:id="rId3"/>
            </p:custDataLst>
          </p:nvPr>
        </p:nvSpPr>
        <p:spPr bwMode="gray">
          <a:xfrm>
            <a:off x="121489" y="234864"/>
            <a:ext cx="8794113" cy="294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endParaRPr lang="en-US" dirty="0"/>
          </a:p>
        </p:txBody>
      </p:sp>
      <p:sp>
        <p:nvSpPr>
          <p:cNvPr id="109573" name="Rectangle 5"/>
          <p:cNvSpPr>
            <a:spLocks noChangeArrowheads="1"/>
          </p:cNvSpPr>
          <p:nvPr>
            <p:custDataLst>
              <p:tags r:id="rId4"/>
            </p:custDataLst>
          </p:nvPr>
        </p:nvSpPr>
        <p:spPr bwMode="gray">
          <a:xfrm>
            <a:off x="63173" y="1196382"/>
            <a:ext cx="5390831" cy="4645870"/>
          </a:xfrm>
          <a:prstGeom prst="rect">
            <a:avLst/>
          </a:prstGeom>
          <a:noFill/>
          <a:ln>
            <a:noFill/>
          </a:ln>
          <a:effectLst/>
          <a:extLst/>
        </p:spPr>
        <p:txBody>
          <a:bodyPr wrap="none" lIns="93296" tIns="46648" rIns="93296" bIns="46648" anchor="ctr"/>
          <a:lstStyle/>
          <a:p>
            <a:pPr>
              <a:defRPr/>
            </a:pPr>
            <a:endParaRPr lang="en-US" dirty="0"/>
          </a:p>
        </p:txBody>
      </p:sp>
      <p:sp>
        <p:nvSpPr>
          <p:cNvPr id="11" name="Rectangle 28"/>
          <p:cNvSpPr>
            <a:spLocks noGrp="1" noChangeArrowheads="1"/>
          </p:cNvSpPr>
          <p:nvPr>
            <p:ph type="title"/>
            <p:custDataLst>
              <p:tags r:id="rId5"/>
            </p:custDataLst>
          </p:nvPr>
        </p:nvSpPr>
        <p:spPr/>
        <p:txBody>
          <a:bodyPr>
            <a:noAutofit/>
          </a:bodyPr>
          <a:lstStyle/>
          <a:p>
            <a:r>
              <a:rPr lang="en-US" dirty="0"/>
              <a:t>3. Root Cause Analysis: </a:t>
            </a:r>
            <a:r>
              <a:rPr lang="en-US" altLang="ko-KR" dirty="0"/>
              <a:t>Fishbone Diagram</a:t>
            </a:r>
          </a:p>
        </p:txBody>
      </p:sp>
      <p:pic>
        <p:nvPicPr>
          <p:cNvPr id="76802" name="Picture 2" descr="Image result for fishbone diagra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8778" y="2033415"/>
            <a:ext cx="6888023" cy="35817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1984" y="6380237"/>
            <a:ext cx="8753618" cy="307777"/>
          </a:xfrm>
          <a:prstGeom prst="rect">
            <a:avLst/>
          </a:prstGeom>
        </p:spPr>
        <p:txBody>
          <a:bodyPr wrap="square">
            <a:spAutoFit/>
          </a:bodyPr>
          <a:lstStyle/>
          <a:p>
            <a:r>
              <a:rPr lang="en-US" sz="1400" dirty="0">
                <a:solidFill>
                  <a:schemeClr val="tx1">
                    <a:lumMod val="50000"/>
                    <a:lumOff val="50000"/>
                  </a:schemeClr>
                </a:solidFill>
                <a:latin typeface="Arial" panose="020B0604020202020204" pitchFamily="34" charset="0"/>
                <a:cs typeface="Arial" panose="020B0604020202020204" pitchFamily="34" charset="0"/>
              </a:rPr>
              <a:t>http://www.zarantech.com/blog/lean-six-sigma-tool-identifies-the-common-problem-of-late-coming-at-work-2/</a:t>
            </a:r>
          </a:p>
        </p:txBody>
      </p:sp>
    </p:spTree>
    <p:extLst>
      <p:ext uri="{BB962C8B-B14F-4D97-AF65-F5344CB8AC3E}">
        <p14:creationId xmlns:p14="http://schemas.microsoft.com/office/powerpoint/2010/main" val="1090505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524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itle 1"/>
          <p:cNvSpPr>
            <a:spLocks noGrp="1"/>
          </p:cNvSpPr>
          <p:nvPr>
            <p:ph type="title"/>
          </p:nvPr>
        </p:nvSpPr>
        <p:spPr/>
        <p:txBody>
          <a:bodyPr>
            <a:noAutofit/>
          </a:bodyPr>
          <a:lstStyle/>
          <a:p>
            <a:r>
              <a:rPr lang="en-US" dirty="0"/>
              <a:t>Exercise</a:t>
            </a:r>
          </a:p>
        </p:txBody>
      </p:sp>
      <p:sp>
        <p:nvSpPr>
          <p:cNvPr id="2" name="Content Placeholder 1"/>
          <p:cNvSpPr>
            <a:spLocks noGrp="1"/>
          </p:cNvSpPr>
          <p:nvPr>
            <p:ph idx="1"/>
          </p:nvPr>
        </p:nvSpPr>
        <p:spPr>
          <a:prstGeom prst="rect">
            <a:avLst/>
          </a:prstGeom>
        </p:spPr>
        <p:txBody>
          <a:bodyPr/>
          <a:lstStyle/>
          <a:p>
            <a:r>
              <a:rPr lang="en-US" dirty="0"/>
              <a:t>In your </a:t>
            </a:r>
            <a:r>
              <a:rPr lang="en-US" dirty="0" smtClean="0"/>
              <a:t>teams…</a:t>
            </a:r>
            <a:endParaRPr lang="en-US" dirty="0"/>
          </a:p>
          <a:p>
            <a:r>
              <a:rPr lang="en-US" b="0" dirty="0" smtClean="0"/>
              <a:t>Timing: 10 minutes</a:t>
            </a:r>
          </a:p>
          <a:p>
            <a:r>
              <a:rPr lang="en-US" b="0" dirty="0" smtClean="0"/>
              <a:t>Task: </a:t>
            </a:r>
            <a:r>
              <a:rPr lang="en-US" altLang="ko-KR" b="0" dirty="0">
                <a:ea typeface="Gulim" pitchFamily="34" charset="-127"/>
              </a:rPr>
              <a:t>Find the root </a:t>
            </a:r>
            <a:r>
              <a:rPr lang="en-US" altLang="ko-KR" b="0" dirty="0" smtClean="0">
                <a:ea typeface="Gulim" pitchFamily="34" charset="-127"/>
              </a:rPr>
              <a:t>cause of chosen continuous </a:t>
            </a:r>
            <a:r>
              <a:rPr lang="en-US" altLang="ko-KR" b="0" dirty="0">
                <a:ea typeface="Gulim" pitchFamily="34" charset="-127"/>
              </a:rPr>
              <a:t>improvement </a:t>
            </a:r>
            <a:r>
              <a:rPr lang="en-US" altLang="ko-KR" b="0" dirty="0" smtClean="0">
                <a:ea typeface="Gulim" pitchFamily="34" charset="-127"/>
              </a:rPr>
              <a:t>opportunity</a:t>
            </a:r>
          </a:p>
          <a:p>
            <a:pPr lvl="1">
              <a:buClr>
                <a:schemeClr val="accent1"/>
              </a:buClr>
            </a:pPr>
            <a:r>
              <a:rPr lang="en-US" altLang="ko-KR" b="0" dirty="0" smtClean="0">
                <a:ea typeface="Gulim" pitchFamily="34" charset="-127"/>
              </a:rPr>
              <a:t>Use either the 5 Whys or Fishbone method</a:t>
            </a:r>
          </a:p>
          <a:p>
            <a:r>
              <a:rPr lang="en-US" b="0" dirty="0" smtClean="0"/>
              <a:t>End Result: Share your results</a:t>
            </a:r>
            <a:endParaRPr lang="en-US" b="0" dirty="0"/>
          </a:p>
        </p:txBody>
      </p:sp>
      <p:pic>
        <p:nvPicPr>
          <p:cNvPr id="6" name="Picture 6" descr="Flipchart"/>
          <p:cNvPicPr>
            <a:picLocks noChangeAspect="1" noChangeArrowheads="1"/>
          </p:cNvPicPr>
          <p:nvPr>
            <p:custDataLst>
              <p:tags r:id="rId3"/>
            </p:custDataLst>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6783860" y="2731205"/>
            <a:ext cx="1956916" cy="339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303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Develop Future State</a:t>
            </a:r>
          </a:p>
        </p:txBody>
      </p:sp>
      <p:sp>
        <p:nvSpPr>
          <p:cNvPr id="8" name="Content Placeholder 7"/>
          <p:cNvSpPr>
            <a:spLocks noGrp="1"/>
          </p:cNvSpPr>
          <p:nvPr>
            <p:ph idx="1"/>
          </p:nvPr>
        </p:nvSpPr>
        <p:spPr>
          <a:prstGeom prst="rect">
            <a:avLst/>
          </a:prstGeom>
        </p:spPr>
        <p:txBody>
          <a:bodyPr>
            <a:normAutofit/>
          </a:bodyPr>
          <a:lstStyle/>
          <a:p>
            <a:pPr>
              <a:buSzPct val="150000"/>
            </a:pPr>
            <a:r>
              <a:rPr lang="de-DE" dirty="0">
                <a:latin typeface="Arial" panose="020B0604020202020204" pitchFamily="34" charset="0"/>
                <a:cs typeface="Arial" panose="020B0604020202020204" pitchFamily="34" charset="0"/>
              </a:rPr>
              <a:t>Brainstorm ideas </a:t>
            </a:r>
          </a:p>
          <a:p>
            <a:pPr lvl="1">
              <a:buSzPct val="111000"/>
            </a:pPr>
            <a:r>
              <a:rPr lang="de-DE" dirty="0" smtClean="0">
                <a:latin typeface="Arial" panose="020B0604020202020204" pitchFamily="34" charset="0"/>
                <a:cs typeface="Arial" panose="020B0604020202020204" pitchFamily="34" charset="0"/>
              </a:rPr>
              <a:t>What will the situation look </a:t>
            </a:r>
            <a:r>
              <a:rPr lang="de-DE" dirty="0">
                <a:latin typeface="Arial" panose="020B0604020202020204" pitchFamily="34" charset="0"/>
                <a:cs typeface="Arial" panose="020B0604020202020204" pitchFamily="34" charset="0"/>
              </a:rPr>
              <a:t>like after the solution is </a:t>
            </a:r>
            <a:r>
              <a:rPr lang="de-DE" dirty="0" smtClean="0">
                <a:latin typeface="Arial" panose="020B0604020202020204" pitchFamily="34" charset="0"/>
                <a:cs typeface="Arial" panose="020B0604020202020204" pitchFamily="34" charset="0"/>
              </a:rPr>
              <a:t>implemented?</a:t>
            </a:r>
            <a:endParaRPr lang="de-DE" dirty="0">
              <a:latin typeface="Arial" panose="020B0604020202020204" pitchFamily="34" charset="0"/>
              <a:cs typeface="Arial" panose="020B0604020202020204" pitchFamily="34" charset="0"/>
            </a:endParaRPr>
          </a:p>
          <a:p>
            <a:pPr lvl="1">
              <a:buSzPct val="111000"/>
            </a:pPr>
            <a:r>
              <a:rPr lang="de-DE" dirty="0">
                <a:latin typeface="Arial" panose="020B0604020202020204" pitchFamily="34" charset="0"/>
                <a:cs typeface="Arial" panose="020B0604020202020204" pitchFamily="34" charset="0"/>
              </a:rPr>
              <a:t>Think about how the area would look, feel, sound, if the problem was solved</a:t>
            </a:r>
          </a:p>
          <a:p>
            <a:pPr>
              <a:buSzPct val="150000"/>
            </a:pPr>
            <a:r>
              <a:rPr lang="de-DE" sz="2000" dirty="0" smtClean="0">
                <a:latin typeface="Arial" panose="020B0604020202020204" pitchFamily="34" charset="0"/>
                <a:cs typeface="Arial" panose="020B0604020202020204" pitchFamily="34" charset="0"/>
              </a:rPr>
              <a:t>Determine </a:t>
            </a:r>
            <a:r>
              <a:rPr lang="de-DE" sz="2000" dirty="0">
                <a:latin typeface="Arial" panose="020B0604020202020204" pitchFamily="34" charset="0"/>
                <a:cs typeface="Arial" panose="020B0604020202020204" pitchFamily="34" charset="0"/>
              </a:rPr>
              <a:t>any solution requirements</a:t>
            </a:r>
          </a:p>
          <a:p>
            <a:pPr>
              <a:buSzPct val="150000"/>
            </a:pPr>
            <a:r>
              <a:rPr lang="de-DE" sz="2000" dirty="0" smtClean="0">
                <a:latin typeface="Arial" panose="020B0604020202020204" pitchFamily="34" charset="0"/>
                <a:cs typeface="Arial" panose="020B0604020202020204" pitchFamily="34" charset="0"/>
              </a:rPr>
              <a:t>Use </a:t>
            </a:r>
            <a:r>
              <a:rPr lang="de-DE" sz="2000" dirty="0">
                <a:latin typeface="Arial" panose="020B0604020202020204" pitchFamily="34" charset="0"/>
                <a:cs typeface="Arial" panose="020B0604020202020204" pitchFamily="34" charset="0"/>
              </a:rPr>
              <a:t>what you learned at the Gemba</a:t>
            </a:r>
          </a:p>
          <a:p>
            <a:pPr>
              <a:buSzPct val="150000"/>
            </a:pPr>
            <a:r>
              <a:rPr lang="de-DE" sz="2000" dirty="0">
                <a:latin typeface="Arial" panose="020B0604020202020204" pitchFamily="34" charset="0"/>
                <a:cs typeface="Arial" panose="020B0604020202020204" pitchFamily="34" charset="0"/>
              </a:rPr>
              <a:t>Use the root cause </a:t>
            </a:r>
            <a:r>
              <a:rPr lang="de-DE" sz="2000" dirty="0" smtClean="0">
                <a:latin typeface="Arial" panose="020B0604020202020204" pitchFamily="34" charset="0"/>
                <a:cs typeface="Arial" panose="020B0604020202020204" pitchFamily="34" charset="0"/>
              </a:rPr>
              <a:t>analysis</a:t>
            </a:r>
          </a:p>
          <a:p>
            <a:pPr>
              <a:buSzPct val="150000"/>
            </a:pPr>
            <a:r>
              <a:rPr lang="de-DE" dirty="0">
                <a:latin typeface="Arial" panose="020B0604020202020204" pitchFamily="34" charset="0"/>
                <a:cs typeface="Arial" panose="020B0604020202020204" pitchFamily="34" charset="0"/>
              </a:rPr>
              <a:t>Eliminate waste</a:t>
            </a:r>
          </a:p>
          <a:p>
            <a:pPr>
              <a:buSzPct val="150000"/>
            </a:pPr>
            <a:r>
              <a:rPr lang="de-DE" dirty="0" smtClean="0">
                <a:latin typeface="Arial" panose="020B0604020202020204" pitchFamily="34" charset="0"/>
                <a:cs typeface="Arial" panose="020B0604020202020204" pitchFamily="34" charset="0"/>
              </a:rPr>
              <a:t>Define </a:t>
            </a:r>
            <a:r>
              <a:rPr lang="de-DE" dirty="0">
                <a:latin typeface="Arial" panose="020B0604020202020204" pitchFamily="34" charset="0"/>
                <a:cs typeface="Arial" panose="020B0604020202020204" pitchFamily="34" charset="0"/>
              </a:rPr>
              <a:t>measurements: </a:t>
            </a:r>
            <a:endParaRPr lang="de-DE" dirty="0" smtClean="0">
              <a:latin typeface="Arial" panose="020B0604020202020204" pitchFamily="34" charset="0"/>
              <a:cs typeface="Arial" panose="020B0604020202020204" pitchFamily="34" charset="0"/>
            </a:endParaRPr>
          </a:p>
          <a:p>
            <a:pPr lvl="1">
              <a:buSzPct val="112000"/>
            </a:pPr>
            <a:r>
              <a:rPr lang="de-DE" dirty="0">
                <a:latin typeface="Arial" panose="020B0604020202020204" pitchFamily="34" charset="0"/>
                <a:cs typeface="Arial" panose="020B0604020202020204" pitchFamily="34" charset="0"/>
              </a:rPr>
              <a:t>H</a:t>
            </a:r>
            <a:r>
              <a:rPr lang="de-DE" dirty="0" smtClean="0">
                <a:latin typeface="Arial" panose="020B0604020202020204" pitchFamily="34" charset="0"/>
                <a:cs typeface="Arial" panose="020B0604020202020204" pitchFamily="34" charset="0"/>
              </a:rPr>
              <a:t>ow </a:t>
            </a:r>
            <a:r>
              <a:rPr lang="de-DE" dirty="0">
                <a:latin typeface="Arial" panose="020B0604020202020204" pitchFamily="34" charset="0"/>
                <a:cs typeface="Arial" panose="020B0604020202020204" pitchFamily="34" charset="0"/>
              </a:rPr>
              <a:t>will you know the solution worked</a:t>
            </a:r>
            <a:r>
              <a:rPr lang="de-DE" dirty="0" smtClean="0">
                <a:latin typeface="Arial" panose="020B0604020202020204" pitchFamily="34" charset="0"/>
                <a:cs typeface="Arial" panose="020B0604020202020204" pitchFamily="34" charset="0"/>
              </a:rPr>
              <a:t>?</a:t>
            </a:r>
          </a:p>
          <a:p>
            <a:pPr lvl="1">
              <a:buSzPct val="112000"/>
            </a:pPr>
            <a:r>
              <a:rPr lang="de-DE" dirty="0" smtClean="0">
                <a:latin typeface="Arial" panose="020B0604020202020204" pitchFamily="34" charset="0"/>
                <a:cs typeface="Arial" panose="020B0604020202020204" pitchFamily="34" charset="0"/>
              </a:rPr>
              <a:t>Improvement is determined by data, not anecdotes</a:t>
            </a:r>
            <a:endParaRPr lang="de-DE"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pic>
        <p:nvPicPr>
          <p:cNvPr id="11" name="Picture 18" descr="D:\Eigene Dateien\2_0_Dokumentation\2_1_Präsentationen &amp; Vorträge\2013-01 Global LEAN Design\icons\eng_visualization.png"/>
          <p:cNvPicPr>
            <a:picLocks noChangeAspect="1"/>
          </p:cNvPicPr>
          <p:nvPr/>
        </p:nvPicPr>
        <p:blipFill>
          <a:blip r:embed="rId3">
            <a:duotone>
              <a:schemeClr val="accent1">
                <a:shade val="45000"/>
                <a:satMod val="135000"/>
              </a:schemeClr>
              <a:prstClr val="white"/>
            </a:duotone>
          </a:blip>
          <a:srcRect/>
          <a:stretch>
            <a:fillRect/>
          </a:stretch>
        </p:blipFill>
        <p:spPr>
          <a:xfrm>
            <a:off x="7694672" y="5254471"/>
            <a:ext cx="1298576" cy="1298576"/>
          </a:xfrm>
          <a:prstGeom prst="rect">
            <a:avLst/>
          </a:prstGeom>
          <a:noFill/>
          <a:ln>
            <a:noFill/>
          </a:ln>
        </p:spPr>
      </p:pic>
      <p:pic>
        <p:nvPicPr>
          <p:cNvPr id="12" name="Picture 11" descr="D:\Eigene Dateien\2_0_Dokumentation\2_1_Präsentationen &amp; Vorträge\2013-01 Global LEAN Design\icons\eng_performance_manage.png"/>
          <p:cNvPicPr>
            <a:picLocks noChangeAspect="1"/>
          </p:cNvPicPr>
          <p:nvPr/>
        </p:nvPicPr>
        <p:blipFill rotWithShape="1">
          <a:blip r:embed="rId4">
            <a:duotone>
              <a:schemeClr val="accent1">
                <a:shade val="45000"/>
                <a:satMod val="135000"/>
              </a:schemeClr>
              <a:prstClr val="white"/>
            </a:duotone>
          </a:blip>
          <a:srcRect t="7800"/>
          <a:stretch/>
        </p:blipFill>
        <p:spPr>
          <a:xfrm>
            <a:off x="6553369" y="5254471"/>
            <a:ext cx="1334800" cy="1230686"/>
          </a:xfrm>
          <a:prstGeom prst="rect">
            <a:avLst/>
          </a:prstGeom>
          <a:noFill/>
          <a:ln>
            <a:noFill/>
          </a:ln>
        </p:spPr>
      </p:pic>
    </p:spTree>
    <p:extLst>
      <p:ext uri="{BB962C8B-B14F-4D97-AF65-F5344CB8AC3E}">
        <p14:creationId xmlns:p14="http://schemas.microsoft.com/office/powerpoint/2010/main" val="14478895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4. Develop Future State</a:t>
            </a:r>
          </a:p>
        </p:txBody>
      </p:sp>
      <p:sp>
        <p:nvSpPr>
          <p:cNvPr id="8" name="Content Placeholder 7"/>
          <p:cNvSpPr>
            <a:spLocks noGrp="1"/>
          </p:cNvSpPr>
          <p:nvPr>
            <p:ph idx="1"/>
          </p:nvPr>
        </p:nvSpPr>
        <p:spPr>
          <a:prstGeom prst="rect">
            <a:avLst/>
          </a:prstGeom>
        </p:spPr>
        <p:txBody>
          <a:bodyPr>
            <a:normAutofit/>
          </a:bodyPr>
          <a:lstStyle/>
          <a:p>
            <a:pPr>
              <a:buSzPct val="150000"/>
              <a:buFont typeface="Arial" panose="020B0604020202020204" pitchFamily="34" charset="0"/>
              <a:buChar char="•"/>
            </a:pPr>
            <a:r>
              <a:rPr lang="de-DE" sz="2000" dirty="0" smtClean="0">
                <a:latin typeface="Arial" panose="020B0604020202020204" pitchFamily="34" charset="0"/>
                <a:cs typeface="Arial" panose="020B0604020202020204" pitchFamily="34" charset="0"/>
              </a:rPr>
              <a:t>Ask, don‘t tell!</a:t>
            </a:r>
          </a:p>
          <a:p>
            <a:pPr lvl="1">
              <a:buSzPct val="111000"/>
            </a:pPr>
            <a:r>
              <a:rPr lang="de-DE" dirty="0" smtClean="0">
                <a:latin typeface="Arial" panose="020B0604020202020204" pitchFamily="34" charset="0"/>
                <a:cs typeface="Arial" panose="020B0604020202020204" pitchFamily="34" charset="0"/>
              </a:rPr>
              <a:t>To build engagement, answers must come from the team, not you</a:t>
            </a:r>
          </a:p>
          <a:p>
            <a:pPr lvl="1">
              <a:buSzPct val="111000"/>
            </a:pPr>
            <a:r>
              <a:rPr lang="de-DE" dirty="0" smtClean="0">
                <a:latin typeface="Arial" panose="020B0604020202020204" pitchFamily="34" charset="0"/>
                <a:cs typeface="Arial" panose="020B0604020202020204" pitchFamily="34" charset="0"/>
              </a:rPr>
              <a:t>Even if the agreed upon solution isn‘t perfect, it‘s an incremental step forward</a:t>
            </a:r>
          </a:p>
          <a:p>
            <a:pPr>
              <a:buSzPct val="150000"/>
              <a:buFont typeface="Arial" panose="020B0604020202020204" pitchFamily="34" charset="0"/>
              <a:buChar char="•"/>
            </a:pPr>
            <a:endParaRPr lang="de-DE" sz="2000" dirty="0">
              <a:latin typeface="Arial" panose="020B0604020202020204" pitchFamily="34" charset="0"/>
              <a:cs typeface="Arial" panose="020B0604020202020204" pitchFamily="34" charset="0"/>
            </a:endParaRPr>
          </a:p>
          <a:p>
            <a:pPr>
              <a:buFont typeface="Arial" pitchFamily="34" charset="0"/>
              <a:buChar char="•"/>
            </a:pPr>
            <a:endParaRPr lang="en-US" sz="2000" dirty="0">
              <a:latin typeface="Arial" panose="020B0604020202020204" pitchFamily="34" charset="0"/>
              <a:cs typeface="Arial" panose="020B0604020202020204" pitchFamily="34" charset="0"/>
            </a:endParaRPr>
          </a:p>
        </p:txBody>
      </p:sp>
      <p:pic>
        <p:nvPicPr>
          <p:cNvPr id="11" name="Picture 18" descr="D:\Eigene Dateien\2_0_Dokumentation\2_1_Präsentationen &amp; Vorträge\2013-01 Global LEAN Design\icons\eng_visualization.png"/>
          <p:cNvPicPr>
            <a:picLocks noChangeAspect="1"/>
          </p:cNvPicPr>
          <p:nvPr/>
        </p:nvPicPr>
        <p:blipFill>
          <a:blip r:embed="rId3">
            <a:duotone>
              <a:schemeClr val="accent1">
                <a:shade val="45000"/>
                <a:satMod val="135000"/>
              </a:schemeClr>
              <a:prstClr val="white"/>
            </a:duotone>
          </a:blip>
          <a:srcRect/>
          <a:stretch>
            <a:fillRect/>
          </a:stretch>
        </p:blipFill>
        <p:spPr>
          <a:xfrm>
            <a:off x="7694672" y="5254471"/>
            <a:ext cx="1298576" cy="1298576"/>
          </a:xfrm>
          <a:prstGeom prst="rect">
            <a:avLst/>
          </a:prstGeom>
          <a:noFill/>
          <a:ln>
            <a:noFill/>
          </a:ln>
        </p:spPr>
      </p:pic>
      <p:pic>
        <p:nvPicPr>
          <p:cNvPr id="12" name="Picture 11" descr="D:\Eigene Dateien\2_0_Dokumentation\2_1_Präsentationen &amp; Vorträge\2013-01 Global LEAN Design\icons\eng_performance_manage.png"/>
          <p:cNvPicPr>
            <a:picLocks noChangeAspect="1"/>
          </p:cNvPicPr>
          <p:nvPr/>
        </p:nvPicPr>
        <p:blipFill rotWithShape="1">
          <a:blip r:embed="rId4">
            <a:duotone>
              <a:schemeClr val="accent1">
                <a:shade val="45000"/>
                <a:satMod val="135000"/>
              </a:schemeClr>
              <a:prstClr val="white"/>
            </a:duotone>
          </a:blip>
          <a:srcRect t="7800"/>
          <a:stretch/>
        </p:blipFill>
        <p:spPr>
          <a:xfrm>
            <a:off x="6553369" y="5254471"/>
            <a:ext cx="1334800" cy="1230686"/>
          </a:xfrm>
          <a:prstGeom prst="rect">
            <a:avLst/>
          </a:prstGeom>
          <a:noFill/>
          <a:ln>
            <a:noFill/>
          </a:ln>
        </p:spPr>
      </p:pic>
      <p:sp>
        <p:nvSpPr>
          <p:cNvPr id="6" name="Explosion 1 2"/>
          <p:cNvSpPr/>
          <p:nvPr/>
        </p:nvSpPr>
        <p:spPr>
          <a:xfrm rot="20690004">
            <a:off x="1519871" y="3620976"/>
            <a:ext cx="2625758" cy="2012041"/>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Engagement is more important than perfection</a:t>
            </a:r>
          </a:p>
        </p:txBody>
      </p:sp>
      <p:sp>
        <p:nvSpPr>
          <p:cNvPr id="7" name="Flowchart: Magnetic Disk 7"/>
          <p:cNvSpPr/>
          <p:nvPr/>
        </p:nvSpPr>
        <p:spPr>
          <a:xfrm rot="19489047">
            <a:off x="2456615" y="3494625"/>
            <a:ext cx="277510"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55867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0128"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3"/>
          <p:cNvSpPr>
            <a:spLocks noGrp="1" noChangeArrowheads="1"/>
          </p:cNvSpPr>
          <p:nvPr>
            <p:ph type="title"/>
            <p:custDataLst>
              <p:tags r:id="rId3"/>
            </p:custDataLst>
          </p:nvPr>
        </p:nvSpPr>
        <p:spPr/>
        <p:txBody>
          <a:bodyPr>
            <a:normAutofit/>
          </a:bodyPr>
          <a:lstStyle/>
          <a:p>
            <a:pPr eaLnBrk="1" hangingPunct="1"/>
            <a:r>
              <a:rPr lang="en-US" altLang="ko-KR" dirty="0"/>
              <a:t>5. Plan</a:t>
            </a:r>
          </a:p>
        </p:txBody>
      </p:sp>
      <p:sp>
        <p:nvSpPr>
          <p:cNvPr id="3" name="Content Placeholder 2"/>
          <p:cNvSpPr>
            <a:spLocks noGrp="1"/>
          </p:cNvSpPr>
          <p:nvPr>
            <p:ph idx="1"/>
          </p:nvPr>
        </p:nvSpPr>
        <p:spPr>
          <a:xfrm>
            <a:off x="256080" y="1503946"/>
            <a:ext cx="8484695" cy="5033087"/>
          </a:xfrm>
          <a:prstGeom prst="rect">
            <a:avLst/>
          </a:prstGeom>
        </p:spPr>
        <p:txBody>
          <a:bodyPr>
            <a:normAutofit/>
          </a:bodyPr>
          <a:lstStyle/>
          <a:p>
            <a:pPr>
              <a:lnSpc>
                <a:spcPct val="100000"/>
              </a:lnSpc>
              <a:buSzPct val="150000"/>
              <a:buFont typeface="Arial" panose="020B0604020202020204" pitchFamily="34" charset="0"/>
              <a:buChar char="•"/>
            </a:pPr>
            <a:r>
              <a:rPr lang="de-DE" dirty="0">
                <a:latin typeface="Arial" panose="020B0604020202020204" pitchFamily="34" charset="0"/>
                <a:cs typeface="Arial" panose="020B0604020202020204" pitchFamily="34" charset="0"/>
              </a:rPr>
              <a:t>Cultivate </a:t>
            </a:r>
            <a:r>
              <a:rPr lang="de-DE" dirty="0" smtClean="0">
                <a:latin typeface="Arial" panose="020B0604020202020204" pitchFamily="34" charset="0"/>
                <a:cs typeface="Arial" panose="020B0604020202020204" pitchFamily="34" charset="0"/>
              </a:rPr>
              <a:t>an implementation plan:</a:t>
            </a:r>
            <a:endParaRPr lang="de-DE" dirty="0">
              <a:latin typeface="Arial" panose="020B0604020202020204" pitchFamily="34" charset="0"/>
              <a:cs typeface="Arial" panose="020B0604020202020204" pitchFamily="34" charset="0"/>
            </a:endParaRPr>
          </a:p>
          <a:p>
            <a:pPr lvl="1">
              <a:lnSpc>
                <a:spcPct val="100000"/>
              </a:lnSpc>
              <a:buSzPct val="112000"/>
            </a:pPr>
            <a:r>
              <a:rPr lang="de-DE" dirty="0" smtClean="0">
                <a:latin typeface="Arial" panose="020B0604020202020204" pitchFamily="34" charset="0"/>
                <a:cs typeface="Arial" panose="020B0604020202020204" pitchFamily="34" charset="0"/>
              </a:rPr>
              <a:t>What must be done to achieve the future state?</a:t>
            </a:r>
          </a:p>
          <a:p>
            <a:pPr lvl="1">
              <a:lnSpc>
                <a:spcPct val="100000"/>
              </a:lnSpc>
              <a:buSzPct val="112000"/>
            </a:pPr>
            <a:r>
              <a:rPr lang="de-DE" dirty="0" smtClean="0">
                <a:latin typeface="Arial" panose="020B0604020202020204" pitchFamily="34" charset="0"/>
                <a:cs typeface="Arial" panose="020B0604020202020204" pitchFamily="34" charset="0"/>
              </a:rPr>
              <a:t>Who is responsible?</a:t>
            </a:r>
          </a:p>
          <a:p>
            <a:pPr lvl="1">
              <a:lnSpc>
                <a:spcPct val="100000"/>
              </a:lnSpc>
              <a:buSzPct val="112000"/>
            </a:pPr>
            <a:r>
              <a:rPr lang="de-DE" dirty="0" smtClean="0">
                <a:latin typeface="Arial" panose="020B0604020202020204" pitchFamily="34" charset="0"/>
                <a:cs typeface="Arial" panose="020B0604020202020204" pitchFamily="34" charset="0"/>
              </a:rPr>
              <a:t>When will it be completed?</a:t>
            </a:r>
          </a:p>
          <a:p>
            <a:pPr lvl="1">
              <a:lnSpc>
                <a:spcPct val="100000"/>
              </a:lnSpc>
              <a:buSzPct val="112000"/>
            </a:pPr>
            <a:r>
              <a:rPr lang="de-DE" dirty="0" smtClean="0">
                <a:latin typeface="Arial" panose="020B0604020202020204" pitchFamily="34" charset="0"/>
                <a:cs typeface="Arial" panose="020B0604020202020204" pitchFamily="34" charset="0"/>
              </a:rPr>
              <a:t>What </a:t>
            </a:r>
            <a:r>
              <a:rPr lang="de-DE" dirty="0">
                <a:latin typeface="Arial" panose="020B0604020202020204" pitchFamily="34" charset="0"/>
                <a:cs typeface="Arial" panose="020B0604020202020204" pitchFamily="34" charset="0"/>
              </a:rPr>
              <a:t>is the effect on the company when the solution is implemented? </a:t>
            </a:r>
          </a:p>
          <a:p>
            <a:pPr lvl="1">
              <a:lnSpc>
                <a:spcPct val="100000"/>
              </a:lnSpc>
              <a:buSzPct val="112000"/>
            </a:pPr>
            <a:r>
              <a:rPr lang="de-DE" dirty="0">
                <a:latin typeface="Arial" panose="020B0604020202020204" pitchFamily="34" charset="0"/>
                <a:cs typeface="Arial" panose="020B0604020202020204" pitchFamily="34" charset="0"/>
              </a:rPr>
              <a:t>Is there any risk associated with this solution?</a:t>
            </a:r>
          </a:p>
          <a:p>
            <a:pPr lvl="1">
              <a:lnSpc>
                <a:spcPct val="100000"/>
              </a:lnSpc>
              <a:buSzPct val="112000"/>
            </a:pPr>
            <a:r>
              <a:rPr lang="de-DE" dirty="0">
                <a:latin typeface="Arial" panose="020B0604020202020204" pitchFamily="34" charset="0"/>
                <a:cs typeface="Arial" panose="020B0604020202020204" pitchFamily="34" charset="0"/>
              </a:rPr>
              <a:t>How will you know the solution was effective? </a:t>
            </a:r>
            <a:endParaRPr lang="de-DE" dirty="0" smtClean="0">
              <a:latin typeface="Arial" panose="020B0604020202020204" pitchFamily="34" charset="0"/>
              <a:cs typeface="Arial" panose="020B0604020202020204" pitchFamily="34" charset="0"/>
            </a:endParaRPr>
          </a:p>
          <a:p>
            <a:pPr lvl="1">
              <a:lnSpc>
                <a:spcPct val="100000"/>
              </a:lnSpc>
              <a:buSzPct val="112000"/>
            </a:pPr>
            <a:r>
              <a:rPr lang="de-DE" dirty="0">
                <a:latin typeface="Arial" panose="020B0604020202020204" pitchFamily="34" charset="0"/>
                <a:cs typeface="Arial" panose="020B0604020202020204" pitchFamily="34" charset="0"/>
              </a:rPr>
              <a:t>Is a budget required? Capital approval?</a:t>
            </a:r>
          </a:p>
          <a:p>
            <a:pPr lvl="1">
              <a:lnSpc>
                <a:spcPct val="100000"/>
              </a:lnSpc>
              <a:buSzPct val="112000"/>
            </a:pPr>
            <a:r>
              <a:rPr lang="de-DE" dirty="0">
                <a:latin typeface="Arial" panose="020B0604020202020204" pitchFamily="34" charset="0"/>
                <a:cs typeface="Arial" panose="020B0604020202020204" pitchFamily="34" charset="0"/>
              </a:rPr>
              <a:t>What training will be required? </a:t>
            </a:r>
          </a:p>
          <a:p>
            <a:pPr>
              <a:lnSpc>
                <a:spcPct val="100000"/>
              </a:lnSpc>
              <a:buFont typeface="Wingdings" panose="05000000000000000000" pitchFamily="2" charset="2"/>
              <a:buChar char="Ø"/>
            </a:pPr>
            <a:endParaRPr lang="de-DE" sz="2000" dirty="0">
              <a:latin typeface="Arial" panose="020B0604020202020204" pitchFamily="34" charset="0"/>
              <a:cs typeface="Arial" panose="020B0604020202020204" pitchFamily="34" charset="0"/>
            </a:endParaRPr>
          </a:p>
        </p:txBody>
      </p:sp>
      <p:pic>
        <p:nvPicPr>
          <p:cNvPr id="9" name="Picture 52"/>
          <p:cNvPicPr>
            <a:picLocks noChangeAspect="1" noChangeArrowheads="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23324" y="4999491"/>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descr="D:\Eigene Dateien\2_0_Dokumentation\2_1_Präsentationen &amp; Vorträge\2013-01 Global LEAN Design\icons\eng_communication.png"/>
          <p:cNvPicPr>
            <a:picLocks noChangeAspect="1"/>
          </p:cNvPicPr>
          <p:nvPr/>
        </p:nvPicPr>
        <p:blipFill rotWithShape="1">
          <a:blip r:embed="rId8">
            <a:duotone>
              <a:schemeClr val="accent1">
                <a:shade val="45000"/>
                <a:satMod val="135000"/>
              </a:schemeClr>
              <a:prstClr val="white"/>
            </a:duotone>
          </a:blip>
          <a:srcRect t="23066"/>
          <a:stretch/>
        </p:blipFill>
        <p:spPr>
          <a:xfrm>
            <a:off x="6201873" y="5386413"/>
            <a:ext cx="1495593" cy="1150620"/>
          </a:xfrm>
          <a:prstGeom prst="rect">
            <a:avLst/>
          </a:prstGeom>
          <a:noFill/>
          <a:ln>
            <a:noFill/>
          </a:ln>
          <a:effectLst/>
        </p:spPr>
      </p:pic>
    </p:spTree>
    <p:extLst>
      <p:ext uri="{BB962C8B-B14F-4D97-AF65-F5344CB8AC3E}">
        <p14:creationId xmlns:p14="http://schemas.microsoft.com/office/powerpoint/2010/main" val="133615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dirty="0" smtClean="0"/>
              <a:t>Exercise</a:t>
            </a:r>
            <a:endParaRPr lang="en-US" sz="3300" dirty="0"/>
          </a:p>
        </p:txBody>
      </p:sp>
      <p:sp>
        <p:nvSpPr>
          <p:cNvPr id="4" name="Content Placeholder 3"/>
          <p:cNvSpPr>
            <a:spLocks noGrp="1"/>
          </p:cNvSpPr>
          <p:nvPr>
            <p:ph idx="1"/>
          </p:nvPr>
        </p:nvSpPr>
        <p:spPr>
          <a:xfrm>
            <a:off x="256082" y="1503947"/>
            <a:ext cx="8484694" cy="1489773"/>
          </a:xfrm>
          <a:prstGeom prst="rect">
            <a:avLst/>
          </a:prstGeom>
        </p:spPr>
        <p:txBody>
          <a:bodyPr>
            <a:normAutofit/>
          </a:bodyPr>
          <a:lstStyle/>
          <a:p>
            <a:r>
              <a:rPr lang="en-US" dirty="0" smtClean="0">
                <a:latin typeface="Arial" panose="020B0604020202020204" pitchFamily="34" charset="0"/>
                <a:cs typeface="Arial" panose="020B0604020202020204" pitchFamily="34" charset="0"/>
              </a:rPr>
              <a:t>On your own, identify 2-3 improvement opportunities within your area of influence</a:t>
            </a:r>
            <a:endParaRPr lang="en-US" strike="sngStrike" dirty="0">
              <a:latin typeface="Arial" panose="020B0604020202020204" pitchFamily="34" charset="0"/>
              <a:cs typeface="Arial" panose="020B0604020202020204" pitchFamily="34" charset="0"/>
            </a:endParaRPr>
          </a:p>
          <a:p>
            <a:pPr lvl="1"/>
            <a:r>
              <a:rPr lang="en-US" altLang="ko-KR" dirty="0" smtClean="0">
                <a:ea typeface="Gulim" pitchFamily="34" charset="-127"/>
              </a:rPr>
              <a:t>Describe each problem in one to two sentences</a:t>
            </a:r>
            <a:endParaRPr lang="en-US" altLang="ko-KR" dirty="0">
              <a:ea typeface="Gulim" pitchFamily="34" charset="-127"/>
            </a:endParaRPr>
          </a:p>
          <a:p>
            <a:r>
              <a:rPr lang="en-US" dirty="0" smtClean="0"/>
              <a:t>Timing: 3 minutes</a:t>
            </a:r>
          </a:p>
          <a:p>
            <a:endParaRPr lang="en-US" dirty="0" smtClean="0"/>
          </a:p>
        </p:txBody>
      </p:sp>
      <p:pic>
        <p:nvPicPr>
          <p:cNvPr id="5" name="Picture 6" descr="Flipchart"/>
          <p:cNvPicPr>
            <a:picLocks noChangeAspect="1" noChangeArrowheads="1"/>
          </p:cNvPicPr>
          <p:nvPr>
            <p:custDataLst>
              <p:tags r:id="rId1"/>
            </p:custDataLst>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6783860" y="2731205"/>
            <a:ext cx="1956916" cy="339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3"/>
          <p:cNvSpPr txBox="1">
            <a:spLocks/>
          </p:cNvSpPr>
          <p:nvPr/>
        </p:nvSpPr>
        <p:spPr>
          <a:xfrm>
            <a:off x="256082" y="3154017"/>
            <a:ext cx="6919244" cy="2883157"/>
          </a:xfrm>
          <a:prstGeom prst="rect">
            <a:avLst/>
          </a:prstGeom>
        </p:spPr>
        <p:txBody>
          <a:bodyPr>
            <a:normAutofit/>
          </a:bodyPr>
          <a:lstStyle>
            <a:lvl1pPr marL="274320" indent="-274320" algn="l" defTabSz="457200" rtl="0" eaLnBrk="1" latinLnBrk="0" hangingPunct="1">
              <a:lnSpc>
                <a:spcPct val="90000"/>
              </a:lnSpc>
              <a:spcBef>
                <a:spcPts val="300"/>
              </a:spcBef>
              <a:spcAft>
                <a:spcPts val="300"/>
              </a:spcAft>
              <a:buClr>
                <a:schemeClr val="accent1"/>
              </a:buClr>
              <a:buSzPct val="112000"/>
              <a:buFont typeface="Wingdings 2"/>
              <a:buChar char=""/>
              <a:defRPr kumimoji="0" lang="en-US" sz="2000" b="0" kern="1200" spc="0" dirty="0" smtClean="0">
                <a:solidFill>
                  <a:schemeClr val="tx1"/>
                </a:solidFill>
                <a:latin typeface="Arial"/>
                <a:ea typeface="+mn-ea"/>
                <a:cs typeface="Arial"/>
              </a:defRPr>
            </a:lvl1pPr>
            <a:lvl2pPr marL="517525" marR="0" indent="-342900" algn="l" defTabSz="457200" rtl="0" eaLnBrk="1" fontAlgn="auto" latinLnBrk="0" hangingPunct="1">
              <a:lnSpc>
                <a:spcPct val="90000"/>
              </a:lnSpc>
              <a:spcBef>
                <a:spcPts val="300"/>
              </a:spcBef>
              <a:spcAft>
                <a:spcPts val="300"/>
              </a:spcAft>
              <a:buClr>
                <a:schemeClr val="accent1"/>
              </a:buClr>
              <a:buSzTx/>
              <a:buFont typeface="Courier New" panose="02070309020205020404" pitchFamily="49" charset="0"/>
              <a:buChar char="o"/>
              <a:tabLst/>
              <a:defRPr kumimoji="0" lang="en-US" sz="2000" b="0" kern="1200" spc="0" baseline="0" dirty="0" smtClean="0">
                <a:solidFill>
                  <a:schemeClr val="tx1"/>
                </a:solidFill>
                <a:latin typeface="Arial"/>
                <a:ea typeface="+mn-ea"/>
                <a:cs typeface="Arial"/>
              </a:defRPr>
            </a:lvl2pPr>
            <a:lvl3pPr marL="460375" indent="0" algn="l"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Then, in teams of 4-5 people…</a:t>
            </a:r>
          </a:p>
          <a:p>
            <a:r>
              <a:rPr lang="en-US" dirty="0"/>
              <a:t>Task: </a:t>
            </a:r>
            <a:r>
              <a:rPr lang="en-US" altLang="ko-KR" dirty="0">
                <a:ea typeface="Gulim" pitchFamily="34" charset="-127"/>
              </a:rPr>
              <a:t>Decide as a team on an improvement opportunity to work through during this session</a:t>
            </a:r>
          </a:p>
          <a:p>
            <a:r>
              <a:rPr lang="en-US" dirty="0" smtClean="0"/>
              <a:t>Timing: 5 minutes</a:t>
            </a:r>
          </a:p>
          <a:p>
            <a:pPr lvl="1"/>
            <a:endParaRPr lang="en-US" altLang="ko-KR" dirty="0" smtClean="0">
              <a:ea typeface="Gulim" pitchFamily="34" charset="-127"/>
            </a:endParaRPr>
          </a:p>
        </p:txBody>
      </p:sp>
    </p:spTree>
    <p:extLst>
      <p:ext uri="{BB962C8B-B14F-4D97-AF65-F5344CB8AC3E}">
        <p14:creationId xmlns:p14="http://schemas.microsoft.com/office/powerpoint/2010/main" val="279109162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115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3"/>
          <p:cNvSpPr>
            <a:spLocks noGrp="1" noChangeArrowheads="1"/>
          </p:cNvSpPr>
          <p:nvPr>
            <p:ph type="title"/>
            <p:custDataLst>
              <p:tags r:id="rId3"/>
            </p:custDataLst>
          </p:nvPr>
        </p:nvSpPr>
        <p:spPr/>
        <p:txBody>
          <a:bodyPr>
            <a:normAutofit/>
          </a:bodyPr>
          <a:lstStyle/>
          <a:p>
            <a:pPr eaLnBrk="1" hangingPunct="1"/>
            <a:r>
              <a:rPr lang="en-US" altLang="ko-KR" dirty="0"/>
              <a:t>5. Plan</a:t>
            </a:r>
          </a:p>
        </p:txBody>
      </p:sp>
      <p:sp>
        <p:nvSpPr>
          <p:cNvPr id="3" name="Content Placeholder 2"/>
          <p:cNvSpPr>
            <a:spLocks noGrp="1"/>
          </p:cNvSpPr>
          <p:nvPr>
            <p:ph idx="1"/>
          </p:nvPr>
        </p:nvSpPr>
        <p:spPr>
          <a:xfrm>
            <a:off x="256080" y="1503946"/>
            <a:ext cx="8484695" cy="5033087"/>
          </a:xfrm>
          <a:prstGeom prst="rect">
            <a:avLst/>
          </a:prstGeom>
        </p:spPr>
        <p:txBody>
          <a:bodyPr>
            <a:normAutofit/>
          </a:bodyPr>
          <a:lstStyle/>
          <a:p>
            <a:pPr>
              <a:lnSpc>
                <a:spcPct val="100000"/>
              </a:lnSpc>
            </a:pPr>
            <a:r>
              <a:rPr lang="de-DE" dirty="0">
                <a:latin typeface="Arial" panose="020B0604020202020204" pitchFamily="34" charset="0"/>
                <a:cs typeface="Arial" panose="020B0604020202020204" pitchFamily="34" charset="0"/>
              </a:rPr>
              <a:t>Implemement the improvement</a:t>
            </a:r>
          </a:p>
          <a:p>
            <a:pPr>
              <a:lnSpc>
                <a:spcPct val="100000"/>
              </a:lnSpc>
            </a:pPr>
            <a:r>
              <a:rPr lang="de-DE" dirty="0">
                <a:latin typeface="Arial" panose="020B0604020202020204" pitchFamily="34" charset="0"/>
                <a:cs typeface="Arial" panose="020B0604020202020204" pitchFamily="34" charset="0"/>
              </a:rPr>
              <a:t>Test the improvement</a:t>
            </a:r>
          </a:p>
          <a:p>
            <a:pPr lvl="1">
              <a:lnSpc>
                <a:spcPct val="100000"/>
              </a:lnSpc>
            </a:pPr>
            <a:r>
              <a:rPr lang="de-DE" dirty="0">
                <a:latin typeface="Arial" panose="020B0604020202020204" pitchFamily="34" charset="0"/>
                <a:cs typeface="Arial" panose="020B0604020202020204" pitchFamily="34" charset="0"/>
              </a:rPr>
              <a:t>EXPERIMENT!</a:t>
            </a:r>
          </a:p>
          <a:p>
            <a:pPr lvl="1">
              <a:lnSpc>
                <a:spcPct val="100000"/>
              </a:lnSpc>
            </a:pPr>
            <a:r>
              <a:rPr lang="de-DE" dirty="0">
                <a:latin typeface="Arial" panose="020B0604020202020204" pitchFamily="34" charset="0"/>
                <a:cs typeface="Arial" panose="020B0604020202020204" pitchFamily="34" charset="0"/>
              </a:rPr>
              <a:t>Learn</a:t>
            </a:r>
          </a:p>
          <a:p>
            <a:pPr>
              <a:lnSpc>
                <a:spcPct val="100000"/>
              </a:lnSpc>
              <a:buFont typeface="Wingdings" panose="05000000000000000000" pitchFamily="2" charset="2"/>
              <a:buChar char="Ø"/>
            </a:pPr>
            <a:endParaRPr lang="de-DE" sz="2000" dirty="0">
              <a:latin typeface="Arial" panose="020B0604020202020204" pitchFamily="34" charset="0"/>
              <a:cs typeface="Arial" panose="020B0604020202020204" pitchFamily="34" charset="0"/>
            </a:endParaRPr>
          </a:p>
        </p:txBody>
      </p:sp>
      <p:pic>
        <p:nvPicPr>
          <p:cNvPr id="9" name="Picture 52"/>
          <p:cNvPicPr>
            <a:picLocks noChangeAspect="1" noChangeArrowheads="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23324" y="4999491"/>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5" descr="D:\Eigene Dateien\2_0_Dokumentation\2_1_Präsentationen &amp; Vorträge\2013-01 Global LEAN Design\icons\eng_communication.png"/>
          <p:cNvPicPr>
            <a:picLocks noChangeAspect="1"/>
          </p:cNvPicPr>
          <p:nvPr/>
        </p:nvPicPr>
        <p:blipFill rotWithShape="1">
          <a:blip r:embed="rId8">
            <a:duotone>
              <a:schemeClr val="accent1">
                <a:shade val="45000"/>
                <a:satMod val="135000"/>
              </a:schemeClr>
              <a:prstClr val="white"/>
            </a:duotone>
          </a:blip>
          <a:srcRect t="23066"/>
          <a:stretch/>
        </p:blipFill>
        <p:spPr>
          <a:xfrm>
            <a:off x="6201873" y="5386413"/>
            <a:ext cx="1495593" cy="1150620"/>
          </a:xfrm>
          <a:prstGeom prst="rect">
            <a:avLst/>
          </a:prstGeom>
          <a:noFill/>
          <a:ln>
            <a:noFill/>
          </a:ln>
          <a:effectLst/>
        </p:spPr>
      </p:pic>
      <p:sp>
        <p:nvSpPr>
          <p:cNvPr id="7" name="Explosion 1 2"/>
          <p:cNvSpPr/>
          <p:nvPr/>
        </p:nvSpPr>
        <p:spPr>
          <a:xfrm rot="889127">
            <a:off x="4763666" y="2723878"/>
            <a:ext cx="2276723" cy="1981040"/>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Make it easy to follow the desired procedure </a:t>
            </a:r>
          </a:p>
        </p:txBody>
      </p:sp>
      <p:sp>
        <p:nvSpPr>
          <p:cNvPr id="8" name="Flowchart: Magnetic Disk 7"/>
          <p:cNvSpPr/>
          <p:nvPr/>
        </p:nvSpPr>
        <p:spPr>
          <a:xfrm rot="19200000">
            <a:off x="5965049" y="2638556"/>
            <a:ext cx="277510"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177587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ko-KR" dirty="0"/>
              <a:t>5. Plan</a:t>
            </a:r>
            <a:endParaRPr lang="en-US" dirty="0"/>
          </a:p>
        </p:txBody>
      </p:sp>
      <p:sp>
        <p:nvSpPr>
          <p:cNvPr id="3" name="Content Placeholder 2"/>
          <p:cNvSpPr>
            <a:spLocks noGrp="1"/>
          </p:cNvSpPr>
          <p:nvPr>
            <p:ph idx="1"/>
          </p:nvPr>
        </p:nvSpPr>
        <p:spPr/>
        <p:txBody>
          <a:bodyPr/>
          <a:lstStyle/>
          <a:p>
            <a:r>
              <a:rPr lang="en-US" dirty="0" smtClean="0"/>
              <a:t>Make it easy to follow the desired procedure</a:t>
            </a:r>
            <a:endParaRPr lang="en-US" dirty="0"/>
          </a:p>
        </p:txBody>
      </p:sp>
      <p:pic>
        <p:nvPicPr>
          <p:cNvPr id="4098" name="Picture 2" descr="Image result for park"/>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16093" y="2042369"/>
            <a:ext cx="6111815" cy="458386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email">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a:stretch>
            <a:fillRect/>
          </a:stretch>
        </p:blipFill>
        <p:spPr bwMode="auto">
          <a:xfrm>
            <a:off x="3109174" y="2470123"/>
            <a:ext cx="1415325" cy="3646363"/>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rot="156469">
            <a:off x="3177350" y="2940615"/>
            <a:ext cx="1075918" cy="1455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144800" y="2565124"/>
            <a:ext cx="1360971" cy="584775"/>
          </a:xfrm>
          <a:prstGeom prst="rect">
            <a:avLst/>
          </a:prstGeom>
          <a:noFill/>
        </p:spPr>
        <p:txBody>
          <a:bodyPr wrap="square" rtlCol="0">
            <a:spAutoFit/>
          </a:bodyPr>
          <a:lstStyle/>
          <a:p>
            <a:pPr algn="ctr"/>
            <a:r>
              <a:rPr lang="en-US" sz="1600" b="1" dirty="0" smtClean="0">
                <a:solidFill>
                  <a:schemeClr val="tx1">
                    <a:lumMod val="65000"/>
                    <a:lumOff val="35000"/>
                  </a:schemeClr>
                </a:solidFill>
              </a:rPr>
              <a:t>No </a:t>
            </a:r>
          </a:p>
          <a:p>
            <a:pPr algn="ctr"/>
            <a:r>
              <a:rPr lang="en-US" sz="1600" b="1" dirty="0" smtClean="0">
                <a:solidFill>
                  <a:schemeClr val="tx1">
                    <a:lumMod val="65000"/>
                    <a:lumOff val="35000"/>
                  </a:schemeClr>
                </a:solidFill>
              </a:rPr>
              <a:t>Littering</a:t>
            </a:r>
            <a:endParaRPr lang="en-US" sz="1600" b="1" dirty="0">
              <a:solidFill>
                <a:schemeClr val="tx1">
                  <a:lumMod val="65000"/>
                  <a:lumOff val="35000"/>
                </a:schemeClr>
              </a:solidFill>
            </a:endParaRPr>
          </a:p>
        </p:txBody>
      </p:sp>
      <p:pic>
        <p:nvPicPr>
          <p:cNvPr id="1031" name="Picture 7"/>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25195">
            <a:off x="2431353" y="6207137"/>
            <a:ext cx="1645983" cy="374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342493">
            <a:off x="3632626" y="6295083"/>
            <a:ext cx="1535566" cy="66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516093" y="6492918"/>
            <a:ext cx="6695334" cy="365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4" descr="http://images.clipartpanda.com/classroom-trash-can-clipart-trash_can_line_art.png"/>
          <p:cNvPicPr>
            <a:picLocks noChangeAspect="1" noChangeArrowheads="1"/>
          </p:cNvPicPr>
          <p:nvPr/>
        </p:nvPicPr>
        <p:blipFill>
          <a:blip r:embed="rId7" cstate="email">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2349115" y="4832655"/>
            <a:ext cx="1045066" cy="1512596"/>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516093" y="6485202"/>
            <a:ext cx="6695334" cy="2117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124396" y="4533363"/>
            <a:ext cx="1476170" cy="2000550"/>
          </a:xfrm>
          <a:prstGeom prst="ellipse">
            <a:avLst/>
          </a:prstGeom>
          <a:noFill/>
          <a:ln w="762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5024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63562"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3" name="Title 1"/>
          <p:cNvSpPr>
            <a:spLocks noGrp="1"/>
          </p:cNvSpPr>
          <p:nvPr>
            <p:ph type="title"/>
          </p:nvPr>
        </p:nvSpPr>
        <p:spPr/>
        <p:txBody>
          <a:bodyPr>
            <a:noAutofit/>
          </a:bodyPr>
          <a:lstStyle/>
          <a:p>
            <a:r>
              <a:rPr lang="en-US" dirty="0"/>
              <a:t>Exercise</a:t>
            </a:r>
          </a:p>
        </p:txBody>
      </p:sp>
      <p:sp>
        <p:nvSpPr>
          <p:cNvPr id="2" name="Content Placeholder 1"/>
          <p:cNvSpPr>
            <a:spLocks noGrp="1"/>
          </p:cNvSpPr>
          <p:nvPr>
            <p:ph idx="1"/>
          </p:nvPr>
        </p:nvSpPr>
        <p:spPr>
          <a:prstGeom prst="rect">
            <a:avLst/>
          </a:prstGeom>
        </p:spPr>
        <p:txBody>
          <a:bodyPr/>
          <a:lstStyle/>
          <a:p>
            <a:r>
              <a:rPr lang="en-US" b="0" dirty="0" smtClean="0"/>
              <a:t>In your teams…</a:t>
            </a:r>
          </a:p>
          <a:p>
            <a:r>
              <a:rPr lang="en-US" b="0" dirty="0" smtClean="0"/>
              <a:t>Timing: 10 minutes</a:t>
            </a:r>
          </a:p>
          <a:p>
            <a:r>
              <a:rPr lang="en-US" b="0" dirty="0" smtClean="0"/>
              <a:t>Task: </a:t>
            </a:r>
          </a:p>
          <a:p>
            <a:pPr lvl="1"/>
            <a:r>
              <a:rPr lang="en-US" altLang="ko-KR" b="0" dirty="0" smtClean="0">
                <a:ea typeface="Gulim" pitchFamily="34" charset="-127"/>
              </a:rPr>
              <a:t>Develop the future state </a:t>
            </a:r>
          </a:p>
          <a:p>
            <a:pPr lvl="1"/>
            <a:r>
              <a:rPr lang="en-US" altLang="ko-KR" dirty="0" smtClean="0">
                <a:ea typeface="Gulim" pitchFamily="34" charset="-127"/>
              </a:rPr>
              <a:t>Develop </a:t>
            </a:r>
            <a:r>
              <a:rPr lang="en-US" altLang="ko-KR" b="0" dirty="0" smtClean="0">
                <a:ea typeface="Gulim" pitchFamily="34" charset="-127"/>
              </a:rPr>
              <a:t>the </a:t>
            </a:r>
            <a:r>
              <a:rPr lang="en-US" altLang="ko-KR" dirty="0" smtClean="0">
                <a:ea typeface="Gulim" pitchFamily="34" charset="-127"/>
              </a:rPr>
              <a:t>implementation </a:t>
            </a:r>
            <a:r>
              <a:rPr lang="en-US" altLang="ko-KR" b="0" dirty="0" smtClean="0">
                <a:ea typeface="Gulim" pitchFamily="34" charset="-127"/>
              </a:rPr>
              <a:t>plan</a:t>
            </a:r>
          </a:p>
          <a:p>
            <a:r>
              <a:rPr lang="en-US" b="0" dirty="0" smtClean="0"/>
              <a:t>End Result: Share your results</a:t>
            </a:r>
            <a:endParaRPr lang="en-US" b="0" dirty="0"/>
          </a:p>
        </p:txBody>
      </p:sp>
      <p:pic>
        <p:nvPicPr>
          <p:cNvPr id="34" name="Picture 6" descr="Flipchart"/>
          <p:cNvPicPr>
            <a:picLocks noChangeAspect="1" noChangeArrowheads="1"/>
          </p:cNvPicPr>
          <p:nvPr>
            <p:custDataLst>
              <p:tags r:id="rId3"/>
            </p:custDataLst>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gray">
          <a:xfrm>
            <a:off x="6783860" y="2731205"/>
            <a:ext cx="1956916" cy="339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8682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2414"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3"/>
          <p:cNvSpPr>
            <a:spLocks noGrp="1" noChangeArrowheads="1"/>
          </p:cNvSpPr>
          <p:nvPr>
            <p:ph type="title"/>
            <p:custDataLst>
              <p:tags r:id="rId3"/>
            </p:custDataLst>
          </p:nvPr>
        </p:nvSpPr>
        <p:spPr/>
        <p:txBody>
          <a:bodyPr>
            <a:noAutofit/>
          </a:bodyPr>
          <a:lstStyle/>
          <a:p>
            <a:pPr eaLnBrk="1" hangingPunct="1"/>
            <a:r>
              <a:rPr lang="en-US" altLang="ko-KR" dirty="0"/>
              <a:t>6. Do</a:t>
            </a:r>
          </a:p>
        </p:txBody>
      </p:sp>
      <p:sp>
        <p:nvSpPr>
          <p:cNvPr id="5" name="Content Placeholder 4"/>
          <p:cNvSpPr>
            <a:spLocks noGrp="1"/>
          </p:cNvSpPr>
          <p:nvPr>
            <p:ph idx="1"/>
          </p:nvPr>
        </p:nvSpPr>
        <p:spPr>
          <a:prstGeom prst="rect">
            <a:avLst/>
          </a:prstGeom>
        </p:spPr>
        <p:txBody>
          <a:bodyPr>
            <a:normAutofit/>
          </a:bodyPr>
          <a:lstStyle/>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Implement the solution</a:t>
            </a:r>
          </a:p>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Define </a:t>
            </a:r>
            <a:r>
              <a:rPr lang="en-US" sz="2000" dirty="0">
                <a:latin typeface="Arial" panose="020B0604020202020204" pitchFamily="34" charset="0"/>
                <a:cs typeface="Arial" panose="020B0604020202020204" pitchFamily="34" charset="0"/>
              </a:rPr>
              <a:t>responsibility and timelines for implementation of the parts of the </a:t>
            </a:r>
            <a:r>
              <a:rPr lang="en-US" sz="2000" dirty="0" smtClean="0">
                <a:latin typeface="Arial" panose="020B0604020202020204" pitchFamily="34" charset="0"/>
                <a:cs typeface="Arial" panose="020B0604020202020204" pitchFamily="34" charset="0"/>
              </a:rPr>
              <a:t>improvement</a:t>
            </a:r>
          </a:p>
          <a:p>
            <a:pPr lvl="1">
              <a:buSzPct val="111000"/>
            </a:pPr>
            <a:r>
              <a:rPr lang="en-US" dirty="0" smtClean="0">
                <a:latin typeface="Arial" panose="020B0604020202020204" pitchFamily="34" charset="0"/>
                <a:cs typeface="Arial" panose="020B0604020202020204" pitchFamily="34" charset="0"/>
              </a:rPr>
              <a:t>Action </a:t>
            </a:r>
            <a:r>
              <a:rPr lang="en-US" dirty="0">
                <a:latin typeface="Arial" panose="020B0604020202020204" pitchFamily="34" charset="0"/>
                <a:cs typeface="Arial" panose="020B0604020202020204" pitchFamily="34" charset="0"/>
              </a:rPr>
              <a:t>I</a:t>
            </a:r>
            <a:r>
              <a:rPr lang="en-US" dirty="0" smtClean="0">
                <a:latin typeface="Arial" panose="020B0604020202020204" pitchFamily="34" charset="0"/>
                <a:cs typeface="Arial" panose="020B0604020202020204" pitchFamily="34" charset="0"/>
              </a:rPr>
              <a:t>tem </a:t>
            </a:r>
            <a:r>
              <a:rPr lang="en-US" dirty="0">
                <a:latin typeface="Arial" panose="020B0604020202020204" pitchFamily="34" charset="0"/>
                <a:cs typeface="Arial" panose="020B0604020202020204" pitchFamily="34" charset="0"/>
              </a:rPr>
              <a:t>C</a:t>
            </a:r>
            <a:r>
              <a:rPr lang="en-US" dirty="0" smtClean="0">
                <a:latin typeface="Arial" panose="020B0604020202020204" pitchFamily="34" charset="0"/>
                <a:cs typeface="Arial" panose="020B0604020202020204" pitchFamily="34" charset="0"/>
              </a:rPr>
              <a:t>ards</a:t>
            </a:r>
            <a:endParaRPr lang="en-US" dirty="0">
              <a:latin typeface="Arial" panose="020B0604020202020204" pitchFamily="34" charset="0"/>
              <a:cs typeface="Arial" panose="020B0604020202020204" pitchFamily="34" charset="0"/>
            </a:endParaRPr>
          </a:p>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team should engage any </a:t>
            </a:r>
            <a:r>
              <a:rPr lang="en-US" sz="2000" dirty="0" smtClean="0">
                <a:latin typeface="Arial" panose="020B0604020202020204" pitchFamily="34" charset="0"/>
                <a:cs typeface="Arial" panose="020B0604020202020204" pitchFamily="34" charset="0"/>
              </a:rPr>
              <a:t>affected </a:t>
            </a:r>
            <a:r>
              <a:rPr lang="en-US" sz="2000" dirty="0">
                <a:latin typeface="Arial" panose="020B0604020202020204" pitchFamily="34" charset="0"/>
                <a:cs typeface="Arial" panose="020B0604020202020204" pitchFamily="34" charset="0"/>
              </a:rPr>
              <a:t>employees at the </a:t>
            </a:r>
            <a:r>
              <a:rPr lang="en-US" sz="2000" dirty="0" smtClean="0">
                <a:latin typeface="Arial" panose="020B0604020202020204" pitchFamily="34" charset="0"/>
                <a:cs typeface="Arial" panose="020B0604020202020204" pitchFamily="34" charset="0"/>
              </a:rPr>
              <a:t>Gemba</a:t>
            </a:r>
            <a:endParaRPr lang="en-US" sz="2000"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a:stretch/>
        </p:blipFill>
        <p:spPr bwMode="auto">
          <a:xfrm>
            <a:off x="666339" y="3959491"/>
            <a:ext cx="3248299" cy="18316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2"/>
          <p:cNvPicPr>
            <a:picLocks noChangeAspect="1" noChangeArrowheads="1"/>
          </p:cNvPicPr>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23324" y="4999491"/>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5" descr="D:\Eigene Dateien\2_0_Dokumentation\2_1_Präsentationen &amp; Vorträge\2013-01 Global LEAN Design\icons\eng_communication.png"/>
          <p:cNvPicPr>
            <a:picLocks noChangeAspect="1"/>
          </p:cNvPicPr>
          <p:nvPr/>
        </p:nvPicPr>
        <p:blipFill rotWithShape="1">
          <a:blip r:embed="rId9">
            <a:duotone>
              <a:schemeClr val="accent1">
                <a:shade val="45000"/>
                <a:satMod val="135000"/>
              </a:schemeClr>
              <a:prstClr val="white"/>
            </a:duotone>
          </a:blip>
          <a:srcRect t="23066"/>
          <a:stretch/>
        </p:blipFill>
        <p:spPr>
          <a:xfrm>
            <a:off x="6201873" y="5386413"/>
            <a:ext cx="1495593" cy="1150620"/>
          </a:xfrm>
          <a:prstGeom prst="rect">
            <a:avLst/>
          </a:prstGeom>
          <a:noFill/>
          <a:ln>
            <a:noFill/>
          </a:ln>
          <a:effectLst/>
        </p:spPr>
      </p:pic>
    </p:spTree>
    <p:extLst>
      <p:ext uri="{BB962C8B-B14F-4D97-AF65-F5344CB8AC3E}">
        <p14:creationId xmlns:p14="http://schemas.microsoft.com/office/powerpoint/2010/main" val="3947134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3438"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3"/>
          <p:cNvSpPr>
            <a:spLocks noGrp="1" noChangeArrowheads="1"/>
          </p:cNvSpPr>
          <p:nvPr>
            <p:ph type="title"/>
            <p:custDataLst>
              <p:tags r:id="rId3"/>
            </p:custDataLst>
          </p:nvPr>
        </p:nvSpPr>
        <p:spPr/>
        <p:txBody>
          <a:bodyPr>
            <a:normAutofit/>
          </a:bodyPr>
          <a:lstStyle/>
          <a:p>
            <a:r>
              <a:rPr lang="en-US" altLang="ko-KR" dirty="0"/>
              <a:t>7. </a:t>
            </a:r>
            <a:r>
              <a:rPr lang="en-US" altLang="ko-KR" dirty="0" smtClean="0"/>
              <a:t>Check / Study</a:t>
            </a:r>
            <a:endParaRPr lang="en-US" altLang="ko-KR" dirty="0"/>
          </a:p>
        </p:txBody>
      </p:sp>
      <p:sp>
        <p:nvSpPr>
          <p:cNvPr id="6" name="Content Placeholder 5"/>
          <p:cNvSpPr>
            <a:spLocks noGrp="1"/>
          </p:cNvSpPr>
          <p:nvPr>
            <p:ph idx="1"/>
          </p:nvPr>
        </p:nvSpPr>
        <p:spPr/>
        <p:txBody>
          <a:bodyPr/>
          <a:lstStyle/>
          <a:p>
            <a:pP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Confirm the improvement was effective</a:t>
            </a:r>
          </a:p>
          <a:p>
            <a:pPr>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‘Check’ phase is where most Continuous Improvement efforts </a:t>
            </a:r>
            <a:r>
              <a:rPr lang="en-US" dirty="0" smtClean="0">
                <a:latin typeface="Arial" panose="020B0604020202020204" pitchFamily="34" charset="0"/>
                <a:cs typeface="Arial" panose="020B0604020202020204" pitchFamily="34" charset="0"/>
              </a:rPr>
              <a:t>fail</a:t>
            </a:r>
          </a:p>
          <a:p>
            <a:pPr lvl="1"/>
            <a:r>
              <a:rPr lang="en-US" dirty="0">
                <a:latin typeface="Arial" panose="020B0604020202020204" pitchFamily="34" charset="0"/>
                <a:cs typeface="Arial" panose="020B0604020202020204" pitchFamily="34" charset="0"/>
              </a:rPr>
              <a:t>Was the solution effective? Did it work?</a:t>
            </a:r>
          </a:p>
          <a:p>
            <a:pPr lvl="1"/>
            <a:r>
              <a:rPr lang="en-US" dirty="0">
                <a:latin typeface="Arial" panose="020B0604020202020204" pitchFamily="34" charset="0"/>
                <a:cs typeface="Arial" panose="020B0604020202020204" pitchFamily="34" charset="0"/>
              </a:rPr>
              <a:t>Did the measurements improve as expected? </a:t>
            </a:r>
          </a:p>
          <a:p>
            <a:pPr lvl="1"/>
            <a:r>
              <a:rPr lang="en-US" dirty="0" smtClean="0">
                <a:latin typeface="Arial" panose="020B0604020202020204" pitchFamily="34" charset="0"/>
                <a:cs typeface="Arial" panose="020B0604020202020204" pitchFamily="34" charset="0"/>
              </a:rPr>
              <a:t>Was </a:t>
            </a:r>
            <a:r>
              <a:rPr lang="en-US" dirty="0">
                <a:latin typeface="Arial" panose="020B0604020202020204" pitchFamily="34" charset="0"/>
                <a:cs typeface="Arial" panose="020B0604020202020204" pitchFamily="34" charset="0"/>
              </a:rPr>
              <a:t>something missed in the continuous improvement process?</a:t>
            </a:r>
          </a:p>
          <a:p>
            <a:pPr lvl="1"/>
            <a:r>
              <a:rPr lang="en-US" dirty="0" smtClean="0">
                <a:latin typeface="Arial" panose="020B0604020202020204" pitchFamily="34" charset="0"/>
                <a:cs typeface="Arial" panose="020B0604020202020204" pitchFamily="34" charset="0"/>
              </a:rPr>
              <a:t>Should </a:t>
            </a:r>
            <a:r>
              <a:rPr lang="en-US" dirty="0">
                <a:latin typeface="Arial" panose="020B0604020202020204" pitchFamily="34" charset="0"/>
                <a:cs typeface="Arial" panose="020B0604020202020204" pitchFamily="34" charset="0"/>
              </a:rPr>
              <a:t>the Plan be adjusted?     </a:t>
            </a:r>
          </a:p>
          <a:p>
            <a:pPr>
              <a:buSzPct val="150000"/>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pic>
        <p:nvPicPr>
          <p:cNvPr id="18" name="Picture 18" descr="D:\Eigene Dateien\2_0_Dokumentation\2_1_Präsentationen &amp; Vorträge\2013-01 Global LEAN Design\icons\eng_visualization.png"/>
          <p:cNvPicPr>
            <a:picLocks noChangeAspect="1"/>
          </p:cNvPicPr>
          <p:nvPr/>
        </p:nvPicPr>
        <p:blipFill>
          <a:blip r:embed="rId7">
            <a:duotone>
              <a:schemeClr val="accent1">
                <a:shade val="45000"/>
                <a:satMod val="135000"/>
              </a:schemeClr>
              <a:prstClr val="white"/>
            </a:duotone>
          </a:blip>
          <a:srcRect/>
          <a:stretch>
            <a:fillRect/>
          </a:stretch>
        </p:blipFill>
        <p:spPr>
          <a:xfrm>
            <a:off x="5235682" y="5232836"/>
            <a:ext cx="1298576" cy="1298576"/>
          </a:xfrm>
          <a:prstGeom prst="rect">
            <a:avLst/>
          </a:prstGeom>
          <a:noFill/>
          <a:ln>
            <a:noFill/>
          </a:ln>
        </p:spPr>
      </p:pic>
      <p:pic>
        <p:nvPicPr>
          <p:cNvPr id="19" name="Picture 18" descr="D:\Eigene Dateien\2_0_Dokumentation\2_1_Präsentationen &amp; Vorträge\2013-01 Global LEAN Design\icons\eng_performance_manage.png"/>
          <p:cNvPicPr>
            <a:picLocks noChangeAspect="1"/>
          </p:cNvPicPr>
          <p:nvPr/>
        </p:nvPicPr>
        <p:blipFill rotWithShape="1">
          <a:blip r:embed="rId8">
            <a:duotone>
              <a:schemeClr val="accent1">
                <a:shade val="45000"/>
                <a:satMod val="135000"/>
              </a:schemeClr>
              <a:prstClr val="white"/>
            </a:duotone>
          </a:blip>
          <a:srcRect t="7800"/>
          <a:stretch/>
        </p:blipFill>
        <p:spPr>
          <a:xfrm>
            <a:off x="4030106" y="5266781"/>
            <a:ext cx="1334800" cy="1230686"/>
          </a:xfrm>
          <a:prstGeom prst="rect">
            <a:avLst/>
          </a:prstGeom>
          <a:noFill/>
          <a:ln>
            <a:noFill/>
          </a:ln>
        </p:spPr>
      </p:pic>
      <p:pic>
        <p:nvPicPr>
          <p:cNvPr id="22" name="Picture 52"/>
          <p:cNvPicPr>
            <a:picLocks noChangeAspect="1" noChangeArrowheads="1"/>
          </p:cNvPicPr>
          <p:nvPr/>
        </p:nvPicPr>
        <p:blipFill rotWithShape="1">
          <a:blip r:embed="rId9"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23324" y="4999491"/>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5" descr="D:\Eigene Dateien\2_0_Dokumentation\2_1_Präsentationen &amp; Vorträge\2013-01 Global LEAN Design\icons\eng_communication.png"/>
          <p:cNvPicPr>
            <a:picLocks noChangeAspect="1"/>
          </p:cNvPicPr>
          <p:nvPr/>
        </p:nvPicPr>
        <p:blipFill rotWithShape="1">
          <a:blip r:embed="rId10">
            <a:duotone>
              <a:schemeClr val="accent1">
                <a:shade val="45000"/>
                <a:satMod val="135000"/>
              </a:schemeClr>
              <a:prstClr val="white"/>
            </a:duotone>
          </a:blip>
          <a:srcRect t="23066"/>
          <a:stretch/>
        </p:blipFill>
        <p:spPr>
          <a:xfrm>
            <a:off x="6201873" y="5386413"/>
            <a:ext cx="1495593" cy="1150620"/>
          </a:xfrm>
          <a:prstGeom prst="rect">
            <a:avLst/>
          </a:prstGeom>
          <a:noFill/>
          <a:ln>
            <a:noFill/>
          </a:ln>
          <a:effectLst/>
        </p:spPr>
      </p:pic>
    </p:spTree>
    <p:extLst>
      <p:ext uri="{BB962C8B-B14F-4D97-AF65-F5344CB8AC3E}">
        <p14:creationId xmlns:p14="http://schemas.microsoft.com/office/powerpoint/2010/main" val="4098814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Rectangle 2" hidden="1"/>
          <p:cNvGraphicFramePr>
            <a:graphicFrameLocks/>
          </p:cNvGraphicFramePr>
          <p:nvPr>
            <p:custDataLst>
              <p:tags r:id="rId2"/>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14463" r:id="rId6" imgW="0" imgH="0" progId="TCLayout.ActiveDocument.1">
                  <p:embed/>
                </p:oleObj>
              </mc:Choice>
              <mc:Fallback>
                <p:oleObj r:id="rId6"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0" y="0"/>
                        <a:ext cx="161984" cy="1619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3" name="Rectangle 3"/>
          <p:cNvSpPr>
            <a:spLocks noGrp="1" noChangeArrowheads="1"/>
          </p:cNvSpPr>
          <p:nvPr>
            <p:ph type="title"/>
            <p:custDataLst>
              <p:tags r:id="rId3"/>
            </p:custDataLst>
          </p:nvPr>
        </p:nvSpPr>
        <p:spPr/>
        <p:txBody>
          <a:bodyPr>
            <a:normAutofit/>
          </a:bodyPr>
          <a:lstStyle/>
          <a:p>
            <a:r>
              <a:rPr lang="en-US" altLang="ko-KR" dirty="0"/>
              <a:t>8. Act / Adjust</a:t>
            </a:r>
          </a:p>
        </p:txBody>
      </p:sp>
      <p:sp>
        <p:nvSpPr>
          <p:cNvPr id="4" name="Content Placeholder 3"/>
          <p:cNvSpPr>
            <a:spLocks noGrp="1"/>
          </p:cNvSpPr>
          <p:nvPr>
            <p:ph idx="1"/>
          </p:nvPr>
        </p:nvSpPr>
        <p:spPr>
          <a:prstGeom prst="rect">
            <a:avLst/>
          </a:prstGeom>
        </p:spPr>
        <p:txBody>
          <a:bodyPr>
            <a:normAutofit/>
          </a:bodyPr>
          <a:lstStyle/>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Adjust the solution if needed</a:t>
            </a:r>
          </a:p>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Expand the </a:t>
            </a:r>
            <a:r>
              <a:rPr lang="en-US" sz="2000" dirty="0">
                <a:latin typeface="Arial" panose="020B0604020202020204" pitchFamily="34" charset="0"/>
                <a:cs typeface="Arial" panose="020B0604020202020204" pitchFamily="34" charset="0"/>
              </a:rPr>
              <a:t>learning and improvement </a:t>
            </a:r>
            <a:r>
              <a:rPr lang="en-US" sz="2000" dirty="0" smtClean="0">
                <a:latin typeface="Arial" panose="020B0604020202020204" pitchFamily="34" charset="0"/>
                <a:cs typeface="Arial" panose="020B0604020202020204" pitchFamily="34" charset="0"/>
              </a:rPr>
              <a:t>to other areas</a:t>
            </a:r>
          </a:p>
          <a:p>
            <a:pP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Key points:</a:t>
            </a:r>
          </a:p>
          <a:p>
            <a:pPr lvl="1"/>
            <a:r>
              <a:rPr lang="en-US" dirty="0">
                <a:latin typeface="Arial" panose="020B0604020202020204" pitchFamily="34" charset="0"/>
                <a:cs typeface="Arial" panose="020B0604020202020204" pitchFamily="34" charset="0"/>
              </a:rPr>
              <a:t>What didn’t work?</a:t>
            </a:r>
          </a:p>
          <a:p>
            <a:pPr lvl="1"/>
            <a:r>
              <a:rPr lang="en-US" dirty="0">
                <a:latin typeface="Arial" panose="020B0604020202020204" pitchFamily="34" charset="0"/>
                <a:cs typeface="Arial" panose="020B0604020202020204" pitchFamily="34" charset="0"/>
              </a:rPr>
              <a:t>Could the solution have been better? </a:t>
            </a:r>
            <a:endParaRPr lang="en-US" dirty="0" smtClean="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Should another continuous improvement be initiated based on the results?</a:t>
            </a:r>
          </a:p>
          <a:p>
            <a:pPr marL="342900" lvl="1">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Team identifies any opportunities to expand the improvement</a:t>
            </a:r>
          </a:p>
          <a:p>
            <a:pPr marL="342900" lvl="1">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Share the improvement with the leaders in identified areas</a:t>
            </a:r>
          </a:p>
          <a:p>
            <a:pPr marL="342900" lvl="1">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Start additional Continuous Improvement Projects</a:t>
            </a:r>
          </a:p>
          <a:p>
            <a:pPr lvl="1"/>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pic>
        <p:nvPicPr>
          <p:cNvPr id="10" name="Picture 18" descr="D:\Eigene Dateien\10_0_Global LEAN Design\icons\icons_alle\eng_team_work.png"/>
          <p:cNvPicPr>
            <a:picLocks noChangeAspect="1"/>
          </p:cNvPicPr>
          <p:nvPr/>
        </p:nvPicPr>
        <p:blipFill>
          <a:blip r:embed="rId7">
            <a:duotone>
              <a:schemeClr val="accent1">
                <a:shade val="45000"/>
                <a:satMod val="135000"/>
              </a:schemeClr>
              <a:prstClr val="white"/>
            </a:duotone>
          </a:blip>
          <a:srcRect/>
          <a:stretch>
            <a:fillRect/>
          </a:stretch>
        </p:blipFill>
        <p:spPr>
          <a:xfrm>
            <a:off x="6473604" y="5136298"/>
            <a:ext cx="1298576" cy="1298576"/>
          </a:xfrm>
          <a:prstGeom prst="rect">
            <a:avLst/>
          </a:prstGeom>
          <a:noFill/>
          <a:ln>
            <a:noFill/>
          </a:ln>
        </p:spPr>
      </p:pic>
      <p:pic>
        <p:nvPicPr>
          <p:cNvPr id="13" name="Picture 52"/>
          <p:cNvPicPr>
            <a:picLocks noChangeAspect="1" noChangeArrowheads="1"/>
          </p:cNvPicPr>
          <p:nvPr/>
        </p:nvPicPr>
        <p:blipFill rotWithShape="1">
          <a:blip r:embed="rId8"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7623324" y="4999491"/>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758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Tracking</a:t>
            </a:r>
            <a:endParaRPr lang="en-GB" dirty="0"/>
          </a:p>
        </p:txBody>
      </p:sp>
      <p:sp>
        <p:nvSpPr>
          <p:cNvPr id="2" name="Content Placeholder 1"/>
          <p:cNvSpPr>
            <a:spLocks noGrp="1"/>
          </p:cNvSpPr>
          <p:nvPr>
            <p:ph idx="1"/>
          </p:nvPr>
        </p:nvSpPr>
        <p:spPr>
          <a:xfrm>
            <a:off x="256080" y="1503947"/>
            <a:ext cx="4501449" cy="4287202"/>
          </a:xfrm>
          <a:prstGeom prst="rect">
            <a:avLst/>
          </a:prstGeom>
        </p:spPr>
        <p:txBody>
          <a:bodyPr>
            <a:normAutofit/>
          </a:bodyPr>
          <a:lstStyle/>
          <a:p>
            <a:r>
              <a:rPr lang="en-US" dirty="0">
                <a:latin typeface="Arial" panose="020B0604020202020204" pitchFamily="34" charset="0"/>
                <a:cs typeface="Arial" panose="020B0604020202020204" pitchFamily="34" charset="0"/>
              </a:rPr>
              <a:t>CI leaders follow the </a:t>
            </a:r>
            <a:r>
              <a:rPr lang="en-US" dirty="0" smtClean="0">
                <a:latin typeface="Arial" panose="020B0604020202020204" pitchFamily="34" charset="0"/>
                <a:cs typeface="Arial" panose="020B0604020202020204" pitchFamily="34" charset="0"/>
              </a:rPr>
              <a:t>provided checklist </a:t>
            </a:r>
          </a:p>
          <a:p>
            <a:r>
              <a:rPr lang="en-US" dirty="0" smtClean="0">
                <a:latin typeface="Arial" panose="020B0604020202020204" pitchFamily="34" charset="0"/>
                <a:cs typeface="Arial" panose="020B0604020202020204" pitchFamily="34" charset="0"/>
              </a:rPr>
              <a:t>Each step is defined with space to write directly on the sheet</a:t>
            </a:r>
          </a:p>
          <a:p>
            <a:r>
              <a:rPr lang="en-US" dirty="0"/>
              <a:t>Typically, CI leaders meet with their team an hour at a time, one to three times a week until the project is complete</a:t>
            </a:r>
          </a:p>
          <a:p>
            <a:r>
              <a:rPr lang="en-US" dirty="0" smtClean="0"/>
              <a:t>CI </a:t>
            </a:r>
            <a:r>
              <a:rPr lang="en-US" dirty="0"/>
              <a:t>Leaders attend a biweekly meeting to give project status updates</a:t>
            </a:r>
          </a:p>
          <a:p>
            <a:endParaRPr lang="en-US" dirty="0">
              <a:latin typeface="Arial" panose="020B0604020202020204" pitchFamily="34" charset="0"/>
              <a:cs typeface="Arial" panose="020B0604020202020204" pitchFamily="34" charset="0"/>
            </a:endParaRPr>
          </a:p>
          <a:p>
            <a:endParaRPr lang="en-US" dirty="0"/>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6265"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6292" name="Picture 36"/>
          <p:cNvPicPr>
            <a:picLocks noChangeAspect="1" noChangeArrowheads="1"/>
          </p:cNvPicPr>
          <p:nvPr/>
        </p:nvPicPr>
        <p:blipFill>
          <a:blip r:embed="rId7" cstate="email">
            <a:biLevel thresh="75000"/>
            <a:extLst>
              <a:ext uri="{28A0092B-C50C-407E-A947-70E740481C1C}">
                <a14:useLocalDpi xmlns:a14="http://schemas.microsoft.com/office/drawing/2010/main" val="0"/>
              </a:ext>
            </a:extLst>
          </a:blip>
          <a:srcRect/>
          <a:stretch>
            <a:fillRect/>
          </a:stretch>
        </p:blipFill>
        <p:spPr bwMode="auto">
          <a:xfrm rot="16200000">
            <a:off x="4451931" y="2074591"/>
            <a:ext cx="4371771" cy="3283491"/>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4333886"/>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Leader Checklist</a:t>
            </a:r>
            <a:endParaRPr lang="en-GB" dirty="0"/>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9899"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5"/>
          <p:cNvSpPr txBox="1">
            <a:spLocks/>
          </p:cNvSpPr>
          <p:nvPr/>
        </p:nvSpPr>
        <p:spPr bwMode="auto">
          <a:xfrm rot="16200000">
            <a:off x="1247095" y="2074694"/>
            <a:ext cx="2173359" cy="4298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lvl="0">
              <a:buSzPct val="150000"/>
              <a:buFont typeface="Wingdings" pitchFamily="2" charset="2"/>
              <a:buChar char="q"/>
              <a:defRPr/>
            </a:pPr>
            <a:r>
              <a:rPr lang="en-US" sz="1800" b="1" kern="0" baseline="0" dirty="0" smtClean="0">
                <a:solidFill>
                  <a:srgbClr val="006428"/>
                </a:solidFill>
                <a:latin typeface="Arial"/>
                <a:cs typeface="Arial"/>
              </a:rPr>
              <a:t>Build a </a:t>
            </a:r>
            <a:r>
              <a:rPr lang="en-US" sz="1800" b="1" kern="0" dirty="0" smtClean="0">
                <a:solidFill>
                  <a:srgbClr val="006428"/>
                </a:solidFill>
                <a:latin typeface="Arial"/>
                <a:cs typeface="Arial"/>
              </a:rPr>
              <a:t>Team: </a:t>
            </a:r>
            <a:r>
              <a:rPr lang="en-US" sz="1800" kern="0" dirty="0" smtClean="0">
                <a:solidFill>
                  <a:srgbClr val="006428"/>
                </a:solidFill>
                <a:latin typeface="Arial"/>
                <a:cs typeface="Arial"/>
              </a:rPr>
              <a:t>5 people per team</a:t>
            </a:r>
            <a:r>
              <a:rPr lang="en-US" sz="1800" kern="0" dirty="0">
                <a:solidFill>
                  <a:srgbClr val="006428"/>
                </a:solidFill>
                <a:latin typeface="Arial"/>
                <a:cs typeface="Arial"/>
              </a:rPr>
              <a:t>, including 3 </a:t>
            </a:r>
            <a:r>
              <a:rPr lang="en-US" sz="1800" kern="0" dirty="0" smtClean="0">
                <a:solidFill>
                  <a:srgbClr val="006428"/>
                </a:solidFill>
                <a:latin typeface="Arial"/>
                <a:cs typeface="Arial"/>
              </a:rPr>
              <a:t>experts and a ringer</a:t>
            </a:r>
            <a:endParaRPr lang="en-US" sz="1800" b="1" kern="0" dirty="0" smtClean="0">
              <a:solidFill>
                <a:srgbClr val="006428"/>
              </a:solidFill>
              <a:latin typeface="Arial"/>
              <a:cs typeface="Arial"/>
            </a:endParaRPr>
          </a:p>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lang="en-US" sz="1800" b="1" kern="0" dirty="0" smtClean="0">
                <a:solidFill>
                  <a:srgbClr val="006428"/>
                </a:solidFill>
                <a:latin typeface="Arial"/>
                <a:cs typeface="Arial"/>
              </a:rPr>
              <a:t>Kick-off Meeting: </a:t>
            </a:r>
            <a:r>
              <a:rPr lang="en-US" sz="1800" kern="0" dirty="0" smtClean="0">
                <a:solidFill>
                  <a:srgbClr val="006428"/>
                </a:solidFill>
                <a:latin typeface="Arial"/>
                <a:cs typeface="Arial"/>
              </a:rPr>
              <a:t>Introduction, review CI process</a:t>
            </a:r>
          </a:p>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kumimoji="0" lang="en-US" sz="1800" b="1" i="0" u="none" strike="noStrike" kern="0" cap="none" spc="0" normalizeH="0" baseline="0" noProof="0" dirty="0" smtClean="0">
                <a:ln>
                  <a:noFill/>
                </a:ln>
                <a:solidFill>
                  <a:srgbClr val="006428"/>
                </a:solidFill>
                <a:effectLst/>
                <a:uLnTx/>
                <a:uFillTx/>
                <a:latin typeface="Arial"/>
                <a:cs typeface="Arial"/>
              </a:rPr>
              <a:t>1. Define</a:t>
            </a:r>
            <a:r>
              <a:rPr kumimoji="0" lang="en-US" sz="1800" b="1" i="0" u="none" strike="noStrike" kern="0" cap="none" spc="0" normalizeH="0" noProof="0" dirty="0" smtClean="0">
                <a:ln>
                  <a:noFill/>
                </a:ln>
                <a:solidFill>
                  <a:srgbClr val="006428"/>
                </a:solidFill>
                <a:effectLst/>
                <a:uLnTx/>
                <a:uFillTx/>
                <a:latin typeface="Arial"/>
                <a:cs typeface="Arial"/>
              </a:rPr>
              <a:t> Scope: </a:t>
            </a:r>
            <a:r>
              <a:rPr lang="en-US" sz="1800" kern="0" dirty="0">
                <a:solidFill>
                  <a:srgbClr val="006428"/>
                </a:solidFill>
                <a:latin typeface="Arial"/>
                <a:cs typeface="Arial"/>
              </a:rPr>
              <a:t>W</a:t>
            </a:r>
            <a:r>
              <a:rPr kumimoji="0" lang="en-US" sz="1800" i="0" u="none" strike="noStrike" kern="0" cap="none" spc="0" normalizeH="0" noProof="0" dirty="0" smtClean="0">
                <a:ln>
                  <a:noFill/>
                </a:ln>
                <a:solidFill>
                  <a:srgbClr val="006428"/>
                </a:solidFill>
                <a:effectLst/>
                <a:uLnTx/>
                <a:uFillTx/>
                <a:latin typeface="Arial"/>
                <a:cs typeface="Arial"/>
              </a:rPr>
              <a:t>hat are the boundaries of this CI?</a:t>
            </a:r>
            <a:endParaRPr lang="en-US" sz="1800" b="1" kern="0" baseline="0" dirty="0" smtClean="0">
              <a:solidFill>
                <a:srgbClr val="006428"/>
              </a:solidFill>
              <a:latin typeface="Arial"/>
              <a:cs typeface="Arial"/>
            </a:endParaRPr>
          </a:p>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lang="en-US" sz="1800" b="1" kern="0" dirty="0">
                <a:solidFill>
                  <a:srgbClr val="006428"/>
                </a:solidFill>
                <a:latin typeface="Arial"/>
                <a:cs typeface="Arial"/>
              </a:rPr>
              <a:t>2</a:t>
            </a:r>
            <a:r>
              <a:rPr lang="en-US" sz="1800" b="1" kern="0" baseline="0" dirty="0" smtClean="0">
                <a:solidFill>
                  <a:srgbClr val="006428"/>
                </a:solidFill>
                <a:latin typeface="Arial"/>
                <a:cs typeface="Arial"/>
              </a:rPr>
              <a:t>. Define</a:t>
            </a:r>
            <a:r>
              <a:rPr lang="en-US" sz="1800" b="1" kern="0" dirty="0" smtClean="0">
                <a:solidFill>
                  <a:srgbClr val="006428"/>
                </a:solidFill>
                <a:latin typeface="Arial"/>
                <a:cs typeface="Arial"/>
              </a:rPr>
              <a:t> Current State: </a:t>
            </a:r>
            <a:r>
              <a:rPr lang="en-US" sz="1800" kern="0" dirty="0">
                <a:solidFill>
                  <a:srgbClr val="006428"/>
                </a:solidFill>
                <a:latin typeface="Arial"/>
                <a:cs typeface="Arial"/>
              </a:rPr>
              <a:t>H</a:t>
            </a:r>
            <a:r>
              <a:rPr lang="en-US" sz="1800" kern="0" dirty="0" smtClean="0">
                <a:solidFill>
                  <a:srgbClr val="006428"/>
                </a:solidFill>
                <a:latin typeface="Arial"/>
                <a:cs typeface="Arial"/>
              </a:rPr>
              <a:t>ow does it work today?</a:t>
            </a:r>
            <a:endParaRPr lang="en-US" sz="1800" b="1" kern="0" dirty="0" smtClean="0">
              <a:solidFill>
                <a:srgbClr val="006428"/>
              </a:solidFill>
              <a:latin typeface="Arial"/>
              <a:cs typeface="Arial"/>
            </a:endParaRPr>
          </a:p>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lang="en-US" sz="1800" b="1" kern="0" dirty="0">
                <a:solidFill>
                  <a:srgbClr val="006428"/>
                </a:solidFill>
                <a:latin typeface="Arial"/>
                <a:cs typeface="Arial"/>
              </a:rPr>
              <a:t>3</a:t>
            </a:r>
            <a:r>
              <a:rPr kumimoji="0" lang="en-US" sz="1800" b="1" i="0" u="none" strike="noStrike" kern="0" cap="none" spc="0" normalizeH="0" baseline="0" noProof="0" dirty="0" smtClean="0">
                <a:ln>
                  <a:noFill/>
                </a:ln>
                <a:solidFill>
                  <a:srgbClr val="006428"/>
                </a:solidFill>
                <a:effectLst/>
                <a:uLnTx/>
                <a:uFillTx/>
                <a:latin typeface="Arial"/>
                <a:cs typeface="Arial"/>
              </a:rPr>
              <a:t>. Root Cause Analysis: </a:t>
            </a:r>
            <a:r>
              <a:rPr kumimoji="0" lang="en-US" sz="1800" i="0" u="none" strike="noStrike" kern="0" cap="none" spc="0" normalizeH="0" baseline="0" noProof="0" dirty="0" smtClean="0">
                <a:ln>
                  <a:noFill/>
                </a:ln>
                <a:solidFill>
                  <a:srgbClr val="006428"/>
                </a:solidFill>
                <a:effectLst/>
                <a:uLnTx/>
                <a:uFillTx/>
                <a:latin typeface="Arial"/>
                <a:cs typeface="Arial"/>
              </a:rPr>
              <a:t>What is the real problem? Use the 5 whys.</a:t>
            </a:r>
            <a:endParaRPr kumimoji="0" lang="en-US" sz="1800" b="1" i="0" u="none" strike="noStrike" kern="0" cap="none" spc="0" normalizeH="0" baseline="0" noProof="0" dirty="0" smtClean="0">
              <a:ln>
                <a:noFill/>
              </a:ln>
              <a:solidFill>
                <a:srgbClr val="006428"/>
              </a:solidFill>
              <a:effectLst/>
              <a:uLnTx/>
              <a:uFillTx/>
              <a:latin typeface="Arial"/>
              <a:cs typeface="Arial"/>
            </a:endParaRPr>
          </a:p>
          <a:p>
            <a:pPr lvl="0">
              <a:buSzPct val="150000"/>
              <a:buFont typeface="Wingdings" pitchFamily="2" charset="2"/>
              <a:buChar char="q"/>
              <a:defRPr/>
            </a:pPr>
            <a:r>
              <a:rPr lang="en-US" sz="1800" b="1" kern="0" dirty="0">
                <a:solidFill>
                  <a:srgbClr val="006428"/>
                </a:solidFill>
                <a:latin typeface="Arial"/>
                <a:cs typeface="Arial"/>
              </a:rPr>
              <a:t>4</a:t>
            </a:r>
            <a:r>
              <a:rPr lang="en-US" sz="1800" b="1" kern="0" dirty="0" smtClean="0">
                <a:solidFill>
                  <a:srgbClr val="006428"/>
                </a:solidFill>
                <a:latin typeface="Arial"/>
                <a:cs typeface="Arial"/>
              </a:rPr>
              <a:t>. Define Future State</a:t>
            </a:r>
            <a:r>
              <a:rPr lang="en-US" sz="1800" b="1" kern="0" dirty="0">
                <a:solidFill>
                  <a:srgbClr val="006428"/>
                </a:solidFill>
                <a:latin typeface="Arial"/>
                <a:cs typeface="Arial"/>
              </a:rPr>
              <a:t>: </a:t>
            </a:r>
            <a:r>
              <a:rPr lang="en-US" sz="1800" kern="0" dirty="0">
                <a:solidFill>
                  <a:srgbClr val="006428"/>
                </a:solidFill>
                <a:latin typeface="Arial"/>
                <a:cs typeface="Arial"/>
              </a:rPr>
              <a:t>How should it work? Define measurements</a:t>
            </a:r>
            <a:r>
              <a:rPr lang="en-US" sz="1800" kern="0" dirty="0" smtClean="0">
                <a:solidFill>
                  <a:srgbClr val="006428"/>
                </a:solidFill>
                <a:latin typeface="Arial"/>
                <a:cs typeface="Arial"/>
              </a:rPr>
              <a:t>.</a:t>
            </a:r>
            <a:endParaRPr lang="en-US" sz="1800" b="1" kern="0" dirty="0" smtClean="0">
              <a:solidFill>
                <a:srgbClr val="006428"/>
              </a:solidFill>
              <a:latin typeface="Arial"/>
              <a:cs typeface="Arial"/>
            </a:endParaRPr>
          </a:p>
        </p:txBody>
      </p:sp>
      <p:sp>
        <p:nvSpPr>
          <p:cNvPr id="8" name="Content Placeholder 5"/>
          <p:cNvSpPr txBox="1">
            <a:spLocks/>
          </p:cNvSpPr>
          <p:nvPr/>
        </p:nvSpPr>
        <p:spPr bwMode="auto">
          <a:xfrm rot="16200000">
            <a:off x="5556625" y="1630001"/>
            <a:ext cx="2425151" cy="4572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square" lIns="91440" tIns="45720" rIns="91440" bIns="45720" numCol="1" anchor="ctr" anchorCtr="0" compatLnSpc="1">
            <a:prstTxWarp prst="textNoShape">
              <a:avLst/>
            </a:prstTxWarp>
            <a:noAutofit/>
          </a:bodyPr>
          <a:lstStyle>
            <a:lvl1pPr marL="342900" indent="-342900" algn="l" rtl="0" eaLnBrk="0" fontAlgn="base" hangingPunct="0">
              <a:spcBef>
                <a:spcPct val="20000"/>
              </a:spcBef>
              <a:spcAft>
                <a:spcPct val="0"/>
              </a:spcAft>
              <a:buChar char="•"/>
              <a:defRPr sz="16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cs typeface="+mn-cs"/>
              </a:defRPr>
            </a:lvl2pPr>
            <a:lvl3pPr marL="1143000" indent="-228600" algn="l" rtl="0" eaLnBrk="0" fontAlgn="base" hangingPunct="0">
              <a:spcBef>
                <a:spcPct val="20000"/>
              </a:spcBef>
              <a:spcAft>
                <a:spcPct val="0"/>
              </a:spcAft>
              <a:buChar char="•"/>
              <a:defRPr sz="1600">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lang="en-US" sz="1800" b="1" kern="0" dirty="0">
                <a:solidFill>
                  <a:srgbClr val="006428"/>
                </a:solidFill>
                <a:latin typeface="Arial"/>
                <a:cs typeface="Arial"/>
              </a:rPr>
              <a:t>5</a:t>
            </a:r>
            <a:r>
              <a:rPr kumimoji="0" lang="en-US" sz="1800" b="1" i="0" u="none" strike="noStrike" kern="0" cap="none" spc="0" normalizeH="0" baseline="0" noProof="0" dirty="0" smtClean="0">
                <a:ln>
                  <a:noFill/>
                </a:ln>
                <a:solidFill>
                  <a:srgbClr val="006428"/>
                </a:solidFill>
                <a:effectLst/>
                <a:uLnTx/>
                <a:uFillTx/>
                <a:latin typeface="Arial"/>
                <a:cs typeface="Arial"/>
              </a:rPr>
              <a:t>. Develop Plan:</a:t>
            </a:r>
            <a:r>
              <a:rPr kumimoji="0" lang="en-US" sz="1800" b="1" i="0" u="none" strike="noStrike" kern="0" cap="none" spc="0" normalizeH="0" noProof="0" dirty="0" smtClean="0">
                <a:ln>
                  <a:noFill/>
                </a:ln>
                <a:solidFill>
                  <a:srgbClr val="006428"/>
                </a:solidFill>
                <a:effectLst/>
                <a:uLnTx/>
                <a:uFillTx/>
                <a:latin typeface="Arial"/>
                <a:cs typeface="Arial"/>
              </a:rPr>
              <a:t> </a:t>
            </a:r>
            <a:r>
              <a:rPr lang="en-US" sz="1800" kern="0" dirty="0" smtClean="0">
                <a:solidFill>
                  <a:srgbClr val="006428"/>
                </a:solidFill>
                <a:latin typeface="Arial"/>
                <a:cs typeface="Arial"/>
              </a:rPr>
              <a:t>W</a:t>
            </a:r>
            <a:r>
              <a:rPr kumimoji="0" lang="en-US" sz="1800" i="0" u="none" strike="noStrike" kern="0" cap="none" spc="0" normalizeH="0" noProof="0" dirty="0" smtClean="0">
                <a:ln>
                  <a:noFill/>
                </a:ln>
                <a:solidFill>
                  <a:srgbClr val="006428"/>
                </a:solidFill>
                <a:effectLst/>
                <a:uLnTx/>
                <a:uFillTx/>
                <a:latin typeface="Arial"/>
                <a:cs typeface="Arial"/>
              </a:rPr>
              <a:t>hat is required to implement the future state? </a:t>
            </a:r>
            <a:endParaRPr lang="en-US" sz="1800" b="1" kern="0" dirty="0" smtClean="0">
              <a:solidFill>
                <a:srgbClr val="006428"/>
              </a:solidFill>
              <a:latin typeface="Arial"/>
              <a:cs typeface="Arial"/>
            </a:endParaRPr>
          </a:p>
          <a:p>
            <a:pPr>
              <a:buSzPct val="150000"/>
              <a:buFont typeface="Wingdings" pitchFamily="2" charset="2"/>
              <a:buChar char="q"/>
              <a:defRPr/>
            </a:pPr>
            <a:r>
              <a:rPr lang="en-US" sz="1800" b="1" kern="0" dirty="0">
                <a:solidFill>
                  <a:srgbClr val="006428"/>
                </a:solidFill>
                <a:latin typeface="Arial"/>
                <a:cs typeface="Arial"/>
              </a:rPr>
              <a:t>6</a:t>
            </a:r>
            <a:r>
              <a:rPr lang="en-US" sz="1800" b="1" kern="0" dirty="0" smtClean="0">
                <a:solidFill>
                  <a:srgbClr val="006428"/>
                </a:solidFill>
                <a:latin typeface="Arial"/>
                <a:cs typeface="Arial"/>
              </a:rPr>
              <a:t>. Do/Implement Plan</a:t>
            </a:r>
            <a:r>
              <a:rPr lang="en-US" sz="1800" b="1" kern="0" dirty="0">
                <a:solidFill>
                  <a:srgbClr val="006428"/>
                </a:solidFill>
                <a:latin typeface="Arial"/>
                <a:cs typeface="Arial"/>
              </a:rPr>
              <a:t>:</a:t>
            </a:r>
            <a:r>
              <a:rPr lang="en-US" sz="1800" kern="0" dirty="0">
                <a:solidFill>
                  <a:srgbClr val="006428"/>
                </a:solidFill>
                <a:latin typeface="Arial"/>
                <a:cs typeface="Arial"/>
              </a:rPr>
              <a:t> </a:t>
            </a:r>
            <a:r>
              <a:rPr lang="en-US" sz="1800" kern="0" dirty="0" smtClean="0">
                <a:solidFill>
                  <a:srgbClr val="006428"/>
                </a:solidFill>
                <a:latin typeface="Arial"/>
                <a:cs typeface="Arial"/>
              </a:rPr>
              <a:t>Assign activities to put the plan into action.</a:t>
            </a:r>
            <a:endParaRPr lang="en-US" sz="1800" b="1" kern="0" dirty="0" smtClean="0">
              <a:solidFill>
                <a:srgbClr val="006428"/>
              </a:solidFill>
              <a:latin typeface="Arial"/>
              <a:cs typeface="Arial"/>
            </a:endParaRPr>
          </a:p>
          <a:p>
            <a:pPr>
              <a:buSzPct val="150000"/>
              <a:buFont typeface="Wingdings" pitchFamily="2" charset="2"/>
              <a:buChar char="q"/>
              <a:defRPr/>
            </a:pPr>
            <a:r>
              <a:rPr lang="en-US" sz="1800" b="1" kern="0" dirty="0">
                <a:solidFill>
                  <a:srgbClr val="006428"/>
                </a:solidFill>
                <a:latin typeface="Arial"/>
                <a:cs typeface="Arial"/>
              </a:rPr>
              <a:t>7</a:t>
            </a:r>
            <a:r>
              <a:rPr kumimoji="0" lang="en-US" sz="1800" b="1" i="0" u="none" strike="noStrike" kern="0" cap="none" spc="0" normalizeH="0" baseline="0" noProof="0" dirty="0" smtClean="0">
                <a:ln>
                  <a:noFill/>
                </a:ln>
                <a:solidFill>
                  <a:srgbClr val="006428"/>
                </a:solidFill>
                <a:effectLst/>
                <a:uLnTx/>
                <a:uFillTx/>
                <a:latin typeface="Arial"/>
                <a:cs typeface="Arial"/>
              </a:rPr>
              <a:t>. Check: </a:t>
            </a:r>
            <a:r>
              <a:rPr lang="en-US" sz="1800" kern="0" dirty="0">
                <a:solidFill>
                  <a:srgbClr val="006428"/>
                </a:solidFill>
                <a:latin typeface="Arial"/>
                <a:cs typeface="Arial"/>
              </a:rPr>
              <a:t>Is the problem solved? Did measurements </a:t>
            </a:r>
            <a:r>
              <a:rPr lang="en-US" sz="1800" kern="0" dirty="0" smtClean="0">
                <a:solidFill>
                  <a:srgbClr val="006428"/>
                </a:solidFill>
                <a:latin typeface="Arial"/>
                <a:cs typeface="Arial"/>
              </a:rPr>
              <a:t>improve?</a:t>
            </a:r>
            <a:endParaRPr lang="en-US" sz="1800" b="1" kern="0" dirty="0" smtClean="0">
              <a:solidFill>
                <a:srgbClr val="006428"/>
              </a:solidFill>
              <a:latin typeface="Arial"/>
              <a:cs typeface="Arial"/>
            </a:endParaRPr>
          </a:p>
          <a:p>
            <a:pPr marR="0" lvl="0" defTabSz="914400" rtl="0" eaLnBrk="0" fontAlgn="base" latinLnBrk="0" hangingPunct="0">
              <a:lnSpc>
                <a:spcPct val="100000"/>
              </a:lnSpc>
              <a:spcBef>
                <a:spcPct val="20000"/>
              </a:spcBef>
              <a:spcAft>
                <a:spcPct val="0"/>
              </a:spcAft>
              <a:buClrTx/>
              <a:buSzPct val="150000"/>
              <a:buFont typeface="Wingdings" pitchFamily="2" charset="2"/>
              <a:buChar char="q"/>
              <a:tabLst/>
              <a:defRPr/>
            </a:pPr>
            <a:r>
              <a:rPr lang="en-US" sz="1800" b="1" kern="0" dirty="0" smtClean="0">
                <a:solidFill>
                  <a:srgbClr val="006428"/>
                </a:solidFill>
                <a:latin typeface="Arial"/>
                <a:cs typeface="Arial"/>
              </a:rPr>
              <a:t>8. Act/Adjust: </a:t>
            </a:r>
            <a:r>
              <a:rPr lang="en-US" sz="1800" kern="0" dirty="0" smtClean="0">
                <a:solidFill>
                  <a:srgbClr val="006428"/>
                </a:solidFill>
                <a:latin typeface="Arial"/>
                <a:cs typeface="Arial"/>
              </a:rPr>
              <a:t>What can be adjusted to improve the solution?</a:t>
            </a:r>
            <a:endParaRPr lang="en-US" sz="1800" b="1" kern="0" dirty="0">
              <a:solidFill>
                <a:srgbClr val="006428"/>
              </a:solidFill>
              <a:latin typeface="Arial"/>
              <a:cs typeface="Arial"/>
            </a:endParaRPr>
          </a:p>
          <a:p>
            <a:pPr>
              <a:buSzPct val="150000"/>
              <a:buFont typeface="Wingdings" pitchFamily="2" charset="2"/>
              <a:buChar char="q"/>
              <a:defRPr/>
            </a:pPr>
            <a:r>
              <a:rPr lang="en-US" sz="1800" b="1" kern="0" dirty="0" smtClean="0">
                <a:solidFill>
                  <a:srgbClr val="006428"/>
                </a:solidFill>
                <a:latin typeface="Arial"/>
                <a:cs typeface="Arial"/>
              </a:rPr>
              <a:t>Write One Page Result:</a:t>
            </a:r>
            <a:r>
              <a:rPr lang="en-US" sz="1800" kern="0" dirty="0" smtClean="0">
                <a:solidFill>
                  <a:srgbClr val="006428"/>
                </a:solidFill>
                <a:latin typeface="Arial"/>
                <a:cs typeface="Arial"/>
              </a:rPr>
              <a:t> </a:t>
            </a:r>
            <a:r>
              <a:rPr lang="en-US" sz="1800" kern="0" dirty="0">
                <a:solidFill>
                  <a:srgbClr val="006428"/>
                </a:solidFill>
                <a:latin typeface="Arial"/>
                <a:cs typeface="Arial"/>
              </a:rPr>
              <a:t>P</a:t>
            </a:r>
            <a:r>
              <a:rPr lang="en-US" sz="1800" kern="0" dirty="0" smtClean="0">
                <a:solidFill>
                  <a:srgbClr val="006428"/>
                </a:solidFill>
                <a:latin typeface="Arial"/>
                <a:cs typeface="Arial"/>
              </a:rPr>
              <a:t>ost it on the CI Board!</a:t>
            </a:r>
          </a:p>
        </p:txBody>
      </p:sp>
      <p:sp>
        <p:nvSpPr>
          <p:cNvPr id="10" name="Rectangle 9"/>
          <p:cNvSpPr/>
          <p:nvPr/>
        </p:nvSpPr>
        <p:spPr>
          <a:xfrm>
            <a:off x="0" y="1722065"/>
            <a:ext cx="9144000" cy="369332"/>
          </a:xfrm>
          <a:prstGeom prst="rect">
            <a:avLst/>
          </a:prstGeom>
        </p:spPr>
        <p:txBody>
          <a:bodyPr wrap="square">
            <a:spAutoFit/>
          </a:bodyPr>
          <a:lstStyle/>
          <a:p>
            <a:pPr lvl="0" algn="ctr" eaLnBrk="0" fontAlgn="base" hangingPunct="0">
              <a:spcBef>
                <a:spcPct val="20000"/>
              </a:spcBef>
              <a:spcAft>
                <a:spcPct val="0"/>
              </a:spcAft>
              <a:defRPr/>
            </a:pPr>
            <a:r>
              <a:rPr lang="en-US" b="1" kern="0" dirty="0">
                <a:solidFill>
                  <a:srgbClr val="006428"/>
                </a:solidFill>
                <a:latin typeface="Arial"/>
                <a:cs typeface="Arial"/>
              </a:rPr>
              <a:t>CI #</a:t>
            </a:r>
            <a:r>
              <a:rPr lang="en-US" b="1" u="sng" kern="0" dirty="0">
                <a:solidFill>
                  <a:srgbClr val="006428"/>
                </a:solidFill>
                <a:latin typeface="Arial"/>
                <a:cs typeface="Arial"/>
              </a:rPr>
              <a:t>	 </a:t>
            </a:r>
            <a:r>
              <a:rPr lang="en-US" b="1" u="sng" kern="0" dirty="0" smtClean="0">
                <a:solidFill>
                  <a:srgbClr val="006428"/>
                </a:solidFill>
                <a:latin typeface="Arial"/>
                <a:cs typeface="Arial"/>
              </a:rPr>
              <a:t>            </a:t>
            </a:r>
            <a:r>
              <a:rPr lang="en-US" b="1" kern="0" dirty="0" smtClean="0">
                <a:solidFill>
                  <a:srgbClr val="006428"/>
                </a:solidFill>
                <a:latin typeface="Arial"/>
                <a:cs typeface="Arial"/>
              </a:rPr>
              <a:t>Title</a:t>
            </a:r>
            <a:r>
              <a:rPr lang="en-US" b="1" u="sng" kern="0" dirty="0">
                <a:solidFill>
                  <a:srgbClr val="006428"/>
                </a:solidFill>
                <a:latin typeface="Arial"/>
                <a:cs typeface="Arial"/>
              </a:rPr>
              <a:t>	</a:t>
            </a:r>
            <a:r>
              <a:rPr lang="en-US" b="1" u="sng" kern="0" dirty="0" smtClean="0">
                <a:solidFill>
                  <a:srgbClr val="006428"/>
                </a:solidFill>
                <a:latin typeface="Arial"/>
                <a:cs typeface="Arial"/>
              </a:rPr>
              <a:t>                                                                      </a:t>
            </a:r>
            <a:r>
              <a:rPr lang="en-US" b="1" kern="0" dirty="0" smtClean="0">
                <a:solidFill>
                  <a:srgbClr val="006428"/>
                </a:solidFill>
                <a:latin typeface="Arial"/>
                <a:cs typeface="Arial"/>
              </a:rPr>
              <a:t>Start Date_________</a:t>
            </a:r>
            <a:endParaRPr lang="en-US" b="1" kern="0" dirty="0">
              <a:solidFill>
                <a:srgbClr val="006428"/>
              </a:solidFill>
              <a:latin typeface="Arial"/>
              <a:cs typeface="Arial"/>
            </a:endParaRPr>
          </a:p>
        </p:txBody>
      </p:sp>
    </p:spTree>
    <p:extLst>
      <p:ext uri="{BB962C8B-B14F-4D97-AF65-F5344CB8AC3E}">
        <p14:creationId xmlns:p14="http://schemas.microsoft.com/office/powerpoint/2010/main" val="32712975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a:bodyPr>
          <a:lstStyle/>
          <a:p>
            <a:r>
              <a:rPr lang="en-US" dirty="0" smtClean="0"/>
              <a:t>End Result Development</a:t>
            </a:r>
            <a:endParaRPr lang="en-US" dirty="0"/>
          </a:p>
        </p:txBody>
      </p:sp>
      <p:sp>
        <p:nvSpPr>
          <p:cNvPr id="3" name="Content Placeholder 2"/>
          <p:cNvSpPr>
            <a:spLocks noGrp="1"/>
          </p:cNvSpPr>
          <p:nvPr>
            <p:ph idx="1"/>
          </p:nvPr>
        </p:nvSpPr>
        <p:spPr>
          <a:prstGeom prst="rect">
            <a:avLst/>
          </a:prstGeom>
        </p:spPr>
        <p:txBody>
          <a:bodyPr>
            <a:noAutofit/>
          </a:bodyPr>
          <a:lstStyle/>
          <a:p>
            <a:r>
              <a:rPr lang="en-US" sz="2000" dirty="0" smtClean="0">
                <a:latin typeface="Arial" panose="020B0604020202020204" pitchFamily="34" charset="0"/>
                <a:cs typeface="Arial" panose="020B0604020202020204" pitchFamily="34" charset="0"/>
              </a:rPr>
              <a:t>At the project’s end, CI Leader creates a One Page Result, including team members </a:t>
            </a:r>
          </a:p>
          <a:p>
            <a:r>
              <a:rPr lang="en-US" sz="2000" dirty="0" smtClean="0">
                <a:latin typeface="Arial" panose="020B0604020202020204" pitchFamily="34" charset="0"/>
                <a:cs typeface="Arial" panose="020B0604020202020204" pitchFamily="34" charset="0"/>
              </a:rPr>
              <a:t>Post the One Page Result on the CI </a:t>
            </a:r>
            <a:r>
              <a:rPr lang="en-US" sz="2000" dirty="0" smtClean="0">
                <a:latin typeface="Arial" panose="020B0604020202020204" pitchFamily="34" charset="0"/>
                <a:cs typeface="Arial" panose="020B0604020202020204" pitchFamily="34" charset="0"/>
              </a:rPr>
              <a:t>Status Board</a:t>
            </a:r>
            <a:endParaRPr lang="en-US" sz="2000"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r="2264"/>
          <a:stretch/>
        </p:blipFill>
        <p:spPr bwMode="auto">
          <a:xfrm>
            <a:off x="1750834" y="2614411"/>
            <a:ext cx="5642332" cy="361487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2813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5" name="Picture 11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260117" y="1506828"/>
            <a:ext cx="6623766" cy="49336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644" name="Rectangle 4"/>
          <p:cNvSpPr>
            <a:spLocks noGrp="1" noChangeArrowheads="1"/>
          </p:cNvSpPr>
          <p:nvPr>
            <p:ph type="title"/>
            <p:custDataLst>
              <p:tags r:id="rId2"/>
            </p:custDataLst>
          </p:nvPr>
        </p:nvSpPr>
        <p:spPr/>
        <p:txBody>
          <a:bodyPr/>
          <a:lstStyle/>
          <a:p>
            <a:r>
              <a:rPr lang="en-US" dirty="0"/>
              <a:t>Status </a:t>
            </a:r>
            <a:r>
              <a:rPr lang="en-US" dirty="0" smtClean="0"/>
              <a:t>Board Example 1</a:t>
            </a:r>
            <a:endParaRPr lang="en-GB" dirty="0"/>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92171" r:id="rId7" imgW="0" imgH="0" progId="">
                  <p:embed/>
                </p:oleObj>
              </mc:Choice>
              <mc:Fallback>
                <p:oleObj r:id="rId7"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Line Callout 1 2"/>
          <p:cNvSpPr/>
          <p:nvPr/>
        </p:nvSpPr>
        <p:spPr>
          <a:xfrm flipH="1">
            <a:off x="301751" y="2794715"/>
            <a:ext cx="1398259" cy="334851"/>
          </a:xfrm>
          <a:prstGeom prst="borderCallout1">
            <a:avLst>
              <a:gd name="adj1" fmla="val 99519"/>
              <a:gd name="adj2" fmla="val -43"/>
              <a:gd name="adj3" fmla="val 277884"/>
              <a:gd name="adj4" fmla="val -121012"/>
            </a:avLst>
          </a:prstGeom>
          <a:solidFill>
            <a:schemeClr val="accent1"/>
          </a:solidFill>
          <a:ln w="28575">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atin typeface="Arial" panose="020B0604020202020204" pitchFamily="34" charset="0"/>
                <a:cs typeface="Arial" panose="020B0604020202020204" pitchFamily="34" charset="0"/>
              </a:rPr>
              <a:t>Countdown</a:t>
            </a:r>
            <a:endParaRPr lang="en-US" dirty="0">
              <a:latin typeface="Arial" panose="020B0604020202020204" pitchFamily="34" charset="0"/>
              <a:cs typeface="Arial" panose="020B0604020202020204" pitchFamily="34" charset="0"/>
            </a:endParaRPr>
          </a:p>
        </p:txBody>
      </p:sp>
      <p:sp>
        <p:nvSpPr>
          <p:cNvPr id="10" name="Line Callout 1 9"/>
          <p:cNvSpPr/>
          <p:nvPr/>
        </p:nvSpPr>
        <p:spPr>
          <a:xfrm flipH="1">
            <a:off x="244906" y="4660005"/>
            <a:ext cx="1287680" cy="671849"/>
          </a:xfrm>
          <a:prstGeom prst="borderCallout1">
            <a:avLst>
              <a:gd name="adj1" fmla="val 1498"/>
              <a:gd name="adj2" fmla="val -332"/>
              <a:gd name="adj3" fmla="val 84386"/>
              <a:gd name="adj4" fmla="val -121509"/>
            </a:avLst>
          </a:prstGeom>
          <a:solidFill>
            <a:schemeClr val="accent1"/>
          </a:solidFill>
          <a:ln w="28575">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One Page Results</a:t>
            </a:r>
          </a:p>
        </p:txBody>
      </p:sp>
      <p:sp>
        <p:nvSpPr>
          <p:cNvPr id="11" name="Line Callout 1 10"/>
          <p:cNvSpPr/>
          <p:nvPr/>
        </p:nvSpPr>
        <p:spPr>
          <a:xfrm>
            <a:off x="7740203" y="2174382"/>
            <a:ext cx="1095949" cy="530181"/>
          </a:xfrm>
          <a:prstGeom prst="borderCallout1">
            <a:avLst>
              <a:gd name="adj1" fmla="val 101341"/>
              <a:gd name="adj2" fmla="val 46898"/>
              <a:gd name="adj3" fmla="val 196104"/>
              <a:gd name="adj4" fmla="val -41165"/>
            </a:avLst>
          </a:prstGeom>
          <a:solidFill>
            <a:schemeClr val="accent1"/>
          </a:solidFill>
          <a:ln w="28575">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Pending List</a:t>
            </a:r>
          </a:p>
        </p:txBody>
      </p:sp>
      <p:sp>
        <p:nvSpPr>
          <p:cNvPr id="12" name="Line Callout 1 11"/>
          <p:cNvSpPr/>
          <p:nvPr/>
        </p:nvSpPr>
        <p:spPr>
          <a:xfrm>
            <a:off x="7440318" y="3796135"/>
            <a:ext cx="1428653" cy="530181"/>
          </a:xfrm>
          <a:prstGeom prst="borderCallout1">
            <a:avLst>
              <a:gd name="adj1" fmla="val 103770"/>
              <a:gd name="adj2" fmla="val 52066"/>
              <a:gd name="adj3" fmla="val 203391"/>
              <a:gd name="adj4" fmla="val 25545"/>
            </a:avLst>
          </a:prstGeom>
          <a:solidFill>
            <a:schemeClr val="accent1"/>
          </a:solidFill>
          <a:ln w="28575">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Action Item Cards</a:t>
            </a:r>
          </a:p>
        </p:txBody>
      </p:sp>
      <p:sp>
        <p:nvSpPr>
          <p:cNvPr id="13" name="Line Callout 1 12"/>
          <p:cNvSpPr/>
          <p:nvPr/>
        </p:nvSpPr>
        <p:spPr>
          <a:xfrm>
            <a:off x="7740203" y="5557233"/>
            <a:ext cx="1248348" cy="530181"/>
          </a:xfrm>
          <a:prstGeom prst="borderCallout1">
            <a:avLst>
              <a:gd name="adj1" fmla="val 96483"/>
              <a:gd name="adj2" fmla="val -350"/>
              <a:gd name="adj3" fmla="val 47926"/>
              <a:gd name="adj4" fmla="val -53595"/>
            </a:avLst>
          </a:prstGeom>
          <a:solidFill>
            <a:schemeClr val="accent1"/>
          </a:solidFill>
          <a:ln w="28575">
            <a:solidFill>
              <a:schemeClr val="accent1">
                <a:lumMod val="75000"/>
              </a:schemeClr>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Arial" panose="020B0604020202020204" pitchFamily="34" charset="0"/>
                <a:cs typeface="Arial" panose="020B0604020202020204" pitchFamily="34" charset="0"/>
              </a:rPr>
              <a:t>Checklist</a:t>
            </a:r>
          </a:p>
        </p:txBody>
      </p:sp>
    </p:spTree>
    <p:extLst>
      <p:ext uri="{BB962C8B-B14F-4D97-AF65-F5344CB8AC3E}">
        <p14:creationId xmlns:p14="http://schemas.microsoft.com/office/powerpoint/2010/main" val="135041451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4544558" y="4472573"/>
            <a:ext cx="1830301" cy="1381006"/>
          </a:xfrm>
          <a:prstGeom prst="rect">
            <a:avLst/>
          </a:prstGeom>
          <a:ln>
            <a:solidFill>
              <a:schemeClr val="accent4">
                <a:lumMod val="50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lang="en-US" sz="1600" dirty="0"/>
          </a:p>
        </p:txBody>
      </p:sp>
      <p:sp>
        <p:nvSpPr>
          <p:cNvPr id="22" name="Rectangle 21"/>
          <p:cNvSpPr/>
          <p:nvPr/>
        </p:nvSpPr>
        <p:spPr>
          <a:xfrm>
            <a:off x="6374857" y="3908973"/>
            <a:ext cx="1830301" cy="1944605"/>
          </a:xfrm>
          <a:prstGeom prst="rect">
            <a:avLst/>
          </a:prstGeom>
          <a:ln>
            <a:solidFill>
              <a:schemeClr val="accent4">
                <a:lumMod val="50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ctr"/>
            <a:endParaRPr lang="en-US" sz="1600" dirty="0"/>
          </a:p>
        </p:txBody>
      </p:sp>
      <p:sp>
        <p:nvSpPr>
          <p:cNvPr id="20" name="Rectangle 19"/>
          <p:cNvSpPr/>
          <p:nvPr/>
        </p:nvSpPr>
        <p:spPr>
          <a:xfrm>
            <a:off x="2701735" y="4963582"/>
            <a:ext cx="1832326" cy="889996"/>
          </a:xfrm>
          <a:prstGeom prst="rect">
            <a:avLst/>
          </a:prstGeom>
          <a:ln>
            <a:solidFill>
              <a:schemeClr val="accent4">
                <a:lumMod val="50000"/>
              </a:schemeClr>
            </a:solidFill>
          </a:ln>
          <a:effectLst/>
        </p:spPr>
        <p:style>
          <a:lnRef idx="1">
            <a:schemeClr val="accent4"/>
          </a:lnRef>
          <a:fillRef idx="3">
            <a:schemeClr val="accent4"/>
          </a:fillRef>
          <a:effectRef idx="2">
            <a:schemeClr val="accent4"/>
          </a:effectRef>
          <a:fontRef idx="minor">
            <a:schemeClr val="lt1"/>
          </a:fontRef>
        </p:style>
        <p:txBody>
          <a:bodyPr rtlCol="0" anchor="t"/>
          <a:lstStyle/>
          <a:p>
            <a:pPr algn="r"/>
            <a:endParaRPr lang="en-US" sz="1050" dirty="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256080" y="1503947"/>
            <a:ext cx="8484695" cy="1128042"/>
          </a:xfrm>
          <a:prstGeom prst="rect">
            <a:avLst/>
          </a:prstGeom>
        </p:spPr>
        <p:txBody>
          <a:bodyPr>
            <a:normAutofit fontScale="92500" lnSpcReduction="10000"/>
          </a:bodyPr>
          <a:lstStyle/>
          <a:p>
            <a:r>
              <a:rPr lang="en-US" sz="2000" b="0" dirty="0" smtClean="0">
                <a:latin typeface="Arial" panose="020B0604020202020204" pitchFamily="34" charset="0"/>
                <a:cs typeface="Arial" panose="020B0604020202020204" pitchFamily="34" charset="0"/>
              </a:rPr>
              <a:t>Method </a:t>
            </a:r>
            <a:r>
              <a:rPr lang="en-US" sz="2000" b="0" dirty="0">
                <a:latin typeface="Arial" panose="020B0604020202020204" pitchFamily="34" charset="0"/>
                <a:cs typeface="Arial" panose="020B0604020202020204" pitchFamily="34" charset="0"/>
              </a:rPr>
              <a:t>of making small, incremental </a:t>
            </a:r>
            <a:r>
              <a:rPr lang="en-US" sz="2000" b="0" dirty="0" smtClean="0">
                <a:latin typeface="Arial" panose="020B0604020202020204" pitchFamily="34" charset="0"/>
                <a:cs typeface="Arial" panose="020B0604020202020204" pitchFamily="34" charset="0"/>
              </a:rPr>
              <a:t>improvements to </a:t>
            </a:r>
            <a:r>
              <a:rPr lang="en-US" sz="2000" b="0" kern="0" dirty="0">
                <a:latin typeface="Arial" panose="020B0604020202020204" pitchFamily="34" charset="0"/>
                <a:cs typeface="Arial" panose="020B0604020202020204" pitchFamily="34" charset="0"/>
              </a:rPr>
              <a:t>contribute to increased </a:t>
            </a:r>
            <a:r>
              <a:rPr lang="en-US" sz="2000" b="0" kern="0" dirty="0" smtClean="0">
                <a:latin typeface="Arial" panose="020B0604020202020204" pitchFamily="34" charset="0"/>
                <a:cs typeface="Arial" panose="020B0604020202020204" pitchFamily="34" charset="0"/>
              </a:rPr>
              <a:t>competitiveness, productivity, teamwork, employee engagement, and reduced costs</a:t>
            </a:r>
            <a:r>
              <a:rPr lang="en-US" sz="2000" b="0"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It’s a series of asking</a:t>
            </a:r>
            <a:r>
              <a:rPr lang="en-US" sz="2000" b="0" dirty="0" smtClean="0">
                <a:latin typeface="Arial" panose="020B0604020202020204" pitchFamily="34" charset="0"/>
                <a:cs typeface="Arial" panose="020B0604020202020204" pitchFamily="34" charset="0"/>
              </a:rPr>
              <a:t>, “How can we optimize the current process?”</a:t>
            </a:r>
            <a:endParaRPr lang="en-US" sz="2000" b="0" dirty="0">
              <a:latin typeface="Arial" panose="020B0604020202020204" pitchFamily="34" charset="0"/>
              <a:cs typeface="Arial" panose="020B0604020202020204" pitchFamily="34" charset="0"/>
            </a:endParaRPr>
          </a:p>
        </p:txBody>
      </p:sp>
      <p:pic>
        <p:nvPicPr>
          <p:cNvPr id="8" name="Picture 52"/>
          <p:cNvPicPr>
            <a:picLocks noChangeAspect="1" noChangeArrowheads="1"/>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2932480" y="3534754"/>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2"/>
          <p:cNvPicPr>
            <a:picLocks noChangeAspect="1" noChangeArrowheads="1"/>
          </p:cNvPicPr>
          <p:nvPr/>
        </p:nvPicPr>
        <p:blipFill rotWithShape="1">
          <a:blip r:embed="rId3"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4774290" y="3040622"/>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2"/>
          <p:cNvPicPr>
            <a:picLocks noChangeAspect="1" noChangeArrowheads="1"/>
          </p:cNvPicPr>
          <p:nvPr/>
        </p:nvPicPr>
        <p:blipFill rotWithShape="1">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071173" y="3977472"/>
            <a:ext cx="1370836" cy="1380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5"/>
          <p:cNvSpPr/>
          <p:nvPr/>
        </p:nvSpPr>
        <p:spPr>
          <a:xfrm>
            <a:off x="866932" y="5370585"/>
            <a:ext cx="1832326" cy="482993"/>
          </a:xfrm>
          <a:prstGeom prst="rect">
            <a:avLst/>
          </a:prstGeom>
          <a:ln>
            <a:solidFill>
              <a:schemeClr val="accent4">
                <a:lumMod val="50000"/>
              </a:schemeClr>
            </a:solidFill>
          </a:ln>
          <a:effectLst/>
        </p:spPr>
        <p:style>
          <a:lnRef idx="1">
            <a:schemeClr val="accent4"/>
          </a:lnRef>
          <a:fillRef idx="3">
            <a:schemeClr val="accent4"/>
          </a:fillRef>
          <a:effectRef idx="2">
            <a:schemeClr val="accent4"/>
          </a:effectRef>
          <a:fontRef idx="minor">
            <a:schemeClr val="lt1"/>
          </a:fontRef>
        </p:style>
        <p:txBody>
          <a:bodyPr rtlCol="0" anchor="b"/>
          <a:lstStyle/>
          <a:p>
            <a:pPr algn="ctr"/>
            <a:r>
              <a:rPr lang="en-US" dirty="0" smtClean="0">
                <a:solidFill>
                  <a:schemeClr val="accent3">
                    <a:lumMod val="40000"/>
                    <a:lumOff val="60000"/>
                  </a:schemeClr>
                </a:solidFill>
                <a:latin typeface="Arial" panose="020B0604020202020204" pitchFamily="34" charset="0"/>
                <a:cs typeface="Arial" panose="020B0604020202020204" pitchFamily="34" charset="0"/>
              </a:rPr>
              <a:t>Process</a:t>
            </a:r>
            <a:endParaRPr lang="en-US" dirty="0">
              <a:solidFill>
                <a:schemeClr val="accent3">
                  <a:lumMod val="40000"/>
                  <a:lumOff val="60000"/>
                </a:schemeClr>
              </a:solidFill>
              <a:latin typeface="Arial" panose="020B0604020202020204" pitchFamily="34" charset="0"/>
              <a:cs typeface="Arial" panose="020B0604020202020204" pitchFamily="34" charset="0"/>
            </a:endParaRPr>
          </a:p>
        </p:txBody>
      </p:sp>
      <p:sp>
        <p:nvSpPr>
          <p:cNvPr id="15" name="Right Arrow 14"/>
          <p:cNvSpPr/>
          <p:nvPr/>
        </p:nvSpPr>
        <p:spPr>
          <a:xfrm rot="20933041">
            <a:off x="3289511" y="5060197"/>
            <a:ext cx="5120314" cy="541213"/>
          </a:xfrm>
          <a:prstGeom prst="rightArrow">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smtClean="0">
                <a:solidFill>
                  <a:schemeClr val="bg1"/>
                </a:solidFill>
                <a:latin typeface="Arial" panose="020B0604020202020204" pitchFamily="34" charset="0"/>
                <a:cs typeface="Arial" panose="020B0604020202020204" pitchFamily="34" charset="0"/>
              </a:rPr>
              <a:t>Increased Competitiveness</a:t>
            </a:r>
            <a:endParaRPr lang="en-US" b="1" dirty="0">
              <a:solidFill>
                <a:schemeClr val="bg1"/>
              </a:solidFill>
              <a:latin typeface="Arial" panose="020B0604020202020204" pitchFamily="34" charset="0"/>
              <a:cs typeface="Arial" panose="020B0604020202020204" pitchFamily="34" charset="0"/>
            </a:endParaRPr>
          </a:p>
        </p:txBody>
      </p:sp>
      <p:cxnSp>
        <p:nvCxnSpPr>
          <p:cNvPr id="4" name="Straight Arrow Connector 3"/>
          <p:cNvCxnSpPr/>
          <p:nvPr/>
        </p:nvCxnSpPr>
        <p:spPr>
          <a:xfrm>
            <a:off x="2813925" y="4933833"/>
            <a:ext cx="0" cy="435117"/>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715069" y="4958119"/>
            <a:ext cx="1847743" cy="400110"/>
          </a:xfrm>
          <a:prstGeom prst="rect">
            <a:avLst/>
          </a:prstGeom>
          <a:noFill/>
        </p:spPr>
        <p:txBody>
          <a:bodyPr wrap="square" rtlCol="0">
            <a:spAutoFit/>
          </a:bodyPr>
          <a:lstStyle>
            <a:defPPr>
              <a:defRPr lang="en-US"/>
            </a:defPPr>
            <a:lvl1pPr algn="r">
              <a:defRPr sz="2000">
                <a:solidFill>
                  <a:schemeClr val="bg1"/>
                </a:solidFill>
                <a:latin typeface="Arial" panose="020B0604020202020204" pitchFamily="34" charset="0"/>
                <a:cs typeface="Arial" panose="020B0604020202020204" pitchFamily="34" charset="0"/>
              </a:defRPr>
            </a:lvl1pPr>
          </a:lstStyle>
          <a:p>
            <a:r>
              <a:rPr lang="en-US" dirty="0"/>
              <a:t>Improvement</a:t>
            </a:r>
          </a:p>
        </p:txBody>
      </p:sp>
      <p:cxnSp>
        <p:nvCxnSpPr>
          <p:cNvPr id="23" name="Straight Arrow Connector 22"/>
          <p:cNvCxnSpPr/>
          <p:nvPr/>
        </p:nvCxnSpPr>
        <p:spPr>
          <a:xfrm>
            <a:off x="4674025" y="4461645"/>
            <a:ext cx="0" cy="435117"/>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655536" y="4471822"/>
            <a:ext cx="1731680" cy="400110"/>
          </a:xfrm>
          <a:prstGeom prst="rect">
            <a:avLst/>
          </a:prstGeom>
          <a:noFill/>
        </p:spPr>
        <p:txBody>
          <a:bodyPr wrap="square" rtlCol="0">
            <a:spAutoFit/>
          </a:bodyPr>
          <a:lstStyle/>
          <a:p>
            <a:pPr algn="r"/>
            <a:r>
              <a:rPr lang="en-US" sz="2000" dirty="0" smtClean="0">
                <a:solidFill>
                  <a:schemeClr val="bg1"/>
                </a:solidFill>
                <a:latin typeface="Arial" panose="020B0604020202020204" pitchFamily="34" charset="0"/>
                <a:cs typeface="Arial" panose="020B0604020202020204" pitchFamily="34" charset="0"/>
              </a:rPr>
              <a:t>Improvement</a:t>
            </a:r>
            <a:endParaRPr lang="en-US" sz="2000" dirty="0">
              <a:solidFill>
                <a:schemeClr val="bg1"/>
              </a:solidFill>
            </a:endParaRPr>
          </a:p>
        </p:txBody>
      </p:sp>
      <p:cxnSp>
        <p:nvCxnSpPr>
          <p:cNvPr id="25" name="Straight Arrow Connector 24"/>
          <p:cNvCxnSpPr/>
          <p:nvPr/>
        </p:nvCxnSpPr>
        <p:spPr>
          <a:xfrm>
            <a:off x="6463750" y="3915471"/>
            <a:ext cx="0" cy="435117"/>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375156" y="3902837"/>
            <a:ext cx="1853513" cy="400110"/>
          </a:xfrm>
          <a:prstGeom prst="rect">
            <a:avLst/>
          </a:prstGeom>
          <a:noFill/>
        </p:spPr>
        <p:txBody>
          <a:bodyPr wrap="square" rtlCol="0">
            <a:spAutoFit/>
          </a:bodyPr>
          <a:lstStyle>
            <a:defPPr>
              <a:defRPr lang="en-US"/>
            </a:defPPr>
            <a:lvl1pPr algn="r">
              <a:defRPr sz="2000">
                <a:solidFill>
                  <a:schemeClr val="bg1"/>
                </a:solidFill>
                <a:latin typeface="Arial" panose="020B0604020202020204" pitchFamily="34" charset="0"/>
                <a:cs typeface="Arial" panose="020B0604020202020204" pitchFamily="34" charset="0"/>
              </a:defRPr>
            </a:lvl1pPr>
          </a:lstStyle>
          <a:p>
            <a:r>
              <a:rPr lang="en-US" dirty="0"/>
              <a:t>Improvement</a:t>
            </a:r>
          </a:p>
        </p:txBody>
      </p:sp>
      <p:sp>
        <p:nvSpPr>
          <p:cNvPr id="7" name="TextBox 6"/>
          <p:cNvSpPr txBox="1"/>
          <p:nvPr/>
        </p:nvSpPr>
        <p:spPr>
          <a:xfrm>
            <a:off x="6291249" y="2888421"/>
            <a:ext cx="2021326" cy="954107"/>
          </a:xfrm>
          <a:prstGeom prst="rect">
            <a:avLst/>
          </a:prstGeom>
          <a:noFill/>
        </p:spPr>
        <p:txBody>
          <a:bodyPr wrap="square" rtlCol="0">
            <a:spAutoFit/>
          </a:bodyPr>
          <a:lstStyle/>
          <a:p>
            <a:pPr algn="ctr"/>
            <a:r>
              <a:rPr lang="en-US" sz="2800" b="1" dirty="0" smtClean="0">
                <a:ln w="12700">
                  <a:solidFill>
                    <a:schemeClr val="accent3">
                      <a:lumMod val="75000"/>
                    </a:schemeClr>
                  </a:solidFill>
                  <a:prstDash val="solid"/>
                </a:ln>
                <a:solidFill>
                  <a:schemeClr val="accent3"/>
                </a:solidFill>
                <a:latin typeface="Arial" panose="020B0604020202020204" pitchFamily="34" charset="0"/>
                <a:cs typeface="Arial" panose="020B0604020202020204" pitchFamily="34" charset="0"/>
              </a:rPr>
              <a:t>Improved Process</a:t>
            </a:r>
            <a:endParaRPr lang="en-US" sz="2800" b="1" dirty="0">
              <a:ln w="12700">
                <a:solidFill>
                  <a:schemeClr val="accent3">
                    <a:lumMod val="75000"/>
                  </a:schemeClr>
                </a:solidFill>
                <a:prstDash val="solid"/>
              </a:ln>
              <a:solidFill>
                <a:schemeClr val="accent3"/>
              </a:solidFill>
              <a:latin typeface="Arial" panose="020B0604020202020204" pitchFamily="34" charset="0"/>
              <a:cs typeface="Arial" panose="020B0604020202020204" pitchFamily="34" charset="0"/>
            </a:endParaRPr>
          </a:p>
        </p:txBody>
      </p:sp>
      <p:sp>
        <p:nvSpPr>
          <p:cNvPr id="9" name="Title 8"/>
          <p:cNvSpPr>
            <a:spLocks noGrp="1"/>
          </p:cNvSpPr>
          <p:nvPr>
            <p:ph type="title"/>
          </p:nvPr>
        </p:nvSpPr>
        <p:spPr/>
        <p:txBody>
          <a:bodyPr/>
          <a:lstStyle/>
          <a:p>
            <a:r>
              <a:rPr lang="en-US" dirty="0" smtClean="0"/>
              <a:t>What is Continuous Improvement?</a:t>
            </a:r>
            <a:endParaRPr lang="en-US" dirty="0"/>
          </a:p>
        </p:txBody>
      </p:sp>
    </p:spTree>
    <p:extLst>
      <p:ext uri="{BB962C8B-B14F-4D97-AF65-F5344CB8AC3E}">
        <p14:creationId xmlns:p14="http://schemas.microsoft.com/office/powerpoint/2010/main" val="1913862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1313563" y="1123088"/>
            <a:ext cx="6516875" cy="5129022"/>
          </a:xfrm>
          <a:prstGeom prst="rect">
            <a:avLst/>
          </a:prstGeom>
          <a:noFill/>
          <a:ln w="2857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52"/>
          <p:cNvSpPr txBox="1">
            <a:spLocks noChangeArrowheads="1"/>
          </p:cNvSpPr>
          <p:nvPr/>
        </p:nvSpPr>
        <p:spPr bwMode="gray">
          <a:xfrm>
            <a:off x="182563" y="2884488"/>
            <a:ext cx="788987"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42" tIns="42771" rIns="85542" bIns="42771" anchor="ctr">
            <a:spAutoFit/>
          </a:bodyPr>
          <a:lstStyle>
            <a:lvl1pPr defTabSz="855663" eaLnBrk="0" hangingPunct="0">
              <a:defRPr sz="1600" u="sng">
                <a:solidFill>
                  <a:schemeClr val="tx1"/>
                </a:solidFill>
                <a:latin typeface="Arial" charset="0"/>
              </a:defRPr>
            </a:lvl1pPr>
            <a:lvl2pPr marL="742950" indent="-285750" defTabSz="855663" eaLnBrk="0" hangingPunct="0">
              <a:defRPr sz="1600" u="sng">
                <a:solidFill>
                  <a:schemeClr val="tx1"/>
                </a:solidFill>
                <a:latin typeface="Arial" charset="0"/>
              </a:defRPr>
            </a:lvl2pPr>
            <a:lvl3pPr marL="1143000" indent="-228600" defTabSz="855663" eaLnBrk="0" hangingPunct="0">
              <a:defRPr sz="1600" u="sng">
                <a:solidFill>
                  <a:schemeClr val="tx1"/>
                </a:solidFill>
                <a:latin typeface="Arial" charset="0"/>
              </a:defRPr>
            </a:lvl3pPr>
            <a:lvl4pPr marL="1600200" indent="-228600" defTabSz="855663" eaLnBrk="0" hangingPunct="0">
              <a:defRPr sz="1600" u="sng">
                <a:solidFill>
                  <a:schemeClr val="tx1"/>
                </a:solidFill>
                <a:latin typeface="Arial" charset="0"/>
              </a:defRPr>
            </a:lvl4pPr>
            <a:lvl5pPr marL="2057400" indent="-228600" defTabSz="855663" eaLnBrk="0" hangingPunct="0">
              <a:defRPr sz="1600" u="sng">
                <a:solidFill>
                  <a:schemeClr val="tx1"/>
                </a:solidFill>
                <a:latin typeface="Arial" charset="0"/>
              </a:defRPr>
            </a:lvl5pPr>
            <a:lvl6pPr marL="2514600" indent="-228600" algn="r" defTabSz="855663" eaLnBrk="0" fontAlgn="base" hangingPunct="0">
              <a:spcBef>
                <a:spcPct val="0"/>
              </a:spcBef>
              <a:spcAft>
                <a:spcPct val="0"/>
              </a:spcAft>
              <a:defRPr sz="1600" u="sng">
                <a:solidFill>
                  <a:schemeClr val="tx1"/>
                </a:solidFill>
                <a:latin typeface="Arial" charset="0"/>
              </a:defRPr>
            </a:lvl6pPr>
            <a:lvl7pPr marL="2971800" indent="-228600" algn="r" defTabSz="855663" eaLnBrk="0" fontAlgn="base" hangingPunct="0">
              <a:spcBef>
                <a:spcPct val="0"/>
              </a:spcBef>
              <a:spcAft>
                <a:spcPct val="0"/>
              </a:spcAft>
              <a:defRPr sz="1600" u="sng">
                <a:solidFill>
                  <a:schemeClr val="tx1"/>
                </a:solidFill>
                <a:latin typeface="Arial" charset="0"/>
              </a:defRPr>
            </a:lvl7pPr>
            <a:lvl8pPr marL="3429000" indent="-228600" algn="r" defTabSz="855663" eaLnBrk="0" fontAlgn="base" hangingPunct="0">
              <a:spcBef>
                <a:spcPct val="0"/>
              </a:spcBef>
              <a:spcAft>
                <a:spcPct val="0"/>
              </a:spcAft>
              <a:defRPr sz="1600" u="sng">
                <a:solidFill>
                  <a:schemeClr val="tx1"/>
                </a:solidFill>
                <a:latin typeface="Arial" charset="0"/>
              </a:defRPr>
            </a:lvl8pPr>
            <a:lvl9pPr marL="3886200" indent="-228600" algn="r" defTabSz="855663" eaLnBrk="0" fontAlgn="base" hangingPunct="0">
              <a:spcBef>
                <a:spcPct val="0"/>
              </a:spcBef>
              <a:spcAft>
                <a:spcPct val="0"/>
              </a:spcAft>
              <a:defRPr sz="1600" u="sng">
                <a:solidFill>
                  <a:schemeClr val="tx1"/>
                </a:solidFill>
                <a:latin typeface="Arial" charset="0"/>
              </a:defRPr>
            </a:lvl9pPr>
          </a:lstStyle>
          <a:p>
            <a:pPr algn="ctr"/>
            <a:r>
              <a:rPr lang="en-US" altLang="ko-KR" sz="1000" b="1" u="none">
                <a:solidFill>
                  <a:schemeClr val="bg1"/>
                </a:solidFill>
                <a:ea typeface="Gulim" pitchFamily="34" charset="-127"/>
              </a:rPr>
              <a:t>Standards</a:t>
            </a:r>
          </a:p>
        </p:txBody>
      </p:sp>
      <p:sp>
        <p:nvSpPr>
          <p:cNvPr id="28" name="Text Box 70"/>
          <p:cNvSpPr txBox="1">
            <a:spLocks noChangeArrowheads="1"/>
          </p:cNvSpPr>
          <p:nvPr/>
        </p:nvSpPr>
        <p:spPr bwMode="gray">
          <a:xfrm>
            <a:off x="195263" y="1301750"/>
            <a:ext cx="996950" cy="238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5542" tIns="42771" rIns="85542" bIns="42771" anchor="ctr">
            <a:spAutoFit/>
          </a:bodyPr>
          <a:lstStyle>
            <a:lvl1pPr defTabSz="855663" eaLnBrk="0" hangingPunct="0">
              <a:defRPr sz="1600" u="sng">
                <a:solidFill>
                  <a:schemeClr val="tx1"/>
                </a:solidFill>
                <a:latin typeface="Arial" charset="0"/>
              </a:defRPr>
            </a:lvl1pPr>
            <a:lvl2pPr marL="742950" indent="-285750" defTabSz="855663" eaLnBrk="0" hangingPunct="0">
              <a:defRPr sz="1600" u="sng">
                <a:solidFill>
                  <a:schemeClr val="tx1"/>
                </a:solidFill>
                <a:latin typeface="Arial" charset="0"/>
              </a:defRPr>
            </a:lvl2pPr>
            <a:lvl3pPr marL="1143000" indent="-228600" defTabSz="855663" eaLnBrk="0" hangingPunct="0">
              <a:defRPr sz="1600" u="sng">
                <a:solidFill>
                  <a:schemeClr val="tx1"/>
                </a:solidFill>
                <a:latin typeface="Arial" charset="0"/>
              </a:defRPr>
            </a:lvl3pPr>
            <a:lvl4pPr marL="1600200" indent="-228600" defTabSz="855663" eaLnBrk="0" hangingPunct="0">
              <a:defRPr sz="1600" u="sng">
                <a:solidFill>
                  <a:schemeClr val="tx1"/>
                </a:solidFill>
                <a:latin typeface="Arial" charset="0"/>
              </a:defRPr>
            </a:lvl4pPr>
            <a:lvl5pPr marL="2057400" indent="-228600" defTabSz="855663" eaLnBrk="0" hangingPunct="0">
              <a:defRPr sz="1600" u="sng">
                <a:solidFill>
                  <a:schemeClr val="tx1"/>
                </a:solidFill>
                <a:latin typeface="Arial" charset="0"/>
              </a:defRPr>
            </a:lvl5pPr>
            <a:lvl6pPr marL="2514600" indent="-228600" algn="r" defTabSz="855663" eaLnBrk="0" fontAlgn="base" hangingPunct="0">
              <a:spcBef>
                <a:spcPct val="0"/>
              </a:spcBef>
              <a:spcAft>
                <a:spcPct val="0"/>
              </a:spcAft>
              <a:defRPr sz="1600" u="sng">
                <a:solidFill>
                  <a:schemeClr val="tx1"/>
                </a:solidFill>
                <a:latin typeface="Arial" charset="0"/>
              </a:defRPr>
            </a:lvl6pPr>
            <a:lvl7pPr marL="2971800" indent="-228600" algn="r" defTabSz="855663" eaLnBrk="0" fontAlgn="base" hangingPunct="0">
              <a:spcBef>
                <a:spcPct val="0"/>
              </a:spcBef>
              <a:spcAft>
                <a:spcPct val="0"/>
              </a:spcAft>
              <a:defRPr sz="1600" u="sng">
                <a:solidFill>
                  <a:schemeClr val="tx1"/>
                </a:solidFill>
                <a:latin typeface="Arial" charset="0"/>
              </a:defRPr>
            </a:lvl7pPr>
            <a:lvl8pPr marL="3429000" indent="-228600" algn="r" defTabSz="855663" eaLnBrk="0" fontAlgn="base" hangingPunct="0">
              <a:spcBef>
                <a:spcPct val="0"/>
              </a:spcBef>
              <a:spcAft>
                <a:spcPct val="0"/>
              </a:spcAft>
              <a:defRPr sz="1600" u="sng">
                <a:solidFill>
                  <a:schemeClr val="tx1"/>
                </a:solidFill>
                <a:latin typeface="Arial" charset="0"/>
              </a:defRPr>
            </a:lvl8pPr>
            <a:lvl9pPr marL="3886200" indent="-228600" algn="r" defTabSz="855663" eaLnBrk="0" fontAlgn="base" hangingPunct="0">
              <a:spcBef>
                <a:spcPct val="0"/>
              </a:spcBef>
              <a:spcAft>
                <a:spcPct val="0"/>
              </a:spcAft>
              <a:defRPr sz="1600" u="sng">
                <a:solidFill>
                  <a:schemeClr val="tx1"/>
                </a:solidFill>
                <a:latin typeface="Arial" charset="0"/>
              </a:defRPr>
            </a:lvl9pPr>
          </a:lstStyle>
          <a:p>
            <a:r>
              <a:rPr lang="en-US" altLang="ko-KR" sz="1000" b="1" u="none">
                <a:solidFill>
                  <a:schemeClr val="bg1"/>
                </a:solidFill>
                <a:ea typeface="Gulim" pitchFamily="34" charset="-127"/>
              </a:rPr>
              <a:t>PDCA CYCLE</a:t>
            </a:r>
          </a:p>
        </p:txBody>
      </p:sp>
      <p:pic>
        <p:nvPicPr>
          <p:cNvPr id="29"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5400000">
            <a:off x="4055113" y="5093085"/>
            <a:ext cx="1314887" cy="1226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Status Board Example 2</a:t>
            </a:r>
            <a:endParaRPr lang="en-US" dirty="0"/>
          </a:p>
        </p:txBody>
      </p:sp>
      <p:pic>
        <p:nvPicPr>
          <p:cNvPr id="8" name="Picture 2"/>
          <p:cNvPicPr>
            <a:picLocks noChangeAspect="1" noChangeArrowheads="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1401" y="2050737"/>
            <a:ext cx="3361038" cy="2520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Table 8"/>
          <p:cNvGraphicFramePr>
            <a:graphicFrameLocks noGrp="1"/>
          </p:cNvGraphicFramePr>
          <p:nvPr>
            <p:extLst>
              <p:ext uri="{D42A27DB-BD31-4B8C-83A1-F6EECF244321}">
                <p14:modId xmlns:p14="http://schemas.microsoft.com/office/powerpoint/2010/main" val="357293737"/>
              </p:ext>
            </p:extLst>
          </p:nvPr>
        </p:nvGraphicFramePr>
        <p:xfrm>
          <a:off x="1266533" y="3096042"/>
          <a:ext cx="1390774" cy="1097280"/>
        </p:xfrm>
        <a:graphic>
          <a:graphicData uri="http://schemas.openxmlformats.org/drawingml/2006/table">
            <a:tbl>
              <a:tblPr firstRow="1" bandRow="1">
                <a:tableStyleId>{2D5ABB26-0587-4C30-8999-92F81FD0307C}</a:tableStyleId>
              </a:tblPr>
              <a:tblGrid>
                <a:gridCol w="1390774"/>
              </a:tblGrid>
              <a:tr h="264020">
                <a:tc>
                  <a:txBody>
                    <a:bodyPr/>
                    <a:lstStyle/>
                    <a:p>
                      <a:r>
                        <a:rPr lang="en-US" dirty="0" smtClean="0">
                          <a:solidFill>
                            <a:schemeClr val="tx1"/>
                          </a:solidFill>
                        </a:rPr>
                        <a:t>CI</a:t>
                      </a:r>
                      <a:endParaRPr lang="en-US" dirty="0">
                        <a:solidFill>
                          <a:schemeClr val="tx1"/>
                        </a:solidFill>
                      </a:endParaRPr>
                    </a:p>
                  </a:txBody>
                  <a:tcPr>
                    <a:solidFill>
                      <a:schemeClr val="bg1">
                        <a:alpha val="50000"/>
                      </a:schemeClr>
                    </a:solidFill>
                  </a:tcPr>
                </a:tc>
              </a:tr>
              <a:tr h="264020">
                <a:tc>
                  <a:txBody>
                    <a:bodyPr/>
                    <a:lstStyle/>
                    <a:p>
                      <a:r>
                        <a:rPr lang="en-US" dirty="0" smtClean="0">
                          <a:solidFill>
                            <a:schemeClr val="tx1"/>
                          </a:solidFill>
                        </a:rPr>
                        <a:t>Lead</a:t>
                      </a:r>
                      <a:endParaRPr lang="en-US" dirty="0">
                        <a:solidFill>
                          <a:schemeClr val="tx1"/>
                        </a:solidFill>
                      </a:endParaRPr>
                    </a:p>
                  </a:txBody>
                  <a:tcPr>
                    <a:solidFill>
                      <a:schemeClr val="bg1">
                        <a:alpha val="50000"/>
                      </a:schemeClr>
                    </a:solidFill>
                  </a:tcPr>
                </a:tc>
              </a:tr>
              <a:tr h="264020">
                <a:tc>
                  <a:txBody>
                    <a:bodyPr/>
                    <a:lstStyle/>
                    <a:p>
                      <a:r>
                        <a:rPr lang="en-US" dirty="0" smtClean="0">
                          <a:solidFill>
                            <a:schemeClr val="tx1"/>
                          </a:solidFill>
                        </a:rPr>
                        <a:t>Date</a:t>
                      </a:r>
                      <a:endParaRPr lang="en-US" dirty="0">
                        <a:solidFill>
                          <a:schemeClr val="tx1"/>
                        </a:solidFill>
                      </a:endParaRPr>
                    </a:p>
                  </a:txBody>
                  <a:tcPr>
                    <a:solidFill>
                      <a:schemeClr val="bg1">
                        <a:alpha val="50000"/>
                      </a:schemeClr>
                    </a:solidFill>
                  </a:tcPr>
                </a:tc>
              </a:tr>
            </a:tbl>
          </a:graphicData>
        </a:graphic>
      </p:graphicFrame>
      <p:pic>
        <p:nvPicPr>
          <p:cNvPr id="11" name="Picture 7"/>
          <p:cNvPicPr>
            <a:picLocks noChangeAspect="1" noChangeArrowheads="1"/>
          </p:cNvPicPr>
          <p:nvPr/>
        </p:nvPicPr>
        <p:blipFill>
          <a:blip r:embed="rId6"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9625536">
            <a:off x="5426240" y="3348633"/>
            <a:ext cx="2648306"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Table 11"/>
          <p:cNvGraphicFramePr>
            <a:graphicFrameLocks noGrp="1"/>
          </p:cNvGraphicFramePr>
          <p:nvPr>
            <p:extLst>
              <p:ext uri="{D42A27DB-BD31-4B8C-83A1-F6EECF244321}">
                <p14:modId xmlns:p14="http://schemas.microsoft.com/office/powerpoint/2010/main" val="3094002672"/>
              </p:ext>
            </p:extLst>
          </p:nvPr>
        </p:nvGraphicFramePr>
        <p:xfrm>
          <a:off x="6339016" y="3753446"/>
          <a:ext cx="1106880" cy="1016262"/>
        </p:xfrm>
        <a:graphic>
          <a:graphicData uri="http://schemas.openxmlformats.org/drawingml/2006/table">
            <a:tbl>
              <a:tblPr firstRow="1" bandRow="1">
                <a:tableStyleId>{2D5ABB26-0587-4C30-8999-92F81FD0307C}</a:tableStyleId>
              </a:tblPr>
              <a:tblGrid>
                <a:gridCol w="1106880"/>
              </a:tblGrid>
              <a:tr h="338754">
                <a:tc>
                  <a:txBody>
                    <a:bodyPr/>
                    <a:lstStyle/>
                    <a:p>
                      <a:r>
                        <a:rPr lang="en-US" sz="1400" dirty="0" smtClean="0">
                          <a:solidFill>
                            <a:schemeClr val="tx1"/>
                          </a:solidFill>
                        </a:rPr>
                        <a:t>CI</a:t>
                      </a:r>
                      <a:endParaRPr lang="en-US" sz="1400" dirty="0">
                        <a:solidFill>
                          <a:schemeClr val="tx1"/>
                        </a:solidFill>
                      </a:endParaRPr>
                    </a:p>
                  </a:txBody>
                  <a:tcPr>
                    <a:solidFill>
                      <a:schemeClr val="bg1">
                        <a:alpha val="50000"/>
                      </a:schemeClr>
                    </a:solidFill>
                  </a:tcPr>
                </a:tc>
              </a:tr>
              <a:tr h="338754">
                <a:tc>
                  <a:txBody>
                    <a:bodyPr/>
                    <a:lstStyle/>
                    <a:p>
                      <a:r>
                        <a:rPr lang="en-US" sz="1400" dirty="0" smtClean="0">
                          <a:solidFill>
                            <a:schemeClr val="tx1"/>
                          </a:solidFill>
                        </a:rPr>
                        <a:t>Lead</a:t>
                      </a:r>
                      <a:endParaRPr lang="en-US" sz="1400" dirty="0">
                        <a:solidFill>
                          <a:schemeClr val="tx1"/>
                        </a:solidFill>
                      </a:endParaRPr>
                    </a:p>
                  </a:txBody>
                  <a:tcPr>
                    <a:solidFill>
                      <a:schemeClr val="bg1">
                        <a:alpha val="50000"/>
                      </a:schemeClr>
                    </a:solidFill>
                  </a:tcPr>
                </a:tc>
              </a:tr>
              <a:tr h="338754">
                <a:tc>
                  <a:txBody>
                    <a:bodyPr/>
                    <a:lstStyle/>
                    <a:p>
                      <a:r>
                        <a:rPr lang="en-US" sz="1400" dirty="0" smtClean="0">
                          <a:solidFill>
                            <a:schemeClr val="tx1"/>
                          </a:solidFill>
                        </a:rPr>
                        <a:t>Date</a:t>
                      </a:r>
                      <a:endParaRPr lang="en-US" sz="1400" dirty="0">
                        <a:solidFill>
                          <a:schemeClr val="tx1"/>
                        </a:solidFill>
                      </a:endParaRPr>
                    </a:p>
                  </a:txBody>
                  <a:tcPr>
                    <a:solidFill>
                      <a:schemeClr val="bg1">
                        <a:alpha val="50000"/>
                      </a:schemeClr>
                    </a:solidFill>
                  </a:tcPr>
                </a:tc>
              </a:tr>
            </a:tbl>
          </a:graphicData>
        </a:graphic>
      </p:graphicFrame>
    </p:spTree>
    <p:extLst>
      <p:ext uri="{BB962C8B-B14F-4D97-AF65-F5344CB8AC3E}">
        <p14:creationId xmlns:p14="http://schemas.microsoft.com/office/powerpoint/2010/main" val="105814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lstStyle/>
          <a:p>
            <a:r>
              <a:rPr lang="en-US" dirty="0"/>
              <a:t>Status </a:t>
            </a:r>
            <a:r>
              <a:rPr lang="en-US" dirty="0" smtClean="0"/>
              <a:t>Board Example 3</a:t>
            </a:r>
            <a:endParaRPr lang="en-GB" dirty="0"/>
          </a:p>
        </p:txBody>
      </p:sp>
      <p:sp>
        <p:nvSpPr>
          <p:cNvPr id="6" name="Content Placeholder 5"/>
          <p:cNvSpPr>
            <a:spLocks noGrp="1"/>
          </p:cNvSpPr>
          <p:nvPr>
            <p:ph idx="1"/>
          </p:nvPr>
        </p:nvSpPr>
        <p:spPr/>
        <p:txBody>
          <a:bodyPr/>
          <a:lstStyle/>
          <a:p>
            <a:r>
              <a:rPr lang="en-US" dirty="0" smtClean="0"/>
              <a:t>CI projects written on magnetic card</a:t>
            </a:r>
          </a:p>
          <a:p>
            <a:r>
              <a:rPr lang="en-US" dirty="0" smtClean="0"/>
              <a:t>Cards prioritized </a:t>
            </a:r>
            <a:r>
              <a:rPr lang="en-US" dirty="0"/>
              <a:t>on </a:t>
            </a:r>
            <a:r>
              <a:rPr lang="en-US" dirty="0" smtClean="0"/>
              <a:t>status board based </a:t>
            </a:r>
            <a:r>
              <a:rPr lang="en-US" dirty="0"/>
              <a:t>on strategy, impact, etc. </a:t>
            </a:r>
            <a:endParaRPr lang="en-US" dirty="0" smtClean="0"/>
          </a:p>
          <a:p>
            <a:r>
              <a:rPr lang="en-US" dirty="0" smtClean="0"/>
              <a:t>Card is </a:t>
            </a:r>
            <a:r>
              <a:rPr lang="en-US" dirty="0"/>
              <a:t>moved through </a:t>
            </a:r>
            <a:r>
              <a:rPr lang="en-US" dirty="0" smtClean="0"/>
              <a:t>CI steps </a:t>
            </a:r>
            <a:r>
              <a:rPr lang="en-US" dirty="0"/>
              <a:t>on </a:t>
            </a:r>
            <a:r>
              <a:rPr lang="en-US" dirty="0" smtClean="0"/>
              <a:t>Tracking </a:t>
            </a:r>
            <a:r>
              <a:rPr lang="en-US" dirty="0"/>
              <a:t>Board</a:t>
            </a:r>
          </a:p>
          <a:p>
            <a:endParaRPr lang="en-US" dirty="0"/>
          </a:p>
          <a:p>
            <a:endParaRPr lang="en-US" dirty="0"/>
          </a:p>
          <a:p>
            <a:endParaRPr lang="en-US" dirty="0"/>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76842"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8794" name="Picture 12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49317" y="4143079"/>
            <a:ext cx="2376495" cy="1351627"/>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66950" y="2670581"/>
            <a:ext cx="5773825" cy="35045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2909537" y="5200074"/>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1"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3282512" y="4273912"/>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2"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4079368" y="3459279"/>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3"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3694951" y="3392112"/>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4"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4491492" y="5174316"/>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5"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4465734" y="5712807"/>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6"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4864978" y="4152514"/>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7"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4465734" y="3304460"/>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8"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5777135" y="3164909"/>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19"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5700895" y="3828151"/>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0"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6307412" y="3628823"/>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1"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6822568" y="3867028"/>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2"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7350601" y="3107250"/>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3"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6822568" y="3122247"/>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4"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955909" y="3048510"/>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6"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8108309" y="3479898"/>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7"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7955909" y="3955518"/>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29" name="Picture 122"/>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rot="16200000">
            <a:off x="5740941" y="4535757"/>
            <a:ext cx="523690" cy="297848"/>
          </a:xfrm>
          <a:prstGeom prst="rect">
            <a:avLst/>
          </a:prstGeom>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 name="Bent Arrow 2"/>
          <p:cNvSpPr/>
          <p:nvPr/>
        </p:nvSpPr>
        <p:spPr>
          <a:xfrm>
            <a:off x="1425604" y="3358750"/>
            <a:ext cx="1446385" cy="745692"/>
          </a:xfrm>
          <a:prstGeom prst="bentArrow">
            <a:avLst>
              <a:gd name="adj1" fmla="val 25000"/>
              <a:gd name="adj2" fmla="val 25000"/>
              <a:gd name="adj3" fmla="val 25000"/>
              <a:gd name="adj4" fmla="val 87500"/>
            </a:avLst>
          </a:prstGeom>
          <a:solidFill>
            <a:schemeClr val="accent5">
              <a:lumMod val="40000"/>
              <a:lumOff val="60000"/>
            </a:schemeClr>
          </a:solidFill>
          <a:ln>
            <a:solidFill>
              <a:schemeClr val="accent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79290116"/>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to the CI Process</a:t>
            </a:r>
            <a:endParaRPr lang="en-US" dirty="0"/>
          </a:p>
        </p:txBody>
      </p:sp>
      <p:sp>
        <p:nvSpPr>
          <p:cNvPr id="3" name="Content Placeholder 2"/>
          <p:cNvSpPr>
            <a:spLocks noGrp="1"/>
          </p:cNvSpPr>
          <p:nvPr>
            <p:ph idx="1"/>
          </p:nvPr>
        </p:nvSpPr>
        <p:spPr>
          <a:xfrm>
            <a:off x="256080" y="1503947"/>
            <a:ext cx="8484695" cy="4999884"/>
          </a:xfrm>
        </p:spPr>
        <p:txBody>
          <a:bodyPr>
            <a:normAutofit fontScale="92500"/>
          </a:bodyPr>
          <a:lstStyle/>
          <a:p>
            <a:r>
              <a:rPr lang="en-US" dirty="0" smtClean="0"/>
              <a:t>Building a robust, sustainable CI Process takes time and continued effort; the industry agrees it takes roughly 10 years for an improvement program to truly become excellent</a:t>
            </a:r>
          </a:p>
          <a:p>
            <a:endParaRPr lang="en-US" dirty="0" smtClean="0"/>
          </a:p>
          <a:p>
            <a:r>
              <a:rPr lang="en-US" dirty="0" smtClean="0"/>
              <a:t>Resistance </a:t>
            </a:r>
            <a:r>
              <a:rPr lang="en-US" dirty="0" smtClean="0"/>
              <a:t>to change:</a:t>
            </a:r>
          </a:p>
          <a:p>
            <a:pPr lvl="1"/>
            <a:r>
              <a:rPr lang="en-US" dirty="0" smtClean="0"/>
              <a:t>Complacency </a:t>
            </a:r>
          </a:p>
          <a:p>
            <a:pPr marL="803275" lvl="2" indent="-342900">
              <a:buClr>
                <a:schemeClr val="accent1"/>
              </a:buClr>
              <a:buFont typeface="Wingdings" panose="05000000000000000000" pitchFamily="2" charset="2"/>
              <a:buChar char="§"/>
            </a:pPr>
            <a:r>
              <a:rPr lang="en-US" dirty="0" smtClean="0">
                <a:latin typeface="Arial"/>
                <a:cs typeface="Arial"/>
              </a:rPr>
              <a:t>Familiar </a:t>
            </a:r>
            <a:r>
              <a:rPr lang="en-US" dirty="0" smtClean="0">
                <a:latin typeface="Arial"/>
                <a:cs typeface="Arial"/>
              </a:rPr>
              <a:t>feels safer </a:t>
            </a:r>
            <a:r>
              <a:rPr lang="en-US" dirty="0" smtClean="0">
                <a:latin typeface="Arial"/>
                <a:cs typeface="Arial"/>
              </a:rPr>
              <a:t>and easier</a:t>
            </a:r>
          </a:p>
          <a:p>
            <a:pPr marL="803275" lvl="2" indent="-342900">
              <a:buClr>
                <a:schemeClr val="accent1"/>
              </a:buClr>
              <a:buFont typeface="Wingdings" panose="05000000000000000000" pitchFamily="2" charset="2"/>
              <a:buChar char="§"/>
            </a:pPr>
            <a:r>
              <a:rPr lang="en-US" dirty="0" smtClean="0">
                <a:latin typeface="Arial"/>
                <a:cs typeface="Arial"/>
              </a:rPr>
              <a:t>Be patient; gaining employee engagement is a marathon, not a sprint</a:t>
            </a:r>
            <a:endParaRPr lang="en-US" dirty="0">
              <a:latin typeface="Arial"/>
              <a:cs typeface="Arial"/>
            </a:endParaRPr>
          </a:p>
          <a:p>
            <a:pPr lvl="2"/>
            <a:endParaRPr lang="en-US" dirty="0" smtClean="0"/>
          </a:p>
          <a:p>
            <a:pPr lvl="1"/>
            <a:r>
              <a:rPr lang="en-US" dirty="0" smtClean="0"/>
              <a:t>Lack of knowledge</a:t>
            </a:r>
          </a:p>
          <a:p>
            <a:pPr marL="803275" lvl="2" indent="-342900">
              <a:buClr>
                <a:schemeClr val="accent1"/>
              </a:buClr>
              <a:buFont typeface="Wingdings" panose="05000000000000000000" pitchFamily="2" charset="2"/>
              <a:buChar char="§"/>
            </a:pPr>
            <a:r>
              <a:rPr lang="en-US" dirty="0">
                <a:latin typeface="Arial"/>
                <a:cs typeface="Arial"/>
              </a:rPr>
              <a:t>Coaching is key</a:t>
            </a:r>
          </a:p>
          <a:p>
            <a:pPr marL="803275" lvl="2" indent="-342900">
              <a:buClr>
                <a:schemeClr val="accent1"/>
              </a:buClr>
              <a:buFont typeface="Wingdings" panose="05000000000000000000" pitchFamily="2" charset="2"/>
              <a:buChar char="§"/>
            </a:pPr>
            <a:r>
              <a:rPr lang="en-US" dirty="0" smtClean="0">
                <a:latin typeface="Arial"/>
                <a:cs typeface="Arial"/>
              </a:rPr>
              <a:t>‘See </a:t>
            </a:r>
            <a:r>
              <a:rPr lang="en-US" dirty="0">
                <a:latin typeface="Arial"/>
                <a:cs typeface="Arial"/>
              </a:rPr>
              <a:t>one, </a:t>
            </a:r>
            <a:r>
              <a:rPr lang="en-US" dirty="0" smtClean="0">
                <a:latin typeface="Arial"/>
                <a:cs typeface="Arial"/>
              </a:rPr>
              <a:t>do </a:t>
            </a:r>
            <a:r>
              <a:rPr lang="en-US" dirty="0">
                <a:latin typeface="Arial"/>
                <a:cs typeface="Arial"/>
              </a:rPr>
              <a:t>one, t</a:t>
            </a:r>
            <a:r>
              <a:rPr lang="en-US" dirty="0" smtClean="0">
                <a:latin typeface="Arial"/>
                <a:cs typeface="Arial"/>
              </a:rPr>
              <a:t>each one’</a:t>
            </a:r>
            <a:endParaRPr lang="en-US" dirty="0">
              <a:latin typeface="Arial"/>
              <a:cs typeface="Arial"/>
            </a:endParaRPr>
          </a:p>
          <a:p>
            <a:pPr marL="803275" lvl="2" indent="-342900">
              <a:buClr>
                <a:schemeClr val="accent1"/>
              </a:buClr>
              <a:buFont typeface="Wingdings" panose="05000000000000000000" pitchFamily="2" charset="2"/>
              <a:buChar char="§"/>
            </a:pPr>
            <a:r>
              <a:rPr lang="en-US" dirty="0">
                <a:latin typeface="Arial"/>
                <a:cs typeface="Arial"/>
              </a:rPr>
              <a:t>Fail forward – embrace </a:t>
            </a:r>
            <a:r>
              <a:rPr lang="en-US" dirty="0" smtClean="0">
                <a:latin typeface="Arial"/>
                <a:cs typeface="Arial"/>
              </a:rPr>
              <a:t>uncertainty</a:t>
            </a:r>
            <a:r>
              <a:rPr lang="en-US" dirty="0">
                <a:latin typeface="Arial"/>
                <a:cs typeface="Arial"/>
              </a:rPr>
              <a:t>, use </a:t>
            </a:r>
            <a:r>
              <a:rPr lang="en-US" dirty="0" smtClean="0">
                <a:latin typeface="Arial"/>
                <a:cs typeface="Arial"/>
              </a:rPr>
              <a:t>mistakes to propel you forward</a:t>
            </a:r>
            <a:endParaRPr lang="en-US" dirty="0">
              <a:latin typeface="Arial"/>
              <a:cs typeface="Arial"/>
            </a:endParaRPr>
          </a:p>
          <a:p>
            <a:pPr marL="803275" lvl="2" indent="-342900">
              <a:buClr>
                <a:schemeClr val="accent1"/>
              </a:buClr>
              <a:buFont typeface="Wingdings" panose="05000000000000000000" pitchFamily="2" charset="2"/>
              <a:buChar char="§"/>
            </a:pPr>
            <a:r>
              <a:rPr lang="en-US" dirty="0" smtClean="0">
                <a:latin typeface="Arial"/>
                <a:cs typeface="Arial"/>
              </a:rPr>
              <a:t>Practice makes permanent; perfect </a:t>
            </a:r>
            <a:r>
              <a:rPr lang="en-US" dirty="0">
                <a:latin typeface="Arial"/>
                <a:cs typeface="Arial"/>
              </a:rPr>
              <a:t>practice makes perfect</a:t>
            </a: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25792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 to the CI Process</a:t>
            </a:r>
            <a:endParaRPr lang="en-US" dirty="0"/>
          </a:p>
        </p:txBody>
      </p:sp>
      <p:sp>
        <p:nvSpPr>
          <p:cNvPr id="3" name="Content Placeholder 2"/>
          <p:cNvSpPr>
            <a:spLocks noGrp="1"/>
          </p:cNvSpPr>
          <p:nvPr>
            <p:ph idx="1"/>
          </p:nvPr>
        </p:nvSpPr>
        <p:spPr>
          <a:xfrm>
            <a:off x="256080" y="1503947"/>
            <a:ext cx="8484695" cy="4768064"/>
          </a:xfrm>
        </p:spPr>
        <p:txBody>
          <a:bodyPr>
            <a:normAutofit lnSpcReduction="10000"/>
          </a:bodyPr>
          <a:lstStyle/>
          <a:p>
            <a:r>
              <a:rPr lang="en-US" dirty="0" smtClean="0"/>
              <a:t>Resistance to change:</a:t>
            </a:r>
          </a:p>
          <a:p>
            <a:pPr lvl="1"/>
            <a:r>
              <a:rPr lang="en-US" dirty="0"/>
              <a:t>Lack of Trust</a:t>
            </a:r>
          </a:p>
          <a:p>
            <a:pPr marL="803275" lvl="2" indent="-342900">
              <a:buClr>
                <a:schemeClr val="accent1"/>
              </a:buClr>
              <a:buFont typeface="Wingdings" panose="05000000000000000000" pitchFamily="2" charset="2"/>
              <a:buChar char="§"/>
            </a:pPr>
            <a:r>
              <a:rPr lang="en-US" dirty="0">
                <a:latin typeface="Arial"/>
                <a:cs typeface="Arial"/>
              </a:rPr>
              <a:t>CI is not just about processes and tools, but about relationships</a:t>
            </a:r>
          </a:p>
          <a:p>
            <a:pPr marL="803275" lvl="2" indent="-342900">
              <a:buClr>
                <a:schemeClr val="accent1"/>
              </a:buClr>
              <a:buFont typeface="Wingdings" panose="05000000000000000000" pitchFamily="2" charset="2"/>
              <a:buChar char="§"/>
            </a:pPr>
            <a:r>
              <a:rPr lang="en-US" dirty="0">
                <a:latin typeface="Arial"/>
                <a:cs typeface="Arial"/>
              </a:rPr>
              <a:t>Building relationships builds trust and trust is key to success</a:t>
            </a:r>
          </a:p>
          <a:p>
            <a:pPr marL="803275" lvl="2" indent="-342900">
              <a:buClr>
                <a:schemeClr val="accent1"/>
              </a:buClr>
              <a:buFont typeface="Wingdings" panose="05000000000000000000" pitchFamily="2" charset="2"/>
              <a:buChar char="§"/>
            </a:pPr>
            <a:r>
              <a:rPr lang="en-US" dirty="0">
                <a:latin typeface="Arial"/>
                <a:cs typeface="Arial"/>
              </a:rPr>
              <a:t>If leaders don’t walk the talk, CI will never fully take </a:t>
            </a:r>
            <a:r>
              <a:rPr lang="en-US" dirty="0" smtClean="0">
                <a:latin typeface="Arial"/>
                <a:cs typeface="Arial"/>
              </a:rPr>
              <a:t>root</a:t>
            </a:r>
            <a:endParaRPr lang="en-US" dirty="0" smtClean="0"/>
          </a:p>
          <a:p>
            <a:pPr lvl="1"/>
            <a:r>
              <a:rPr lang="en-US" dirty="0" smtClean="0"/>
              <a:t>Fear</a:t>
            </a:r>
          </a:p>
          <a:p>
            <a:pPr marL="803275" lvl="2" indent="-342900">
              <a:buClr>
                <a:schemeClr val="accent1"/>
              </a:buClr>
              <a:buFont typeface="Wingdings" panose="05000000000000000000" pitchFamily="2" charset="2"/>
              <a:buChar char="§"/>
            </a:pPr>
            <a:r>
              <a:rPr lang="en-US" dirty="0">
                <a:latin typeface="Arial"/>
                <a:cs typeface="Arial"/>
              </a:rPr>
              <a:t>Fear of job loss </a:t>
            </a:r>
            <a:r>
              <a:rPr lang="en-US" dirty="0" smtClean="0">
                <a:latin typeface="Arial"/>
                <a:cs typeface="Arial"/>
              </a:rPr>
              <a:t>or improving </a:t>
            </a:r>
            <a:r>
              <a:rPr lang="en-US" dirty="0">
                <a:latin typeface="Arial"/>
                <a:cs typeface="Arial"/>
              </a:rPr>
              <a:t>oneself out of a job</a:t>
            </a:r>
          </a:p>
          <a:p>
            <a:pPr marL="1440180" lvl="3" indent="-342900">
              <a:buClr>
                <a:schemeClr val="accent1"/>
              </a:buClr>
              <a:buFont typeface="Wingdings" panose="05000000000000000000" pitchFamily="2" charset="2"/>
              <a:buChar char="§"/>
            </a:pPr>
            <a:r>
              <a:rPr lang="en-US" dirty="0">
                <a:solidFill>
                  <a:schemeClr val="tx1"/>
                </a:solidFill>
                <a:latin typeface="Arial"/>
                <a:cs typeface="Arial"/>
              </a:rPr>
              <a:t>The goal of CI is not to eliminate jobs but to eliminate waste, leaving the employee with more time and mental energy to devote to problem solving and other value added </a:t>
            </a:r>
            <a:r>
              <a:rPr lang="en-US" dirty="0" smtClean="0">
                <a:solidFill>
                  <a:schemeClr val="tx1"/>
                </a:solidFill>
                <a:latin typeface="Arial"/>
                <a:cs typeface="Arial"/>
              </a:rPr>
              <a:t>activities</a:t>
            </a:r>
          </a:p>
          <a:p>
            <a:pPr marL="803275" lvl="2" indent="-342900">
              <a:buClr>
                <a:schemeClr val="accent1"/>
              </a:buClr>
              <a:buFont typeface="Wingdings" panose="05000000000000000000" pitchFamily="2" charset="2"/>
              <a:buChar char="§"/>
            </a:pPr>
            <a:r>
              <a:rPr lang="en-US" dirty="0" smtClean="0">
                <a:latin typeface="Arial"/>
                <a:cs typeface="Arial"/>
              </a:rPr>
              <a:t>Management fear of handing control to frontline workers</a:t>
            </a:r>
          </a:p>
          <a:p>
            <a:pPr marL="1440180" lvl="3" indent="-342900">
              <a:buClr>
                <a:schemeClr val="accent1"/>
              </a:buClr>
              <a:buFont typeface="Wingdings" panose="05000000000000000000" pitchFamily="2" charset="2"/>
              <a:buChar char="§"/>
            </a:pPr>
            <a:r>
              <a:rPr lang="en-US" dirty="0" smtClean="0">
                <a:solidFill>
                  <a:schemeClr val="tx1"/>
                </a:solidFill>
                <a:latin typeface="Arial"/>
                <a:cs typeface="Arial"/>
              </a:rPr>
              <a:t>“Power is gained by sharing knowledge, not hoarding it.” </a:t>
            </a:r>
            <a:r>
              <a:rPr lang="en-US" sz="1500" dirty="0">
                <a:solidFill>
                  <a:schemeClr val="tx1">
                    <a:lumMod val="50000"/>
                    <a:lumOff val="50000"/>
                  </a:schemeClr>
                </a:solidFill>
                <a:latin typeface="Arial" panose="020B0604020202020204" pitchFamily="34" charset="0"/>
                <a:cs typeface="Arial" panose="020B0604020202020204" pitchFamily="34" charset="0"/>
              </a:rPr>
              <a:t>– </a:t>
            </a:r>
            <a:r>
              <a:rPr lang="en-US" sz="1500" dirty="0" err="1">
                <a:solidFill>
                  <a:schemeClr val="tx1">
                    <a:lumMod val="50000"/>
                    <a:lumOff val="50000"/>
                  </a:schemeClr>
                </a:solidFill>
                <a:latin typeface="Arial" panose="020B0604020202020204" pitchFamily="34" charset="0"/>
                <a:cs typeface="Arial" panose="020B0604020202020204" pitchFamily="34" charset="0"/>
              </a:rPr>
              <a:t>Joakim</a:t>
            </a:r>
            <a:r>
              <a:rPr lang="en-US" sz="1500" dirty="0">
                <a:solidFill>
                  <a:schemeClr val="tx1">
                    <a:lumMod val="50000"/>
                    <a:lumOff val="50000"/>
                  </a:schemeClr>
                </a:solidFill>
                <a:latin typeface="Arial" panose="020B0604020202020204" pitchFamily="34" charset="0"/>
                <a:cs typeface="Arial" panose="020B0604020202020204" pitchFamily="34" charset="0"/>
              </a:rPr>
              <a:t> Ahlstrom, author of How to Succeed with Continuous Improvement</a:t>
            </a:r>
          </a:p>
          <a:p>
            <a:pPr marL="1440180" lvl="3" indent="-342900">
              <a:buClr>
                <a:schemeClr val="accent1"/>
              </a:buClr>
              <a:buFont typeface="Wingdings" panose="05000000000000000000" pitchFamily="2" charset="2"/>
              <a:buChar char="§"/>
            </a:pPr>
            <a:r>
              <a:rPr lang="en-US" dirty="0" smtClean="0">
                <a:solidFill>
                  <a:schemeClr val="tx1"/>
                </a:solidFill>
                <a:latin typeface="Arial"/>
                <a:cs typeface="Arial"/>
              </a:rPr>
              <a:t>Use </a:t>
            </a:r>
            <a:r>
              <a:rPr lang="en-US" dirty="0">
                <a:solidFill>
                  <a:schemeClr val="tx1"/>
                </a:solidFill>
                <a:latin typeface="Arial"/>
                <a:cs typeface="Arial"/>
              </a:rPr>
              <a:t>every pair of </a:t>
            </a:r>
            <a:r>
              <a:rPr lang="en-US" dirty="0" smtClean="0">
                <a:solidFill>
                  <a:schemeClr val="tx1"/>
                </a:solidFill>
                <a:latin typeface="Arial"/>
                <a:cs typeface="Arial"/>
              </a:rPr>
              <a:t>hands </a:t>
            </a:r>
            <a:r>
              <a:rPr lang="en-US" i="1" dirty="0" smtClean="0">
                <a:solidFill>
                  <a:schemeClr val="tx1"/>
                </a:solidFill>
                <a:latin typeface="Arial"/>
                <a:cs typeface="Arial"/>
              </a:rPr>
              <a:t>and</a:t>
            </a:r>
            <a:r>
              <a:rPr lang="en-US" dirty="0" smtClean="0">
                <a:solidFill>
                  <a:schemeClr val="tx1"/>
                </a:solidFill>
                <a:latin typeface="Arial"/>
                <a:cs typeface="Arial"/>
              </a:rPr>
              <a:t> every brain</a:t>
            </a:r>
          </a:p>
          <a:p>
            <a:pPr marL="803275" lvl="2" indent="-342900">
              <a:buClr>
                <a:schemeClr val="accent1"/>
              </a:buClr>
              <a:buFont typeface="Wingdings" panose="05000000000000000000" pitchFamily="2" charset="2"/>
              <a:buChar char="§"/>
            </a:pPr>
            <a:endParaRPr lang="en-US" dirty="0" smtClean="0">
              <a:latin typeface="Arial"/>
              <a:cs typeface="Arial"/>
            </a:endParaRPr>
          </a:p>
          <a:p>
            <a:pPr lvl="1"/>
            <a:endParaRPr lang="en-US" dirty="0" smtClean="0"/>
          </a:p>
          <a:p>
            <a:pPr marL="803275" lvl="2" indent="-342900">
              <a:buClr>
                <a:schemeClr val="accent1"/>
              </a:buClr>
              <a:buFont typeface="Wingdings" panose="05000000000000000000" pitchFamily="2" charset="2"/>
              <a:buChar char="§"/>
            </a:pPr>
            <a:endParaRPr lang="en-US" dirty="0">
              <a:latin typeface="Arial"/>
              <a:cs typeface="Arial"/>
            </a:endParaRPr>
          </a:p>
          <a:p>
            <a:pPr lvl="2"/>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1844200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Obstacles to the CI Process</a:t>
            </a:r>
            <a:endParaRPr lang="en-US" dirty="0"/>
          </a:p>
        </p:txBody>
      </p:sp>
      <p:sp>
        <p:nvSpPr>
          <p:cNvPr id="3" name="Content Placeholder 2"/>
          <p:cNvSpPr>
            <a:spLocks noGrp="1"/>
          </p:cNvSpPr>
          <p:nvPr>
            <p:ph idx="1"/>
          </p:nvPr>
        </p:nvSpPr>
        <p:spPr/>
        <p:txBody>
          <a:bodyPr>
            <a:normAutofit/>
          </a:bodyPr>
          <a:lstStyle/>
          <a:p>
            <a:r>
              <a:rPr lang="en-US" dirty="0" smtClean="0"/>
              <a:t>Complainers</a:t>
            </a:r>
          </a:p>
          <a:p>
            <a:pPr lvl="1"/>
            <a:r>
              <a:rPr lang="en-US" dirty="0" smtClean="0"/>
              <a:t>Listen </a:t>
            </a:r>
            <a:r>
              <a:rPr lang="en-US" dirty="0"/>
              <a:t>to the fear behind the complaint and address </a:t>
            </a:r>
            <a:r>
              <a:rPr lang="en-US" dirty="0" smtClean="0"/>
              <a:t>that</a:t>
            </a:r>
          </a:p>
          <a:p>
            <a:pPr lvl="1"/>
            <a:r>
              <a:rPr lang="en-US" dirty="0" smtClean="0"/>
              <a:t>Complainers highlight problem </a:t>
            </a:r>
            <a:r>
              <a:rPr lang="en-US" dirty="0"/>
              <a:t>areas; </a:t>
            </a:r>
            <a:r>
              <a:rPr lang="en-US" dirty="0" smtClean="0"/>
              <a:t>do </a:t>
            </a:r>
            <a:r>
              <a:rPr lang="en-US" dirty="0"/>
              <a:t>not discount them because often they are saying what others are thinking</a:t>
            </a:r>
          </a:p>
          <a:p>
            <a:pPr lvl="1"/>
            <a:r>
              <a:rPr lang="en-US" dirty="0"/>
              <a:t>“Complaints are gifts, although you may not like how they’re wrapped.” </a:t>
            </a:r>
            <a:r>
              <a:rPr lang="en-US" sz="1600" dirty="0">
                <a:solidFill>
                  <a:schemeClr val="tx1">
                    <a:lumMod val="50000"/>
                    <a:lumOff val="50000"/>
                  </a:schemeClr>
                </a:solidFill>
              </a:rPr>
              <a:t>–Penny Weller, Kalamazoo TED Talk on Continuous Improvement</a:t>
            </a:r>
          </a:p>
          <a:p>
            <a:pPr lvl="1"/>
            <a:r>
              <a:rPr lang="en-US" dirty="0" smtClean="0"/>
              <a:t>“Your </a:t>
            </a:r>
            <a:r>
              <a:rPr lang="en-US" dirty="0"/>
              <a:t>most unhappy customers are your greatest source of learning</a:t>
            </a:r>
            <a:r>
              <a:rPr lang="en-US" dirty="0" smtClean="0"/>
              <a:t>.” </a:t>
            </a:r>
            <a:r>
              <a:rPr lang="en-US" sz="1600" dirty="0">
                <a:solidFill>
                  <a:schemeClr val="tx1">
                    <a:lumMod val="50000"/>
                    <a:lumOff val="50000"/>
                  </a:schemeClr>
                </a:solidFill>
              </a:rPr>
              <a:t>– Bill Gates</a:t>
            </a:r>
          </a:p>
          <a:p>
            <a:pPr lvl="1"/>
            <a:r>
              <a:rPr lang="en-US" dirty="0" smtClean="0"/>
              <a:t>Don’t </a:t>
            </a:r>
            <a:r>
              <a:rPr lang="en-US" dirty="0"/>
              <a:t>take it personally</a:t>
            </a:r>
            <a:r>
              <a:rPr lang="en-US" dirty="0" smtClean="0"/>
              <a:t>, but do take it seriously</a:t>
            </a:r>
            <a:endParaRPr lang="en-US" dirty="0"/>
          </a:p>
          <a:p>
            <a:pPr lvl="1"/>
            <a:endParaRPr lang="en-US" dirty="0"/>
          </a:p>
        </p:txBody>
      </p:sp>
      <p:pic>
        <p:nvPicPr>
          <p:cNvPr id="4" name="Content Placeholder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72661" y="4499019"/>
            <a:ext cx="2338406" cy="1600486"/>
          </a:xfrm>
          <a:prstGeom prst="rect">
            <a:avLst/>
          </a:prstGeom>
        </p:spPr>
      </p:pic>
    </p:spTree>
    <p:extLst>
      <p:ext uri="{BB962C8B-B14F-4D97-AF65-F5344CB8AC3E}">
        <p14:creationId xmlns:p14="http://schemas.microsoft.com/office/powerpoint/2010/main" val="3587103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US" dirty="0"/>
              <a:t>Obstacles to the CI Process</a:t>
            </a:r>
            <a:endParaRPr lang="en-GB" sz="3300" dirty="0"/>
          </a:p>
        </p:txBody>
      </p:sp>
      <p:sp>
        <p:nvSpPr>
          <p:cNvPr id="3" name="Content Placeholder 2"/>
          <p:cNvSpPr>
            <a:spLocks noGrp="1"/>
          </p:cNvSpPr>
          <p:nvPr>
            <p:ph idx="1"/>
          </p:nvPr>
        </p:nvSpPr>
        <p:spPr>
          <a:prstGeom prst="rect">
            <a:avLst/>
          </a:prstGeom>
        </p:spPr>
        <p:txBody>
          <a:bodyPr>
            <a:normAutofit/>
          </a:bodyPr>
          <a:lstStyle/>
          <a:p>
            <a:pPr marL="285750" lvl="1">
              <a:buSzPct val="155000"/>
              <a:buFont typeface="Arial" panose="020B0604020202020204" pitchFamily="34" charset="0"/>
              <a:buChar char="•"/>
            </a:pPr>
            <a:r>
              <a:rPr lang="en-US" dirty="0" smtClean="0">
                <a:latin typeface="Arial" panose="020B0604020202020204" pitchFamily="34" charset="0"/>
                <a:cs typeface="Arial" panose="020B0604020202020204" pitchFamily="34" charset="0"/>
              </a:rPr>
              <a:t>Team difficulties:</a:t>
            </a:r>
          </a:p>
          <a:p>
            <a:pPr marL="571500" lvl="2" indent="-342900">
              <a:buClr>
                <a:schemeClr val="accent1"/>
              </a:buClr>
              <a:buSzPct val="100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B</a:t>
            </a:r>
            <a:r>
              <a:rPr lang="en-US" dirty="0">
                <a:latin typeface="Arial" panose="020B0604020202020204" pitchFamily="34" charset="0"/>
                <a:cs typeface="Arial" panose="020B0604020202020204" pitchFamily="34" charset="0"/>
              </a:rPr>
              <a:t>. W. Tuckman, social psychologist studying group dynamics for nearly 60 years</a:t>
            </a:r>
          </a:p>
          <a:p>
            <a:pPr marL="571500" lvl="2" indent="-342900">
              <a:buClr>
                <a:schemeClr val="accent1"/>
              </a:buClr>
              <a:buSzPct val="100000"/>
              <a:buFont typeface="Courier New" panose="02070309020205020404" pitchFamily="49" charset="0"/>
              <a:buChar char="o"/>
            </a:pPr>
            <a:r>
              <a:rPr lang="en-US" dirty="0">
                <a:latin typeface="Arial" panose="020B0604020202020204" pitchFamily="34" charset="0"/>
                <a:cs typeface="Arial" panose="020B0604020202020204" pitchFamily="34" charset="0"/>
              </a:rPr>
              <a:t>Four Stages of Team Development by</a:t>
            </a:r>
          </a:p>
          <a:p>
            <a:pPr marL="1208405" lvl="3" indent="-342900">
              <a:buClr>
                <a:schemeClr val="accent1"/>
              </a:buClr>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Forming</a:t>
            </a:r>
          </a:p>
          <a:p>
            <a:pPr marL="1208405" lvl="3" indent="-342900">
              <a:buClr>
                <a:schemeClr val="accent1"/>
              </a:buClr>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Storming</a:t>
            </a:r>
          </a:p>
          <a:p>
            <a:pPr marL="1208405" lvl="3" indent="-342900">
              <a:buClr>
                <a:schemeClr val="accent1"/>
              </a:buClr>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Norming</a:t>
            </a:r>
          </a:p>
          <a:p>
            <a:pPr marL="1208405" lvl="3" indent="-342900">
              <a:buClr>
                <a:schemeClr val="accent1"/>
              </a:buClr>
              <a:buSzPct val="100000"/>
              <a:buFont typeface="Wingdings" panose="05000000000000000000" pitchFamily="2" charset="2"/>
              <a:buChar char="§"/>
            </a:pPr>
            <a:r>
              <a:rPr lang="en-US" dirty="0" smtClean="0">
                <a:latin typeface="Arial" panose="020B0604020202020204" pitchFamily="34" charset="0"/>
                <a:cs typeface="Arial" panose="020B0604020202020204" pitchFamily="34" charset="0"/>
              </a:rPr>
              <a:t>Performing</a:t>
            </a:r>
          </a:p>
          <a:p>
            <a:pPr marL="571500" lvl="2" indent="-342900">
              <a:buClr>
                <a:schemeClr val="accent1"/>
              </a:buClr>
              <a:buSzPct val="100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“These </a:t>
            </a:r>
            <a:r>
              <a:rPr lang="en-US" dirty="0">
                <a:latin typeface="Arial" panose="020B0604020202020204" pitchFamily="34" charset="0"/>
                <a:cs typeface="Arial" panose="020B0604020202020204" pitchFamily="34" charset="0"/>
              </a:rPr>
              <a:t>phases are all necessary and inevitable in order for the team to grow, to face up to challenges, to tackle problems, to find solutions, to plan work, and to deliver results.”</a:t>
            </a:r>
          </a:p>
          <a:p>
            <a:endParaRPr lang="en-US" b="0" dirty="0">
              <a:latin typeface="Arial" panose="020B0604020202020204" pitchFamily="34" charset="0"/>
              <a:cs typeface="Arial" panose="020B0604020202020204" pitchFamily="34" charset="0"/>
            </a:endParaRPr>
          </a:p>
          <a:p>
            <a:pPr marL="285750" lvl="1">
              <a:buClr>
                <a:schemeClr val="accent1"/>
              </a:buClr>
              <a:buSzPct val="150000"/>
            </a:pPr>
            <a:endParaRPr lang="en-US" sz="2000" b="0" dirty="0" smtClean="0">
              <a:solidFill>
                <a:srgbClr val="000000"/>
              </a:solidFill>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1946"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88658593"/>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Team Stage </a:t>
            </a:r>
            <a:r>
              <a:rPr lang="en-GB" dirty="0"/>
              <a:t>1: Forming</a:t>
            </a:r>
          </a:p>
        </p:txBody>
      </p:sp>
      <p:sp>
        <p:nvSpPr>
          <p:cNvPr id="3" name="Content Placeholder 2"/>
          <p:cNvSpPr>
            <a:spLocks noGrp="1"/>
          </p:cNvSpPr>
          <p:nvPr>
            <p:ph idx="1"/>
          </p:nvPr>
        </p:nvSpPr>
        <p:spPr/>
        <p:txBody>
          <a:bodyPr>
            <a:noAutofit/>
          </a:bodyPr>
          <a:lstStyle/>
          <a:p>
            <a:pPr marL="0" indent="0">
              <a:buNone/>
            </a:pPr>
            <a:r>
              <a:rPr lang="en-US" sz="2000" dirty="0" smtClean="0">
                <a:latin typeface="Arial" panose="020B0604020202020204" pitchFamily="34" charset="0"/>
                <a:cs typeface="Arial" panose="020B0604020202020204" pitchFamily="34" charset="0"/>
              </a:rPr>
              <a:t>Characteristics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Team meeting</a:t>
            </a:r>
          </a:p>
          <a:p>
            <a:r>
              <a:rPr lang="en-US" sz="2000" dirty="0" smtClean="0">
                <a:latin typeface="Arial" panose="020B0604020202020204" pitchFamily="34" charset="0"/>
                <a:cs typeface="Arial" panose="020B0604020202020204" pitchFamily="34" charset="0"/>
              </a:rPr>
              <a:t>Learn about the problem</a:t>
            </a:r>
          </a:p>
          <a:p>
            <a:r>
              <a:rPr lang="en-US" sz="2000" dirty="0" smtClean="0">
                <a:latin typeface="Arial" panose="020B0604020202020204" pitchFamily="34" charset="0"/>
                <a:cs typeface="Arial" panose="020B0604020202020204" pitchFamily="34" charset="0"/>
              </a:rPr>
              <a:t>Agree on goals</a:t>
            </a:r>
          </a:p>
          <a:p>
            <a:r>
              <a:rPr lang="en-US" sz="2000" dirty="0" smtClean="0">
                <a:latin typeface="Arial" panose="020B0604020202020204" pitchFamily="34" charset="0"/>
                <a:cs typeface="Arial" panose="020B0604020202020204" pitchFamily="34" charset="0"/>
              </a:rPr>
              <a:t>Begin to tackle problem</a:t>
            </a:r>
          </a:p>
          <a:p>
            <a:endParaRPr lang="en-US" sz="2000" dirty="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Behaviors</a:t>
            </a:r>
          </a:p>
          <a:p>
            <a:r>
              <a:rPr lang="en-US" sz="2000" dirty="0" smtClean="0">
                <a:latin typeface="Arial" panose="020B0604020202020204" pitchFamily="34" charset="0"/>
                <a:cs typeface="Arial" panose="020B0604020202020204" pitchFamily="34" charset="0"/>
              </a:rPr>
              <a:t>Members behave independently</a:t>
            </a:r>
          </a:p>
          <a:p>
            <a:r>
              <a:rPr lang="en-US" sz="2000" dirty="0" smtClean="0">
                <a:latin typeface="Arial" panose="020B0604020202020204" pitchFamily="34" charset="0"/>
                <a:cs typeface="Arial" panose="020B0604020202020204" pitchFamily="34" charset="0"/>
              </a:rPr>
              <a:t>Self-focused mindset</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Goal as a Leader</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Encourage engagement and equal participation</a:t>
            </a:r>
            <a:endParaRPr lang="en-US" sz="200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2970"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5" name="Picture 3" descr="C:\Program Files\Microsoft Office\MEDIA\CAGCAT10\j0149481.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26884" y="1729638"/>
            <a:ext cx="3118510" cy="3168986"/>
          </a:xfrm>
          <a:prstGeom prst="rect">
            <a:avLst/>
          </a:prstGeom>
          <a:noFill/>
          <a:extLst>
            <a:ext uri="{909E8E84-426E-40DD-AFC4-6F175D3DCCD1}">
              <a14:hiddenFill xmlns:a14="http://schemas.microsoft.com/office/drawing/2010/main">
                <a:solidFill>
                  <a:srgbClr val="FFFFFF"/>
                </a:solidFill>
              </a14:hiddenFill>
            </a:ext>
          </a:extLst>
        </p:spPr>
      </p:pic>
      <p:sp>
        <p:nvSpPr>
          <p:cNvPr id="7" name="Left Arrow 6"/>
          <p:cNvSpPr/>
          <p:nvPr/>
        </p:nvSpPr>
        <p:spPr>
          <a:xfrm rot="923284">
            <a:off x="4587735" y="2457550"/>
            <a:ext cx="1481462" cy="705734"/>
          </a:xfrm>
          <a:prstGeom prst="leftArrow">
            <a:avLst/>
          </a:prstGeom>
          <a:solidFill>
            <a:schemeClr val="accent4">
              <a:lumMod val="40000"/>
              <a:lumOff val="60000"/>
            </a:schemeClr>
          </a:solidFill>
          <a:ln>
            <a:solidFill>
              <a:schemeClr val="accent4">
                <a:lumMod val="40000"/>
                <a:lumOff val="60000"/>
              </a:schemeClr>
            </a:solid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Left Arrow 26"/>
          <p:cNvSpPr/>
          <p:nvPr/>
        </p:nvSpPr>
        <p:spPr>
          <a:xfrm rot="11096419">
            <a:off x="7649531" y="3666542"/>
            <a:ext cx="980876" cy="491026"/>
          </a:xfrm>
          <a:prstGeom prst="leftArrow">
            <a:avLst/>
          </a:prstGeom>
          <a:solidFill>
            <a:schemeClr val="accent4"/>
          </a:solidFill>
          <a:ln>
            <a:noFill/>
          </a:ln>
          <a:effectLst>
            <a:outerShdw blurRad="50800" dist="38100" dir="8100000" algn="tr"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8" name="Left Arrow 27"/>
          <p:cNvSpPr/>
          <p:nvPr/>
        </p:nvSpPr>
        <p:spPr>
          <a:xfrm rot="20660677">
            <a:off x="4818157" y="3584187"/>
            <a:ext cx="586903" cy="251006"/>
          </a:xfrm>
          <a:prstGeom prst="leftArrow">
            <a:avLst/>
          </a:prstGeom>
          <a:solidFill>
            <a:schemeClr val="accent4">
              <a:lumMod val="75000"/>
            </a:schemeClr>
          </a:solidFill>
          <a:ln>
            <a:noFill/>
          </a:ln>
          <a:effectLst>
            <a:outerShdw blurRad="50800" dist="38100" dir="2700000" algn="tl" rotWithShape="0">
              <a:prstClr val="black">
                <a:alpha val="40000"/>
              </a:prstClr>
            </a:outerShdw>
          </a:effectLst>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7363342"/>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Team Stage </a:t>
            </a:r>
            <a:r>
              <a:rPr lang="en-GB" dirty="0"/>
              <a:t>2: Storming</a:t>
            </a:r>
          </a:p>
        </p:txBody>
      </p:sp>
      <p:sp>
        <p:nvSpPr>
          <p:cNvPr id="3" name="Content Placeholder 2"/>
          <p:cNvSpPr>
            <a:spLocks noGrp="1"/>
          </p:cNvSpPr>
          <p:nvPr>
            <p:ph idx="1"/>
          </p:nvPr>
        </p:nvSpPr>
        <p:spPr/>
        <p:txBody>
          <a:bodyPr>
            <a:noAutofit/>
          </a:bodyPr>
          <a:lstStyle/>
          <a:p>
            <a:pPr marL="0" indent="0">
              <a:buNone/>
            </a:pPr>
            <a:r>
              <a:rPr lang="en-US" sz="2000" dirty="0" smtClean="0">
                <a:latin typeface="Arial" panose="020B0604020202020204" pitchFamily="34" charset="0"/>
                <a:cs typeface="Arial" panose="020B0604020202020204" pitchFamily="34" charset="0"/>
              </a:rPr>
              <a:t>Characteristics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Members grow in confidence, turbulence likely due to disagreements or personality clashes</a:t>
            </a:r>
          </a:p>
          <a:p>
            <a:r>
              <a:rPr lang="en-US" sz="2000" dirty="0" smtClean="0">
                <a:latin typeface="Arial" panose="020B0604020202020204" pitchFamily="34" charset="0"/>
                <a:cs typeface="Arial" panose="020B0604020202020204" pitchFamily="34" charset="0"/>
              </a:rPr>
              <a:t>Resolution necessary to move to next stage</a:t>
            </a:r>
          </a:p>
          <a:p>
            <a:r>
              <a:rPr lang="en-US" sz="2000" dirty="0" smtClean="0">
                <a:latin typeface="Arial" panose="020B0604020202020204" pitchFamily="34" charset="0"/>
                <a:cs typeface="Arial" panose="020B0604020202020204" pitchFamily="34" charset="0"/>
              </a:rPr>
              <a:t>New conflicts may cause cycling back to this stage</a:t>
            </a: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Behaviors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Voicing of opinions</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Struggle to build unity</a:t>
            </a:r>
          </a:p>
          <a:p>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Goal as a Leader</a:t>
            </a: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Emphasize non-judgment, model patience</a:t>
            </a:r>
          </a:p>
          <a:p>
            <a:pP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End result is a stronger, more flexible team</a:t>
            </a:r>
            <a:endParaRPr lang="en-US" sz="2000" dirty="0">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3994"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AutoShape 5" descr="http://www.iconarchive.com/download/i3713/babasse/bagg-and-boxs/Falcon.ic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7" descr="http://www.iconarchive.com/download/i3713/babasse/bagg-and-boxs/Falcon.ico"/>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0" descr="http://www.iconarchive.com/download/i3713/babasse/bagg-and-boxs/Falcon.ico"/>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3" descr="http://www.iconarchive.com/download/i17984/icons-land/transport/Airplane.ico"/>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5" descr="http://www.iconarchive.com/download/i17984/icons-land/transport/Airplane.ico"/>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7" descr="http://www.iconarchive.com/download/i17984/icons-land/transport/Airplane.ico"/>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7" name="Picture 2" descr="C:\Program Files\Microsoft Office\MEDIA\CAGCAT10\j0298653.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52626" y="3367302"/>
            <a:ext cx="2516625" cy="149731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Program Files\Microsoft Office\MEDIA\CAGCAT10\j0298653.wmf"/>
          <p:cNvPicPr>
            <a:picLocks noChangeAspect="1" noChangeArrowheads="1"/>
          </p:cNvPicPr>
          <p:nvPr/>
        </p:nvPicPr>
        <p:blipFill>
          <a:blip r:embed="rId7" cstate="email">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flipH="1">
            <a:off x="5772043" y="3393000"/>
            <a:ext cx="2516625" cy="1497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3055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Team Stage </a:t>
            </a:r>
            <a:r>
              <a:rPr lang="en-GB" dirty="0"/>
              <a:t>3: Norming</a:t>
            </a:r>
          </a:p>
        </p:txBody>
      </p:sp>
      <p:sp>
        <p:nvSpPr>
          <p:cNvPr id="3" name="Content Placeholder 2"/>
          <p:cNvSpPr>
            <a:spLocks noGrp="1"/>
          </p:cNvSpPr>
          <p:nvPr>
            <p:ph idx="1"/>
          </p:nvPr>
        </p:nvSpPr>
        <p:spPr/>
        <p:txBody>
          <a:bodyPr>
            <a:noAutofit/>
          </a:bodyPr>
          <a:lstStyle/>
          <a:p>
            <a:pPr marL="0" indent="0">
              <a:buNone/>
            </a:pPr>
            <a:r>
              <a:rPr lang="en-US" sz="2000" dirty="0" smtClean="0">
                <a:latin typeface="Arial" panose="020B0604020202020204" pitchFamily="34" charset="0"/>
                <a:cs typeface="Arial" panose="020B0604020202020204" pitchFamily="34" charset="0"/>
              </a:rPr>
              <a:t>Characteristics</a:t>
            </a:r>
          </a:p>
          <a:p>
            <a:r>
              <a:rPr lang="en-US" sz="2000" dirty="0" smtClean="0">
                <a:latin typeface="Arial" panose="020B0604020202020204" pitchFamily="34" charset="0"/>
                <a:cs typeface="Arial" panose="020B0604020202020204" pitchFamily="34" charset="0"/>
              </a:rPr>
              <a:t>Resolved conflicts lead to greater team unity</a:t>
            </a:r>
          </a:p>
          <a:p>
            <a:r>
              <a:rPr lang="en-US" sz="2000" dirty="0" smtClean="0">
                <a:latin typeface="Arial" panose="020B0604020202020204" pitchFamily="34" charset="0"/>
                <a:cs typeface="Arial" panose="020B0604020202020204" pitchFamily="34" charset="0"/>
              </a:rPr>
              <a:t>Establish norms in the form of systems and procedures</a:t>
            </a:r>
          </a:p>
          <a:p>
            <a:r>
              <a:rPr lang="en-US" sz="2000" dirty="0" smtClean="0">
                <a:latin typeface="Arial" panose="020B0604020202020204" pitchFamily="34" charset="0"/>
                <a:cs typeface="Arial" panose="020B0604020202020204" pitchFamily="34" charset="0"/>
              </a:rPr>
              <a:t>Share common goal</a:t>
            </a:r>
          </a:p>
          <a:p>
            <a:pPr marL="0" indent="0">
              <a:buFont typeface="Wingdings" charset="2"/>
              <a:buNone/>
            </a:pPr>
            <a:endParaRPr lang="en-US" dirty="0" smtClean="0">
              <a:latin typeface="Arial" panose="020B0604020202020204" pitchFamily="34" charset="0"/>
              <a:cs typeface="Arial" panose="020B0604020202020204" pitchFamily="34" charset="0"/>
            </a:endParaRPr>
          </a:p>
          <a:p>
            <a:pPr marL="0" indent="0">
              <a:buFont typeface="Wingdings" charset="2"/>
              <a:buNone/>
            </a:pPr>
            <a:r>
              <a:rPr lang="en-US" dirty="0" smtClean="0">
                <a:latin typeface="Arial" panose="020B0604020202020204" pitchFamily="34" charset="0"/>
                <a:cs typeface="Arial" panose="020B0604020202020204" pitchFamily="34" charset="0"/>
              </a:rPr>
              <a:t>Behaviors</a:t>
            </a:r>
            <a:endParaRPr lang="en-US" dirty="0">
              <a:latin typeface="Arial" panose="020B0604020202020204" pitchFamily="34" charset="0"/>
              <a:cs typeface="Arial" panose="020B0604020202020204" pitchFamily="34" charset="0"/>
            </a:endParaRPr>
          </a:p>
          <a:p>
            <a:pPr>
              <a:buFont typeface="Wingdings" panose="05000000000000000000" pitchFamily="2" charset="2"/>
              <a:buChar char="§"/>
            </a:pPr>
            <a:r>
              <a:rPr lang="en-US" dirty="0">
                <a:latin typeface="Arial" panose="020B0604020202020204" pitchFamily="34" charset="0"/>
                <a:cs typeface="Arial" panose="020B0604020202020204" pitchFamily="34" charset="0"/>
              </a:rPr>
              <a:t>Spirit of cooperation</a:t>
            </a:r>
          </a:p>
          <a:p>
            <a:pPr>
              <a:buFont typeface="Wingdings" panose="05000000000000000000" pitchFamily="2" charset="2"/>
              <a:buChar char="§"/>
            </a:pPr>
            <a:r>
              <a:rPr lang="en-US" dirty="0">
                <a:latin typeface="Arial" panose="020B0604020202020204" pitchFamily="34" charset="0"/>
                <a:cs typeface="Arial" panose="020B0604020202020204" pitchFamily="34" charset="0"/>
              </a:rPr>
              <a:t>Enthusiasm builds</a:t>
            </a:r>
          </a:p>
          <a:p>
            <a:pPr marL="0" indent="0">
              <a:buFont typeface="Wingdings" charset="2"/>
              <a:buNone/>
            </a:pPr>
            <a:endParaRPr lang="en-US" dirty="0">
              <a:latin typeface="Arial" panose="020B0604020202020204" pitchFamily="34" charset="0"/>
              <a:cs typeface="Arial" panose="020B0604020202020204" pitchFamily="34" charset="0"/>
            </a:endParaRPr>
          </a:p>
          <a:p>
            <a:pPr marL="0" indent="0">
              <a:buFont typeface="Wingdings" charset="2"/>
              <a:buNone/>
            </a:pPr>
            <a:r>
              <a:rPr lang="en-US" dirty="0">
                <a:latin typeface="Arial" panose="020B0604020202020204" pitchFamily="34" charset="0"/>
                <a:cs typeface="Arial" panose="020B0604020202020204" pitchFamily="34" charset="0"/>
              </a:rPr>
              <a:t>Goal as a Leader</a:t>
            </a:r>
          </a:p>
          <a:p>
            <a:r>
              <a:rPr lang="en-US" dirty="0">
                <a:latin typeface="Arial" panose="020B0604020202020204" pitchFamily="34" charset="0"/>
                <a:cs typeface="Arial" panose="020B0604020202020204" pitchFamily="34" charset="0"/>
              </a:rPr>
              <a:t>Ensure prevention of conflict does not stifle creativity</a:t>
            </a:r>
          </a:p>
          <a:p>
            <a:endParaRPr lang="en-US" sz="2000" dirty="0" smtClean="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5018"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5" descr="C:\Program Files\Microsoft Office\MEDIA\CAGCAT10\j0233018.wmf"/>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375189" y="2627358"/>
            <a:ext cx="2458995" cy="223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4148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4" name="Rectangle 4"/>
          <p:cNvSpPr>
            <a:spLocks noGrp="1" noChangeArrowheads="1"/>
          </p:cNvSpPr>
          <p:nvPr>
            <p:ph type="title"/>
            <p:custDataLst>
              <p:tags r:id="rId2"/>
            </p:custDataLst>
          </p:nvPr>
        </p:nvSpPr>
        <p:spPr/>
        <p:txBody>
          <a:bodyPr>
            <a:normAutofit/>
          </a:bodyPr>
          <a:lstStyle/>
          <a:p>
            <a:r>
              <a:rPr lang="en-GB" dirty="0" smtClean="0"/>
              <a:t>Team Stage </a:t>
            </a:r>
            <a:r>
              <a:rPr lang="en-GB" dirty="0"/>
              <a:t>4: Performing</a:t>
            </a:r>
          </a:p>
        </p:txBody>
      </p:sp>
      <p:sp>
        <p:nvSpPr>
          <p:cNvPr id="3" name="Content Placeholder 2"/>
          <p:cNvSpPr>
            <a:spLocks noGrp="1"/>
          </p:cNvSpPr>
          <p:nvPr>
            <p:ph idx="1"/>
          </p:nvPr>
        </p:nvSpPr>
        <p:spPr/>
        <p:txBody>
          <a:bodyPr>
            <a:noAutofit/>
          </a:bodyPr>
          <a:lstStyle/>
          <a:p>
            <a:pPr marL="0" indent="0">
              <a:buNone/>
            </a:pPr>
            <a:r>
              <a:rPr lang="en-US" sz="2000" dirty="0">
                <a:latin typeface="Arial" panose="020B0604020202020204" pitchFamily="34" charset="0"/>
                <a:cs typeface="Arial" panose="020B0604020202020204" pitchFamily="34" charset="0"/>
              </a:rPr>
              <a:t>Characteristics</a:t>
            </a:r>
          </a:p>
          <a:p>
            <a:r>
              <a:rPr lang="en-US" sz="2000" dirty="0" smtClean="0">
                <a:latin typeface="Arial" panose="020B0604020202020204" pitchFamily="34" charset="0"/>
                <a:cs typeface="Arial" panose="020B0604020202020204" pitchFamily="34" charset="0"/>
              </a:rPr>
              <a:t>Team acts as a cohesive </a:t>
            </a:r>
            <a:r>
              <a:rPr lang="en-US" sz="2000" dirty="0">
                <a:latin typeface="Arial" panose="020B0604020202020204" pitchFamily="34" charset="0"/>
                <a:cs typeface="Arial" panose="020B0604020202020204" pitchFamily="34" charset="0"/>
              </a:rPr>
              <a:t>unit </a:t>
            </a:r>
            <a:endParaRPr lang="en-US" sz="2000" dirty="0" smtClean="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Focus shifts to problem-solving</a:t>
            </a:r>
          </a:p>
          <a:p>
            <a:r>
              <a:rPr lang="en-US" sz="2000" dirty="0" smtClean="0">
                <a:latin typeface="Arial" panose="020B0604020202020204" pitchFamily="34" charset="0"/>
                <a:cs typeface="Arial" panose="020B0604020202020204" pitchFamily="34" charset="0"/>
              </a:rPr>
              <a:t>Dissent seen as part of creating a workable solution</a:t>
            </a:r>
            <a:endParaRPr lang="en-US" dirty="0">
              <a:latin typeface="Arial" panose="020B0604020202020204" pitchFamily="34" charset="0"/>
              <a:cs typeface="Arial" panose="020B0604020202020204" pitchFamily="34" charset="0"/>
            </a:endParaRPr>
          </a:p>
          <a:p>
            <a:pPr marL="0" indent="0">
              <a:buNone/>
            </a:pPr>
            <a:endParaRPr lang="en-US" sz="2000" dirty="0" smtClean="0">
              <a:latin typeface="Arial" panose="020B0604020202020204" pitchFamily="34" charset="0"/>
              <a:cs typeface="Arial" panose="020B0604020202020204" pitchFamily="34" charset="0"/>
            </a:endParaRPr>
          </a:p>
          <a:p>
            <a:pPr marL="0" indent="0">
              <a:buNone/>
            </a:pPr>
            <a:r>
              <a:rPr lang="en-US" sz="2000" dirty="0" smtClean="0">
                <a:latin typeface="Arial" panose="020B0604020202020204" pitchFamily="34" charset="0"/>
                <a:cs typeface="Arial" panose="020B0604020202020204" pitchFamily="34" charset="0"/>
              </a:rPr>
              <a:t>Behaviors</a:t>
            </a:r>
            <a:endParaRPr lang="en-US"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Motivated</a:t>
            </a:r>
            <a:endParaRPr lang="en-US"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Share ideas openly</a:t>
            </a:r>
          </a:p>
          <a:p>
            <a:r>
              <a:rPr lang="en-US" sz="2000" dirty="0" smtClean="0">
                <a:latin typeface="Arial" panose="020B0604020202020204" pitchFamily="34" charset="0"/>
                <a:cs typeface="Arial" panose="020B0604020202020204" pitchFamily="34" charset="0"/>
              </a:rPr>
              <a:t>Decisions made as a team, not as individuals</a:t>
            </a:r>
          </a:p>
          <a:p>
            <a:pPr marL="0" indent="0">
              <a:buFont typeface="Wingdings" charset="2"/>
              <a:buNone/>
            </a:pPr>
            <a:endParaRPr lang="en-US" dirty="0" smtClean="0">
              <a:latin typeface="Arial" panose="020B0604020202020204" pitchFamily="34" charset="0"/>
              <a:cs typeface="Arial" panose="020B0604020202020204" pitchFamily="34" charset="0"/>
            </a:endParaRPr>
          </a:p>
          <a:p>
            <a:pPr marL="0" indent="0">
              <a:buFont typeface="Wingdings" charset="2"/>
              <a:buNone/>
            </a:pPr>
            <a:r>
              <a:rPr lang="en-US" dirty="0" smtClean="0">
                <a:latin typeface="Arial" panose="020B0604020202020204" pitchFamily="34" charset="0"/>
                <a:cs typeface="Arial" panose="020B0604020202020204" pitchFamily="34" charset="0"/>
              </a:rPr>
              <a:t>Goal </a:t>
            </a:r>
            <a:r>
              <a:rPr lang="en-US" dirty="0">
                <a:latin typeface="Arial" panose="020B0604020202020204" pitchFamily="34" charset="0"/>
                <a:cs typeface="Arial" panose="020B0604020202020204" pitchFamily="34" charset="0"/>
              </a:rPr>
              <a:t>as a Leader</a:t>
            </a:r>
          </a:p>
          <a:p>
            <a:r>
              <a:rPr lang="en-US" dirty="0">
                <a:latin typeface="Arial" panose="020B0604020202020204" pitchFamily="34" charset="0"/>
                <a:cs typeface="Arial" panose="020B0604020202020204" pitchFamily="34" charset="0"/>
              </a:rPr>
              <a:t>Unexpected challenges or new information may cause cycling through previous stages</a:t>
            </a:r>
          </a:p>
          <a:p>
            <a:r>
              <a:rPr lang="en-US" dirty="0">
                <a:latin typeface="Arial" panose="020B0604020202020204" pitchFamily="34" charset="0"/>
                <a:cs typeface="Arial" panose="020B0604020202020204" pitchFamily="34" charset="0"/>
              </a:rPr>
              <a:t>This is expected and part of healthy team development</a:t>
            </a:r>
          </a:p>
          <a:p>
            <a:pPr>
              <a:buFont typeface="Wingdings" panose="05000000000000000000" pitchFamily="2" charset="2"/>
              <a:buChar char="§"/>
            </a:pPr>
            <a:endParaRPr lang="en-US" sz="20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graphicFrame>
        <p:nvGraphicFramePr>
          <p:cNvPr id="624646" name="Rectangle 6" hidden="1"/>
          <p:cNvGraphicFramePr>
            <a:graphicFrameLocks/>
          </p:cNvGraphicFramePr>
          <p:nvPr>
            <p:custDataLst>
              <p:tags r:id="rId3"/>
            </p:custData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86042" r:id="rId6" imgW="0" imgH="0" progId="">
                  <p:embed/>
                </p:oleObj>
              </mc:Choice>
              <mc:Fallback>
                <p:oleObj r:id="rId6"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AutoShape 6" descr="http://cliparts.co/cliparts/Bca/rKo/BcarKoELi.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8" descr="http://cliparts.co/cliparts/Bca/rKo/BcarKoELi.sv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http://cliparts.co/cliparts/Bca/rKo/BcarKoELi.sv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http://cliparts.co/cliparts/Bca/rKo/BcarKoELi.sv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6088" name="Picture 8"/>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66706" y="3077482"/>
            <a:ext cx="2820703" cy="1882686"/>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54967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prstGeom prst="rect">
            <a:avLst/>
          </a:prstGeom>
        </p:spPr>
        <p:txBody>
          <a:bodyPr>
            <a:normAutofit/>
          </a:bodyPr>
          <a:lstStyle/>
          <a:p>
            <a:pPr marL="283464" indent="-283464"/>
            <a:r>
              <a:rPr lang="en-US" dirty="0" smtClean="0"/>
              <a:t>“Continuous </a:t>
            </a:r>
            <a:r>
              <a:rPr lang="en-US" dirty="0"/>
              <a:t>Improvement is the on-going effort to improve products, services and processes by making small, incremental improvements within a business. It is based on the belief that these incremental changes will add up to major improvements over time…” </a:t>
            </a:r>
            <a:endParaRPr lang="en-US" dirty="0" smtClean="0"/>
          </a:p>
          <a:p>
            <a:pPr marL="0" indent="0" algn="r">
              <a:buNone/>
            </a:pPr>
            <a:r>
              <a:rPr lang="en-US" sz="1600" dirty="0" smtClean="0">
                <a:solidFill>
                  <a:schemeClr val="tx1">
                    <a:lumMod val="50000"/>
                    <a:lumOff val="50000"/>
                  </a:schemeClr>
                </a:solidFill>
              </a:rPr>
              <a:t>http</a:t>
            </a:r>
            <a:r>
              <a:rPr lang="en-US" sz="1600" dirty="0">
                <a:solidFill>
                  <a:schemeClr val="tx1">
                    <a:lumMod val="50000"/>
                    <a:lumOff val="50000"/>
                  </a:schemeClr>
                </a:solidFill>
              </a:rPr>
              <a:t>://</a:t>
            </a:r>
            <a:r>
              <a:rPr lang="en-US" sz="1600" dirty="0" smtClean="0">
                <a:solidFill>
                  <a:schemeClr val="tx1">
                    <a:lumMod val="50000"/>
                    <a:lumOff val="50000"/>
                  </a:schemeClr>
                </a:solidFill>
              </a:rPr>
              <a:t>www.processexcellencenetwork.com/innovation/articles/continuous-improvement-4-factors-that-make-a-conti</a:t>
            </a:r>
          </a:p>
          <a:p>
            <a:pPr marL="283464" indent="-283464"/>
            <a:r>
              <a:rPr lang="en-US" dirty="0"/>
              <a:t>It is one tool in the lean toolbox, useful because of its flexibility and ability to drive rapid, noticeable improvements</a:t>
            </a:r>
          </a:p>
          <a:p>
            <a:pPr marL="283464" indent="-283464"/>
            <a:endParaRPr lang="en-US" dirty="0">
              <a:solidFill>
                <a:srgbClr val="00000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dirty="0" smtClean="0"/>
              <a:t>What is Continuous Improvement?</a:t>
            </a:r>
            <a:endParaRPr lang="en-US" dirty="0"/>
          </a:p>
        </p:txBody>
      </p:sp>
      <p:grpSp>
        <p:nvGrpSpPr>
          <p:cNvPr id="7" name="Group 12"/>
          <p:cNvGrpSpPr>
            <a:grpSpLocks/>
          </p:cNvGrpSpPr>
          <p:nvPr/>
        </p:nvGrpSpPr>
        <p:grpSpPr bwMode="auto">
          <a:xfrm>
            <a:off x="6782477" y="4485468"/>
            <a:ext cx="1888333" cy="1876115"/>
            <a:chOff x="1824" y="633"/>
            <a:chExt cx="2834" cy="2849"/>
          </a:xfrm>
        </p:grpSpPr>
        <p:sp>
          <p:nvSpPr>
            <p:cNvPr id="8" name="Puzzle3"/>
            <p:cNvSpPr>
              <a:spLocks noEditPoints="1" noChangeArrowheads="1"/>
            </p:cNvSpPr>
            <p:nvPr/>
          </p:nvSpPr>
          <p:spPr bwMode="auto">
            <a:xfrm>
              <a:off x="3204" y="633"/>
              <a:ext cx="1114" cy="1514"/>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chemeClr val="accent6">
                <a:lumMod val="40000"/>
                <a:lumOff val="6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Puzzle2"/>
            <p:cNvSpPr>
              <a:spLocks noEditPoints="1" noChangeArrowheads="1"/>
            </p:cNvSpPr>
            <p:nvPr/>
          </p:nvSpPr>
          <p:spPr bwMode="auto">
            <a:xfrm>
              <a:off x="2880" y="1736"/>
              <a:ext cx="1778" cy="1379"/>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1">
                <a:lumMod val="75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Puzzle4"/>
            <p:cNvSpPr>
              <a:spLocks noEditPoints="1" noChangeArrowheads="1"/>
            </p:cNvSpPr>
            <p:nvPr/>
          </p:nvSpPr>
          <p:spPr bwMode="auto">
            <a:xfrm>
              <a:off x="2192" y="1719"/>
              <a:ext cx="1072" cy="1763"/>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Puzzle1"/>
            <p:cNvSpPr>
              <a:spLocks noEditPoints="1" noChangeArrowheads="1"/>
            </p:cNvSpPr>
            <p:nvPr/>
          </p:nvSpPr>
          <p:spPr bwMode="auto">
            <a:xfrm>
              <a:off x="1824" y="1091"/>
              <a:ext cx="1800" cy="1051"/>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2" name="Puzzle4"/>
          <p:cNvSpPr>
            <a:spLocks noEditPoints="1" noChangeArrowheads="1"/>
          </p:cNvSpPr>
          <p:nvPr/>
        </p:nvSpPr>
        <p:spPr bwMode="auto">
          <a:xfrm>
            <a:off x="7041041" y="3911993"/>
            <a:ext cx="714288" cy="1160965"/>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chemeClr val="accent5"/>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 name="Puzzle3"/>
          <p:cNvSpPr>
            <a:spLocks noEditPoints="1" noChangeArrowheads="1"/>
          </p:cNvSpPr>
          <p:nvPr/>
        </p:nvSpPr>
        <p:spPr bwMode="auto">
          <a:xfrm rot="799667">
            <a:off x="4674655" y="4833200"/>
            <a:ext cx="742274" cy="996995"/>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 name="Puzzle2"/>
          <p:cNvSpPr>
            <a:spLocks noEditPoints="1" noChangeArrowheads="1"/>
          </p:cNvSpPr>
          <p:nvPr/>
        </p:nvSpPr>
        <p:spPr bwMode="auto">
          <a:xfrm>
            <a:off x="6128369" y="5213496"/>
            <a:ext cx="1184706" cy="90809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3"/>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 name="Puzzle2"/>
          <p:cNvSpPr>
            <a:spLocks noEditPoints="1" noChangeArrowheads="1"/>
          </p:cNvSpPr>
          <p:nvPr/>
        </p:nvSpPr>
        <p:spPr bwMode="auto">
          <a:xfrm>
            <a:off x="7486104" y="3922620"/>
            <a:ext cx="1184706" cy="90809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2">
              <a:lumMod val="20000"/>
              <a:lumOff val="80000"/>
            </a:schemeClr>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6" name="Puzzle2"/>
          <p:cNvSpPr>
            <a:spLocks noEditPoints="1" noChangeArrowheads="1"/>
          </p:cNvSpPr>
          <p:nvPr/>
        </p:nvSpPr>
        <p:spPr bwMode="auto">
          <a:xfrm>
            <a:off x="6141248" y="3924872"/>
            <a:ext cx="1184706" cy="908095"/>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chemeClr val="accent4"/>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91365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pPr>
              <a:lnSpc>
                <a:spcPct val="100000"/>
              </a:lnSpc>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CI is the tool we use to improve processes and organization</a:t>
            </a:r>
          </a:p>
          <a:p>
            <a:pPr>
              <a:lnSpc>
                <a:spcPct val="100000"/>
              </a:lnSpc>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CI process consists of 8 steps designed to standardize work</a:t>
            </a:r>
          </a:p>
          <a:p>
            <a:r>
              <a:rPr lang="en-US" dirty="0" smtClean="0"/>
              <a:t>Ask, don’t tell!</a:t>
            </a:r>
          </a:p>
          <a:p>
            <a:r>
              <a:rPr lang="en-US" dirty="0" smtClean="0"/>
              <a:t>Engagement </a:t>
            </a:r>
            <a:r>
              <a:rPr lang="en-US" dirty="0"/>
              <a:t>and employee development is </a:t>
            </a:r>
            <a:r>
              <a:rPr lang="en-US" dirty="0" smtClean="0"/>
              <a:t>the goal; an employee-driven improvement process is always more ideal than a management-forced policy</a:t>
            </a:r>
          </a:p>
          <a:p>
            <a:r>
              <a:rPr lang="en-US" dirty="0" smtClean="0"/>
              <a:t>The engine of continuous improvement is continuous learning</a:t>
            </a:r>
          </a:p>
          <a:p>
            <a:pPr marL="274320" lvl="2" indent="-274320" defTabSz="457200">
              <a:lnSpc>
                <a:spcPct val="90000"/>
              </a:lnSpc>
              <a:spcBef>
                <a:spcPts val="300"/>
              </a:spcBef>
              <a:spcAft>
                <a:spcPts val="300"/>
              </a:spcAft>
              <a:buClr>
                <a:schemeClr val="accent1"/>
              </a:buClr>
              <a:buSzPct val="112000"/>
              <a:buFont typeface="Wingdings 2"/>
              <a:buChar char=""/>
            </a:pPr>
            <a:r>
              <a:rPr lang="en-US" dirty="0" smtClean="0">
                <a:latin typeface="Arial"/>
                <a:cs typeface="Arial"/>
              </a:rPr>
              <a:t>Small changes are powerful</a:t>
            </a:r>
          </a:p>
          <a:p>
            <a:pPr>
              <a:lnSpc>
                <a:spcPct val="100000"/>
              </a:lnSpc>
              <a:buSzPct val="150000"/>
              <a:buFont typeface="Arial" panose="020B0604020202020204" pitchFamily="34" charset="0"/>
              <a:buChar char="•"/>
            </a:pPr>
            <a:r>
              <a:rPr lang="en-US" dirty="0">
                <a:latin typeface="Arial" panose="020B0604020202020204" pitchFamily="34" charset="0"/>
                <a:cs typeface="Arial" panose="020B0604020202020204" pitchFamily="34" charset="0"/>
              </a:rPr>
              <a:t>Respect both the team and the process</a:t>
            </a:r>
          </a:p>
          <a:p>
            <a:pPr>
              <a:lnSpc>
                <a:spcPct val="100000"/>
              </a:lnSpc>
              <a:buSzPct val="150000"/>
              <a:buFont typeface="Arial" panose="020B0604020202020204" pitchFamily="34" charset="0"/>
              <a:buChar char="•"/>
            </a:pPr>
            <a:r>
              <a:rPr lang="en-US" dirty="0" smtClean="0">
                <a:latin typeface="Arial" panose="020B0604020202020204" pitchFamily="34" charset="0"/>
                <a:cs typeface="Arial" panose="020B0604020202020204" pitchFamily="34" charset="0"/>
              </a:rPr>
              <a:t>Follow </a:t>
            </a:r>
            <a:r>
              <a:rPr lang="en-US" dirty="0">
                <a:latin typeface="Arial" panose="020B0604020202020204" pitchFamily="34" charset="0"/>
                <a:cs typeface="Arial" panose="020B0604020202020204" pitchFamily="34" charset="0"/>
              </a:rPr>
              <a:t>the steps and improvements </a:t>
            </a:r>
            <a:r>
              <a:rPr lang="en-US" i="1"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happen</a:t>
            </a:r>
          </a:p>
          <a:p>
            <a:pPr marL="274320" lvl="2" indent="-274320" defTabSz="457200">
              <a:lnSpc>
                <a:spcPct val="90000"/>
              </a:lnSpc>
              <a:spcBef>
                <a:spcPts val="300"/>
              </a:spcBef>
              <a:spcAft>
                <a:spcPts val="300"/>
              </a:spcAft>
              <a:buClr>
                <a:schemeClr val="accent1"/>
              </a:buClr>
              <a:buSzPct val="112000"/>
              <a:buFont typeface="Wingdings 2"/>
              <a:buChar char=""/>
            </a:pPr>
            <a:endParaRPr lang="en-US" dirty="0" smtClean="0"/>
          </a:p>
        </p:txBody>
      </p:sp>
    </p:spTree>
    <p:extLst>
      <p:ext uri="{BB962C8B-B14F-4D97-AF65-F5344CB8AC3E}">
        <p14:creationId xmlns:p14="http://schemas.microsoft.com/office/powerpoint/2010/main" val="32851807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prstGeom prst="rect">
            <a:avLst/>
          </a:prstGeom>
        </p:spPr>
        <p:txBody>
          <a:bodyPr>
            <a:normAutofit/>
          </a:bodyPr>
          <a:lstStyle/>
          <a:p>
            <a:r>
              <a:rPr lang="en-US" sz="2000" dirty="0" smtClean="0">
                <a:latin typeface="Arial" panose="020B0604020202020204" pitchFamily="34" charset="0"/>
                <a:cs typeface="Arial" panose="020B0604020202020204" pitchFamily="34" charset="0"/>
              </a:rPr>
              <a:t>Thank you for your participation.</a:t>
            </a:r>
            <a:endParaRPr lang="en-US" sz="2000" dirty="0">
              <a:latin typeface="Arial" panose="020B0604020202020204" pitchFamily="34" charset="0"/>
              <a:cs typeface="Arial" panose="020B0604020202020204" pitchFamily="34" charset="0"/>
            </a:endParaRPr>
          </a:p>
        </p:txBody>
      </p:sp>
      <p:sp>
        <p:nvSpPr>
          <p:cNvPr id="2" name="Title 1"/>
          <p:cNvSpPr>
            <a:spLocks noGrp="1"/>
          </p:cNvSpPr>
          <p:nvPr>
            <p:ph type="ctrTitle"/>
          </p:nvPr>
        </p:nvSpPr>
        <p:spPr/>
        <p:txBody>
          <a:bodyPr>
            <a:normAutofit/>
          </a:bodyPr>
          <a:lstStyle/>
          <a:p>
            <a:r>
              <a:rPr lang="en-US" dirty="0" smtClean="0"/>
              <a:t>Keep on Improving!</a:t>
            </a:r>
            <a:endParaRPr lang="en-US" dirty="0"/>
          </a:p>
        </p:txBody>
      </p:sp>
    </p:spTree>
    <p:extLst>
      <p:ext uri="{BB962C8B-B14F-4D97-AF65-F5344CB8AC3E}">
        <p14:creationId xmlns:p14="http://schemas.microsoft.com/office/powerpoint/2010/main" val="249714934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a:xfrm>
            <a:off x="256080" y="1503946"/>
            <a:ext cx="8484695" cy="4668253"/>
          </a:xfrm>
        </p:spPr>
        <p:txBody>
          <a:bodyPr>
            <a:normAutofit lnSpcReduction="10000"/>
          </a:bodyPr>
          <a:lstStyle/>
          <a:p>
            <a:r>
              <a:rPr lang="en-US" dirty="0" smtClean="0"/>
              <a:t>Books (plus many more):</a:t>
            </a:r>
          </a:p>
          <a:p>
            <a:pPr lvl="1"/>
            <a:r>
              <a:rPr lang="en-US" sz="1800" u="sng" dirty="0" smtClean="0">
                <a:latin typeface="Arial"/>
                <a:cs typeface="Arial"/>
              </a:rPr>
              <a:t>Lean </a:t>
            </a:r>
            <a:r>
              <a:rPr lang="en-US" sz="1800" u="sng" dirty="0">
                <a:latin typeface="Arial"/>
                <a:cs typeface="Arial"/>
              </a:rPr>
              <a:t>Thinking</a:t>
            </a:r>
            <a:r>
              <a:rPr lang="en-US" sz="1800" dirty="0">
                <a:latin typeface="Arial"/>
                <a:cs typeface="Arial"/>
              </a:rPr>
              <a:t>, by Jim Womack, PhD, and Daniel Jones, founders of the Lean Enterprise Institute and the Lean Enterprise Academy (UK), </a:t>
            </a:r>
            <a:r>
              <a:rPr lang="en-US" sz="1800" dirty="0" smtClean="0">
                <a:latin typeface="Arial"/>
                <a:cs typeface="Arial"/>
              </a:rPr>
              <a:t>respectively.</a:t>
            </a:r>
          </a:p>
          <a:p>
            <a:pPr lvl="1"/>
            <a:r>
              <a:rPr lang="en-US" sz="1800" u="sng" dirty="0" err="1" smtClean="0">
                <a:latin typeface="Arial"/>
                <a:cs typeface="Arial"/>
              </a:rPr>
              <a:t>Gemba</a:t>
            </a:r>
            <a:r>
              <a:rPr lang="en-US" sz="1800" u="sng" dirty="0" smtClean="0">
                <a:latin typeface="Arial"/>
                <a:cs typeface="Arial"/>
              </a:rPr>
              <a:t> </a:t>
            </a:r>
            <a:r>
              <a:rPr lang="en-US" sz="1800" u="sng" dirty="0">
                <a:latin typeface="Arial"/>
                <a:cs typeface="Arial"/>
              </a:rPr>
              <a:t>Walks</a:t>
            </a:r>
            <a:r>
              <a:rPr lang="en-US" sz="1800" dirty="0">
                <a:latin typeface="Arial"/>
                <a:cs typeface="Arial"/>
              </a:rPr>
              <a:t>, Jim Womack </a:t>
            </a:r>
            <a:endParaRPr lang="en-US" sz="1800" dirty="0" smtClean="0">
              <a:latin typeface="Arial"/>
              <a:cs typeface="Arial"/>
            </a:endParaRPr>
          </a:p>
          <a:p>
            <a:pPr lvl="1"/>
            <a:r>
              <a:rPr lang="en-US" sz="1800" u="sng" dirty="0" smtClean="0"/>
              <a:t>Learning </a:t>
            </a:r>
            <a:r>
              <a:rPr lang="en-US" sz="1800" u="sng" dirty="0"/>
              <a:t>to See</a:t>
            </a:r>
            <a:r>
              <a:rPr lang="en-US" sz="1800" dirty="0"/>
              <a:t>, Value Stream Mapping concepts by  John Shook and Mike </a:t>
            </a:r>
            <a:r>
              <a:rPr lang="en-US" sz="1800" dirty="0" err="1" smtClean="0"/>
              <a:t>Rother</a:t>
            </a:r>
            <a:endParaRPr lang="en-US" sz="1800" dirty="0"/>
          </a:p>
          <a:p>
            <a:pPr lvl="1"/>
            <a:r>
              <a:rPr lang="en-US" sz="1800" u="sng" dirty="0" smtClean="0"/>
              <a:t>The </a:t>
            </a:r>
            <a:r>
              <a:rPr lang="en-US" sz="1800" u="sng" dirty="0"/>
              <a:t>Machine That Changed the World</a:t>
            </a:r>
            <a:r>
              <a:rPr lang="en-US" sz="1800" dirty="0"/>
              <a:t> by James P. Womack, Daniel T. Jones, and Daniel </a:t>
            </a:r>
            <a:r>
              <a:rPr lang="en-US" sz="1800" dirty="0" err="1" smtClean="0"/>
              <a:t>Roos</a:t>
            </a:r>
            <a:endParaRPr lang="en-US" sz="1800" dirty="0"/>
          </a:p>
          <a:p>
            <a:pPr lvl="1"/>
            <a:r>
              <a:rPr lang="en-US" sz="1800" u="sng" dirty="0" smtClean="0"/>
              <a:t>Toyota </a:t>
            </a:r>
            <a:r>
              <a:rPr lang="en-US" sz="1800" u="sng" dirty="0"/>
              <a:t>Kata </a:t>
            </a:r>
            <a:r>
              <a:rPr lang="en-US" sz="1800" dirty="0"/>
              <a:t>by Mike </a:t>
            </a:r>
            <a:r>
              <a:rPr lang="en-US" sz="1800" dirty="0" err="1" smtClean="0"/>
              <a:t>Rother</a:t>
            </a:r>
            <a:endParaRPr lang="en-US" sz="1800" dirty="0"/>
          </a:p>
          <a:p>
            <a:pPr lvl="1"/>
            <a:r>
              <a:rPr lang="en-US" sz="1800" u="sng" dirty="0" smtClean="0">
                <a:latin typeface="Arial"/>
                <a:cs typeface="Arial"/>
              </a:rPr>
              <a:t>The </a:t>
            </a:r>
            <a:r>
              <a:rPr lang="en-US" sz="1800" u="sng" dirty="0">
                <a:latin typeface="Arial"/>
                <a:cs typeface="Arial"/>
              </a:rPr>
              <a:t>Toyota Production System: Beyond Large-Scale Production</a:t>
            </a:r>
            <a:r>
              <a:rPr lang="en-US" sz="1800" dirty="0">
                <a:latin typeface="Arial"/>
                <a:cs typeface="Arial"/>
              </a:rPr>
              <a:t> by </a:t>
            </a:r>
            <a:r>
              <a:rPr lang="en-US" sz="1800" dirty="0" err="1">
                <a:latin typeface="Arial"/>
                <a:cs typeface="Arial"/>
              </a:rPr>
              <a:t>Ohno</a:t>
            </a:r>
            <a:r>
              <a:rPr lang="en-US" sz="1800" dirty="0">
                <a:latin typeface="Arial"/>
                <a:cs typeface="Arial"/>
              </a:rPr>
              <a:t>, </a:t>
            </a:r>
            <a:r>
              <a:rPr lang="en-US" sz="1800" dirty="0" err="1">
                <a:latin typeface="Arial"/>
                <a:cs typeface="Arial"/>
              </a:rPr>
              <a:t>Taiichi</a:t>
            </a:r>
            <a:endParaRPr lang="en-US" sz="1800" dirty="0">
              <a:latin typeface="Arial"/>
              <a:cs typeface="Arial"/>
            </a:endParaRPr>
          </a:p>
          <a:p>
            <a:pPr lvl="0"/>
            <a:r>
              <a:rPr lang="en-US" dirty="0"/>
              <a:t>Online </a:t>
            </a:r>
            <a:r>
              <a:rPr lang="en-US" dirty="0" smtClean="0"/>
              <a:t>resources are </a:t>
            </a:r>
            <a:r>
              <a:rPr lang="en-US" dirty="0" smtClean="0"/>
              <a:t>endless</a:t>
            </a:r>
          </a:p>
          <a:p>
            <a:pPr lvl="1"/>
            <a:r>
              <a:rPr lang="en-US" dirty="0" smtClean="0"/>
              <a:t>Useful webinars and reading lists on Karen Martin’s website, </a:t>
            </a:r>
            <a:r>
              <a:rPr lang="en-US" dirty="0"/>
              <a:t>http://www.ksmartin.com</a:t>
            </a:r>
            <a:r>
              <a:rPr lang="en-US" dirty="0" smtClean="0"/>
              <a:t>/</a:t>
            </a:r>
          </a:p>
          <a:p>
            <a:r>
              <a:rPr lang="en-US" i="1" dirty="0" smtClean="0"/>
              <a:t>Continuous </a:t>
            </a:r>
            <a:r>
              <a:rPr lang="en-US" i="1" dirty="0" smtClean="0"/>
              <a:t>improvement requires continuous learning!</a:t>
            </a:r>
            <a:endParaRPr lang="en-US" i="1" dirty="0"/>
          </a:p>
          <a:p>
            <a:endParaRPr lang="en-US" dirty="0"/>
          </a:p>
        </p:txBody>
      </p:sp>
    </p:spTree>
    <p:extLst>
      <p:ext uri="{BB962C8B-B14F-4D97-AF65-F5344CB8AC3E}">
        <p14:creationId xmlns:p14="http://schemas.microsoft.com/office/powerpoint/2010/main" val="136657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prstGeom prst="rect">
            <a:avLst/>
          </a:prstGeom>
        </p:spPr>
        <p:txBody>
          <a:bodyPr>
            <a:normAutofit/>
          </a:bodyPr>
          <a:lstStyle/>
          <a:p>
            <a:pPr marL="283464" indent="-283464"/>
            <a:r>
              <a:rPr lang="en-US" dirty="0" smtClean="0">
                <a:solidFill>
                  <a:srgbClr val="000000"/>
                </a:solidFill>
                <a:latin typeface="Arial" panose="020B0604020202020204" pitchFamily="34" charset="0"/>
                <a:cs typeface="Arial" panose="020B0604020202020204" pitchFamily="34" charset="0"/>
              </a:rPr>
              <a:t>Generates specific, incremental, and sustainable improvements</a:t>
            </a:r>
          </a:p>
          <a:p>
            <a:pPr marL="283464" indent="-283464"/>
            <a:r>
              <a:rPr lang="en-US" dirty="0" smtClean="0">
                <a:solidFill>
                  <a:srgbClr val="000000"/>
                </a:solidFill>
                <a:latin typeface="Arial" panose="020B0604020202020204" pitchFamily="34" charset="0"/>
                <a:cs typeface="Arial" panose="020B0604020202020204" pitchFamily="34" charset="0"/>
              </a:rPr>
              <a:t>Develops </a:t>
            </a:r>
            <a:r>
              <a:rPr lang="en-US" dirty="0">
                <a:solidFill>
                  <a:srgbClr val="000000"/>
                </a:solidFill>
                <a:latin typeface="Arial" panose="020B0604020202020204" pitchFamily="34" charset="0"/>
                <a:cs typeface="Arial" panose="020B0604020202020204" pitchFamily="34" charset="0"/>
              </a:rPr>
              <a:t>an organizational capability for continuous </a:t>
            </a:r>
            <a:r>
              <a:rPr lang="en-US" dirty="0" smtClean="0">
                <a:solidFill>
                  <a:srgbClr val="000000"/>
                </a:solidFill>
                <a:latin typeface="Arial" panose="020B0604020202020204" pitchFamily="34" charset="0"/>
                <a:cs typeface="Arial" panose="020B0604020202020204" pitchFamily="34" charset="0"/>
              </a:rPr>
              <a:t>improvement</a:t>
            </a:r>
          </a:p>
          <a:p>
            <a:pPr marL="526669" lvl="1" indent="-283464"/>
            <a:r>
              <a:rPr lang="en-US" dirty="0" smtClean="0">
                <a:solidFill>
                  <a:srgbClr val="000000"/>
                </a:solidFill>
                <a:latin typeface="Arial" panose="020B0604020202020204" pitchFamily="34" charset="0"/>
                <a:cs typeface="Arial" panose="020B0604020202020204" pitchFamily="34" charset="0"/>
              </a:rPr>
              <a:t>Harnessing every brain not just every pair of hands</a:t>
            </a:r>
          </a:p>
          <a:p>
            <a:pPr marL="283464" indent="-283464"/>
            <a:r>
              <a:rPr lang="en-US" dirty="0" smtClean="0">
                <a:solidFill>
                  <a:srgbClr val="000000"/>
                </a:solidFill>
                <a:latin typeface="Arial" panose="020B0604020202020204" pitchFamily="34" charset="0"/>
                <a:cs typeface="Arial" panose="020B0604020202020204" pitchFamily="34" charset="0"/>
              </a:rPr>
              <a:t>Changes </a:t>
            </a:r>
            <a:r>
              <a:rPr lang="en-US" dirty="0">
                <a:solidFill>
                  <a:srgbClr val="000000"/>
                </a:solidFill>
                <a:latin typeface="Arial" panose="020B0604020202020204" pitchFamily="34" charset="0"/>
                <a:cs typeface="Arial" panose="020B0604020202020204" pitchFamily="34" charset="0"/>
              </a:rPr>
              <a:t>the culture toward a continuous improvement mindset</a:t>
            </a:r>
          </a:p>
          <a:p>
            <a:pPr marL="283464" indent="-283464"/>
            <a:endParaRPr lang="en-US" dirty="0" smtClean="0">
              <a:solidFill>
                <a:srgbClr val="000000"/>
              </a:solidFill>
              <a:latin typeface="Arial" panose="020B0604020202020204" pitchFamily="34" charset="0"/>
              <a:cs typeface="Arial" panose="020B0604020202020204" pitchFamily="34" charset="0"/>
            </a:endParaRPr>
          </a:p>
          <a:p>
            <a:r>
              <a:rPr lang="en-US" dirty="0"/>
              <a:t>“A lean operation without Continuous Improvement capability won’t stay lean for long.  It will be unable to adapt to changing customer demands and cost and quality pressures.”</a:t>
            </a:r>
          </a:p>
          <a:p>
            <a:pPr marL="174625" lvl="1" indent="0" algn="r">
              <a:buNone/>
            </a:pPr>
            <a:r>
              <a:rPr lang="en-US" sz="1600" dirty="0">
                <a:solidFill>
                  <a:schemeClr val="tx1">
                    <a:lumMod val="50000"/>
                    <a:lumOff val="50000"/>
                  </a:schemeClr>
                </a:solidFill>
              </a:rPr>
              <a:t>-</a:t>
            </a:r>
            <a:r>
              <a:rPr lang="en-US" sz="1600" u="sng" dirty="0">
                <a:solidFill>
                  <a:schemeClr val="tx1">
                    <a:lumMod val="50000"/>
                    <a:lumOff val="50000"/>
                  </a:schemeClr>
                </a:solidFill>
              </a:rPr>
              <a:t>Journey to Lean</a:t>
            </a:r>
            <a:r>
              <a:rPr lang="en-US" sz="1600" dirty="0">
                <a:solidFill>
                  <a:schemeClr val="tx1">
                    <a:lumMod val="50000"/>
                    <a:lumOff val="50000"/>
                  </a:schemeClr>
                </a:solidFill>
              </a:rPr>
              <a:t> by John Drew, Blair McCallum, Stefan Roggenhofer</a:t>
            </a:r>
          </a:p>
          <a:p>
            <a:pPr marL="283464" indent="-283464"/>
            <a:endParaRPr lang="en-US" dirty="0">
              <a:solidFill>
                <a:srgbClr val="000000"/>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b="0" dirty="0">
              <a:latin typeface="Arial" panose="020B0604020202020204" pitchFamily="34" charset="0"/>
              <a:cs typeface="Arial" panose="020B0604020202020204" pitchFamily="34" charset="0"/>
            </a:endParaRPr>
          </a:p>
        </p:txBody>
      </p:sp>
      <p:pic>
        <p:nvPicPr>
          <p:cNvPr id="4" name="Content Placeholder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03645" y="4240805"/>
            <a:ext cx="1936710" cy="1936710"/>
          </a:xfrm>
          <a:prstGeom prst="rect">
            <a:avLst/>
          </a:prstGeom>
        </p:spPr>
      </p:pic>
      <p:sp>
        <p:nvSpPr>
          <p:cNvPr id="3" name="Title 2"/>
          <p:cNvSpPr>
            <a:spLocks noGrp="1"/>
          </p:cNvSpPr>
          <p:nvPr>
            <p:ph type="title"/>
          </p:nvPr>
        </p:nvSpPr>
        <p:spPr/>
        <p:txBody>
          <a:bodyPr/>
          <a:lstStyle/>
          <a:p>
            <a:r>
              <a:rPr lang="en-US" dirty="0" smtClean="0"/>
              <a:t>Why Do CI?</a:t>
            </a:r>
            <a:endParaRPr lang="en-US" dirty="0"/>
          </a:p>
        </p:txBody>
      </p:sp>
    </p:spTree>
    <p:extLst>
      <p:ext uri="{BB962C8B-B14F-4D97-AF65-F5344CB8AC3E}">
        <p14:creationId xmlns:p14="http://schemas.microsoft.com/office/powerpoint/2010/main" val="3987264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dirty="0" smtClean="0"/>
              <a:t>Continuous Improvement Mindset</a:t>
            </a:r>
            <a:endParaRPr lang="de-DE" dirty="0"/>
          </a:p>
        </p:txBody>
      </p:sp>
      <p:pic>
        <p:nvPicPr>
          <p:cNvPr id="14" name="Picture 18" descr="D:\Eigene Dateien\10_0_Global LEAN Design\icons\icons_alle\eng_team_work.png"/>
          <p:cNvPicPr>
            <a:picLocks noChangeAspect="1"/>
          </p:cNvPicPr>
          <p:nvPr/>
        </p:nvPicPr>
        <p:blipFill>
          <a:blip r:embed="rId3">
            <a:duotone>
              <a:schemeClr val="accent1">
                <a:shade val="45000"/>
                <a:satMod val="135000"/>
              </a:schemeClr>
              <a:prstClr val="white"/>
            </a:duotone>
          </a:blip>
          <a:srcRect/>
          <a:stretch>
            <a:fillRect/>
          </a:stretch>
        </p:blipFill>
        <p:spPr>
          <a:xfrm>
            <a:off x="289841" y="3263498"/>
            <a:ext cx="1298576" cy="1298576"/>
          </a:xfrm>
          <a:prstGeom prst="rect">
            <a:avLst/>
          </a:prstGeom>
          <a:noFill/>
          <a:ln>
            <a:noFill/>
          </a:ln>
        </p:spPr>
      </p:pic>
      <p:pic>
        <p:nvPicPr>
          <p:cNvPr id="15" name="Picture 15" descr="D:\Eigene Dateien\2_0_Dokumentation\2_1_Präsentationen &amp; Vorträge\2013-01 Global LEAN Design\icons\eng_communication.png"/>
          <p:cNvPicPr>
            <a:picLocks noChangeAspect="1"/>
          </p:cNvPicPr>
          <p:nvPr/>
        </p:nvPicPr>
        <p:blipFill rotWithShape="1">
          <a:blip r:embed="rId4">
            <a:duotone>
              <a:schemeClr val="accent1">
                <a:shade val="45000"/>
                <a:satMod val="135000"/>
              </a:schemeClr>
              <a:prstClr val="white"/>
            </a:duotone>
          </a:blip>
          <a:srcRect t="23066"/>
          <a:stretch/>
        </p:blipFill>
        <p:spPr>
          <a:xfrm>
            <a:off x="191333" y="4786596"/>
            <a:ext cx="1495593" cy="1150620"/>
          </a:xfrm>
          <a:prstGeom prst="rect">
            <a:avLst/>
          </a:prstGeom>
          <a:noFill/>
          <a:ln>
            <a:noFill/>
          </a:ln>
          <a:effectLst/>
        </p:spPr>
      </p:pic>
      <p:pic>
        <p:nvPicPr>
          <p:cNvPr id="16" name="Picture 18" descr="D:\Eigene Dateien\2_0_Dokumentation\2_1_Präsentationen &amp; Vorträge\2013-01 Global LEAN Design\icons\eng_visualization.png"/>
          <p:cNvPicPr>
            <a:picLocks noChangeAspect="1"/>
          </p:cNvPicPr>
          <p:nvPr/>
        </p:nvPicPr>
        <p:blipFill>
          <a:blip r:embed="rId5">
            <a:duotone>
              <a:schemeClr val="accent1">
                <a:shade val="45000"/>
                <a:satMod val="135000"/>
              </a:schemeClr>
              <a:prstClr val="white"/>
            </a:duotone>
          </a:blip>
          <a:srcRect/>
          <a:stretch>
            <a:fillRect/>
          </a:stretch>
        </p:blipFill>
        <p:spPr>
          <a:xfrm>
            <a:off x="4333634" y="3227963"/>
            <a:ext cx="1298576" cy="1298576"/>
          </a:xfrm>
          <a:prstGeom prst="rect">
            <a:avLst/>
          </a:prstGeom>
          <a:noFill/>
          <a:ln>
            <a:noFill/>
          </a:ln>
        </p:spPr>
      </p:pic>
      <p:pic>
        <p:nvPicPr>
          <p:cNvPr id="17" name="Picture 16" descr="D:\Eigene Dateien\2_0_Dokumentation\2_1_Präsentationen &amp; Vorträge\2013-01 Global LEAN Design\icons\eng_performance_manage.png"/>
          <p:cNvPicPr>
            <a:picLocks noChangeAspect="1"/>
          </p:cNvPicPr>
          <p:nvPr/>
        </p:nvPicPr>
        <p:blipFill rotWithShape="1">
          <a:blip r:embed="rId6">
            <a:duotone>
              <a:schemeClr val="accent1">
                <a:shade val="45000"/>
                <a:satMod val="135000"/>
              </a:schemeClr>
              <a:prstClr val="white"/>
            </a:duotone>
          </a:blip>
          <a:srcRect t="7800"/>
          <a:stretch/>
        </p:blipFill>
        <p:spPr>
          <a:xfrm>
            <a:off x="4315522" y="1758680"/>
            <a:ext cx="1334800" cy="1230686"/>
          </a:xfrm>
          <a:prstGeom prst="rect">
            <a:avLst/>
          </a:prstGeom>
          <a:noFill/>
          <a:ln>
            <a:noFill/>
          </a:ln>
        </p:spPr>
      </p:pic>
      <p:pic>
        <p:nvPicPr>
          <p:cNvPr id="11" name="Picture 50" descr="D:\Eigene Dateien\2_0_Dokumentation\2_1_Präsentationen &amp; Vorträge\2013-01 Global LEAN Design\Elemente alle\eng_mindsets&amp;behaviours.png"/>
          <p:cNvPicPr>
            <a:picLocks noChangeAspect="1" noChangeArrowheads="1"/>
          </p:cNvPicPr>
          <p:nvPr/>
        </p:nvPicPr>
        <p:blipFill rotWithShape="1">
          <a:blip r:embed="rId7" cstate="email">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a:off x="130404" y="2807931"/>
            <a:ext cx="1692610" cy="45037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97410" y="4493146"/>
            <a:ext cx="1371024" cy="137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668434" y="1876785"/>
            <a:ext cx="3425462" cy="923330"/>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Set measureable objectives to optimize process and </a:t>
            </a:r>
            <a:r>
              <a:rPr lang="en-US" sz="2000" dirty="0" smtClean="0">
                <a:latin typeface="Arial" panose="020B0604020202020204" pitchFamily="34" charset="0"/>
                <a:cs typeface="Arial" panose="020B0604020202020204" pitchFamily="34" charset="0"/>
              </a:rPr>
              <a:t>cost</a:t>
            </a:r>
            <a:endParaRPr lang="en-US" sz="2000" dirty="0">
              <a:latin typeface="Arial" panose="020B0604020202020204" pitchFamily="34" charset="0"/>
              <a:cs typeface="Arial" panose="020B0604020202020204" pitchFamily="34" charset="0"/>
            </a:endParaRPr>
          </a:p>
        </p:txBody>
      </p:sp>
      <p:sp>
        <p:nvSpPr>
          <p:cNvPr id="19" name="Rectangle 18"/>
          <p:cNvSpPr/>
          <p:nvPr/>
        </p:nvSpPr>
        <p:spPr>
          <a:xfrm>
            <a:off x="1527944" y="1931966"/>
            <a:ext cx="2857319" cy="923330"/>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Shift thinking </a:t>
            </a:r>
            <a:r>
              <a:rPr lang="en-US" sz="2000" dirty="0">
                <a:latin typeface="Arial" panose="020B0604020202020204" pitchFamily="34" charset="0"/>
                <a:cs typeface="Arial" panose="020B0604020202020204" pitchFamily="34" charset="0"/>
              </a:rPr>
              <a:t>in order to see the issue more </a:t>
            </a:r>
            <a:r>
              <a:rPr lang="en-US" sz="2000" dirty="0" smtClean="0">
                <a:latin typeface="Arial" panose="020B0604020202020204" pitchFamily="34" charset="0"/>
                <a:cs typeface="Arial" panose="020B0604020202020204" pitchFamily="34" charset="0"/>
              </a:rPr>
              <a:t>deeply</a:t>
            </a:r>
          </a:p>
        </p:txBody>
      </p:sp>
      <p:sp>
        <p:nvSpPr>
          <p:cNvPr id="20" name="Rectangle 19"/>
          <p:cNvSpPr/>
          <p:nvPr/>
        </p:nvSpPr>
        <p:spPr>
          <a:xfrm>
            <a:off x="5580752" y="3277087"/>
            <a:ext cx="3425462" cy="1200329"/>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The more visual a process, the easier to identify status and problems</a:t>
            </a:r>
          </a:p>
        </p:txBody>
      </p:sp>
      <p:sp>
        <p:nvSpPr>
          <p:cNvPr id="21" name="Rectangle 20"/>
          <p:cNvSpPr/>
          <p:nvPr/>
        </p:nvSpPr>
        <p:spPr>
          <a:xfrm>
            <a:off x="5580752" y="4716993"/>
            <a:ext cx="3425462" cy="923330"/>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Identify non value-adding work (waste) to optimize the process</a:t>
            </a:r>
          </a:p>
        </p:txBody>
      </p:sp>
      <p:sp>
        <p:nvSpPr>
          <p:cNvPr id="22" name="Rectangle 21"/>
          <p:cNvSpPr/>
          <p:nvPr/>
        </p:nvSpPr>
        <p:spPr>
          <a:xfrm>
            <a:off x="1601612" y="3415586"/>
            <a:ext cx="2857316" cy="923330"/>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Together ask, “How can the process be improved?”</a:t>
            </a:r>
          </a:p>
        </p:txBody>
      </p:sp>
      <p:sp>
        <p:nvSpPr>
          <p:cNvPr id="23" name="Rectangle 22"/>
          <p:cNvSpPr/>
          <p:nvPr/>
        </p:nvSpPr>
        <p:spPr>
          <a:xfrm>
            <a:off x="1601616" y="4855492"/>
            <a:ext cx="2857316" cy="646331"/>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Get input and feedback</a:t>
            </a:r>
          </a:p>
        </p:txBody>
      </p:sp>
      <p:sp>
        <p:nvSpPr>
          <p:cNvPr id="27" name="Oval 26"/>
          <p:cNvSpPr/>
          <p:nvPr/>
        </p:nvSpPr>
        <p:spPr>
          <a:xfrm>
            <a:off x="424963" y="1855409"/>
            <a:ext cx="1028331" cy="966083"/>
          </a:xfrm>
          <a:prstGeom prst="ellipse">
            <a:avLst/>
          </a:prstGeom>
          <a:gradFill flip="none" rotWithShape="1">
            <a:gsLst>
              <a:gs pos="0">
                <a:srgbClr val="C47754"/>
              </a:gs>
              <a:gs pos="89000">
                <a:schemeClr val="accent1">
                  <a:lumMod val="40000"/>
                  <a:lumOff val="60000"/>
                </a:schemeClr>
              </a:gs>
              <a:gs pos="100000">
                <a:schemeClr val="accent6">
                  <a:lumMod val="20000"/>
                  <a:lumOff val="80000"/>
                </a:schemeClr>
              </a:gs>
            </a:gsLst>
            <a:lin ang="0" scaled="1"/>
            <a:tileRect/>
          </a:gradFill>
          <a:effectLst>
            <a:outerShdw blurRad="50800" dist="38100" dir="5400000" algn="t" rotWithShape="0">
              <a:prstClr val="black">
                <a:alpha val="40000"/>
              </a:prstClr>
            </a:outerShdw>
          </a:effectLst>
        </p:spPr>
        <p:style>
          <a:lnRef idx="3">
            <a:schemeClr val="lt1"/>
          </a:lnRef>
          <a:fillRef idx="1">
            <a:schemeClr val="accent5"/>
          </a:fillRef>
          <a:effectRef idx="1">
            <a:schemeClr val="accent5"/>
          </a:effectRef>
          <a:fontRef idx="minor">
            <a:schemeClr val="lt1"/>
          </a:fontRef>
        </p:style>
        <p:txBody>
          <a:bodyPr rtlCol="0" anchor="ctr"/>
          <a:lstStyle/>
          <a:p>
            <a:pPr algn="ctr"/>
            <a:endParaRPr lang="en-US" sz="1200" dirty="0">
              <a:latin typeface="Kristen ITC" panose="03050502040202030202" pitchFamily="66" charset="0"/>
            </a:endParaRPr>
          </a:p>
        </p:txBody>
      </p:sp>
      <p:sp>
        <p:nvSpPr>
          <p:cNvPr id="29" name="TextBox 28"/>
          <p:cNvSpPr txBox="1"/>
          <p:nvPr/>
        </p:nvSpPr>
        <p:spPr>
          <a:xfrm>
            <a:off x="376701" y="1993882"/>
            <a:ext cx="1151241" cy="738664"/>
          </a:xfrm>
          <a:prstGeom prst="rect">
            <a:avLst/>
          </a:prstGeom>
          <a:noFill/>
          <a:effectLst/>
        </p:spPr>
        <p:txBody>
          <a:bodyPr wrap="square" rtlCol="0">
            <a:spAutoFit/>
          </a:bodyPr>
          <a:lstStyle/>
          <a:p>
            <a:pPr algn="ctr"/>
            <a:r>
              <a:rPr lang="en-US" sz="1350" dirty="0" smtClean="0">
                <a:solidFill>
                  <a:schemeClr val="bg1"/>
                </a:solidFill>
                <a:latin typeface="Comic Sans MS" panose="030F0702030302020204" pitchFamily="66" charset="0"/>
              </a:rPr>
              <a:t>Thinking</a:t>
            </a:r>
          </a:p>
          <a:p>
            <a:pPr algn="ctr"/>
            <a:r>
              <a:rPr lang="en-US" sz="1350" dirty="0" smtClean="0">
                <a:solidFill>
                  <a:schemeClr val="bg1"/>
                </a:solidFill>
                <a:latin typeface="Comic Sans MS" panose="030F0702030302020204" pitchFamily="66" charset="0"/>
              </a:rPr>
              <a:t>&amp;</a:t>
            </a:r>
          </a:p>
          <a:p>
            <a:pPr algn="ctr"/>
            <a:r>
              <a:rPr lang="en-US" sz="1350" dirty="0" smtClean="0">
                <a:solidFill>
                  <a:schemeClr val="bg1"/>
                </a:solidFill>
                <a:latin typeface="Comic Sans MS" panose="030F0702030302020204" pitchFamily="66" charset="0"/>
              </a:rPr>
              <a:t>Behavior </a:t>
            </a:r>
            <a:endParaRPr lang="en-US" sz="1350" dirty="0">
              <a:solidFill>
                <a:schemeClr val="bg1"/>
              </a:solidFill>
              <a:latin typeface="Comic Sans MS" panose="030F0702030302020204" pitchFamily="66" charset="0"/>
            </a:endParaRPr>
          </a:p>
        </p:txBody>
      </p:sp>
    </p:spTree>
    <p:extLst>
      <p:ext uri="{BB962C8B-B14F-4D97-AF65-F5344CB8AC3E}">
        <p14:creationId xmlns:p14="http://schemas.microsoft.com/office/powerpoint/2010/main" val="387958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arn(inVertical)">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arn(inVertical)">
                                      <p:cBhvr>
                                        <p:cTn id="29" dur="500"/>
                                        <p:tgtEl>
                                          <p:spTgt spid="15"/>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barn(inVertical)">
                                      <p:cBhvr>
                                        <p:cTn id="40" dur="500"/>
                                        <p:tgtEl>
                                          <p:spTgt spid="3"/>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barn(inVertical)">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barn(inVertical)">
                                      <p:cBhvr>
                                        <p:cTn id="53" dur="500"/>
                                        <p:tgtEl>
                                          <p:spTgt spid="12"/>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barn(inVertical)">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p:bldP spid="20" grpId="0"/>
      <p:bldP spid="21" grpId="0"/>
      <p:bldP spid="22" grpId="0"/>
      <p:bldP spid="23" grpId="0"/>
      <p:bldP spid="27" grpId="0" animBg="1"/>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CI Mindsets Lead to a CI Culture</a:t>
            </a:r>
          </a:p>
        </p:txBody>
      </p:sp>
      <p:sp>
        <p:nvSpPr>
          <p:cNvPr id="7" name="Rechteck 6"/>
          <p:cNvSpPr/>
          <p:nvPr/>
        </p:nvSpPr>
        <p:spPr>
          <a:xfrm>
            <a:off x="568241" y="2029184"/>
            <a:ext cx="5892800"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de-DE" sz="2000" dirty="0">
                <a:latin typeface="Arial" panose="020B0604020202020204" pitchFamily="34" charset="0"/>
                <a:cs typeface="Arial" panose="020B0604020202020204" pitchFamily="34" charset="0"/>
              </a:rPr>
              <a:t>Dedicated Team Member</a:t>
            </a:r>
          </a:p>
        </p:txBody>
      </p:sp>
      <p:sp>
        <p:nvSpPr>
          <p:cNvPr id="16" name="Rechteck 15"/>
          <p:cNvSpPr/>
          <p:nvPr/>
        </p:nvSpPr>
        <p:spPr>
          <a:xfrm>
            <a:off x="572947" y="3616008"/>
            <a:ext cx="5892800"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de-DE" sz="2000" dirty="0">
                <a:latin typeface="Arial" panose="020B0604020202020204" pitchFamily="34" charset="0"/>
                <a:cs typeface="Arial" panose="020B0604020202020204" pitchFamily="34" charset="0"/>
              </a:rPr>
              <a:t>Take Responsibility</a:t>
            </a:r>
          </a:p>
        </p:txBody>
      </p:sp>
      <p:sp>
        <p:nvSpPr>
          <p:cNvPr id="47" name="Rechteck 46"/>
          <p:cNvSpPr/>
          <p:nvPr/>
        </p:nvSpPr>
        <p:spPr>
          <a:xfrm>
            <a:off x="566557" y="2568003"/>
            <a:ext cx="5892800"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de-DE" sz="2000" dirty="0">
                <a:latin typeface="Arial" panose="020B0604020202020204" pitchFamily="34" charset="0"/>
                <a:cs typeface="Arial" panose="020B0604020202020204" pitchFamily="34" charset="0"/>
              </a:rPr>
              <a:t>Positive Attitude </a:t>
            </a:r>
          </a:p>
        </p:txBody>
      </p:sp>
      <p:sp>
        <p:nvSpPr>
          <p:cNvPr id="50" name="Rechteck 49"/>
          <p:cNvSpPr/>
          <p:nvPr/>
        </p:nvSpPr>
        <p:spPr>
          <a:xfrm>
            <a:off x="566557" y="3108003"/>
            <a:ext cx="5892800"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de-DE" sz="2000" dirty="0">
                <a:latin typeface="Arial" panose="020B0604020202020204" pitchFamily="34" charset="0"/>
                <a:cs typeface="Arial" panose="020B0604020202020204" pitchFamily="34" charset="0"/>
              </a:rPr>
              <a:t>Positive Influence </a:t>
            </a:r>
          </a:p>
        </p:txBody>
      </p:sp>
      <p:sp>
        <p:nvSpPr>
          <p:cNvPr id="53" name="Rechteck 52"/>
          <p:cNvSpPr/>
          <p:nvPr/>
        </p:nvSpPr>
        <p:spPr>
          <a:xfrm>
            <a:off x="566557" y="4200195"/>
            <a:ext cx="5892800"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de-DE" sz="2000" dirty="0">
                <a:latin typeface="Arial" panose="020B0604020202020204" pitchFamily="34" charset="0"/>
                <a:cs typeface="Arial" panose="020B0604020202020204" pitchFamily="34" charset="0"/>
              </a:rPr>
              <a:t>Communication</a:t>
            </a:r>
          </a:p>
        </p:txBody>
      </p:sp>
      <p:sp>
        <p:nvSpPr>
          <p:cNvPr id="3" name="Rechteck 2"/>
          <p:cNvSpPr/>
          <p:nvPr/>
        </p:nvSpPr>
        <p:spPr>
          <a:xfrm>
            <a:off x="572947" y="1506560"/>
            <a:ext cx="4273445" cy="369332"/>
          </a:xfrm>
          <a:prstGeom prst="rect">
            <a:avLst/>
          </a:prstGeom>
        </p:spPr>
        <p:txBody>
          <a:bodyPr wrap="square">
            <a:spAutoFit/>
          </a:bodyPr>
          <a:lstStyle/>
          <a:p>
            <a:pPr marL="285750" indent="-285750">
              <a:lnSpc>
                <a:spcPct val="90000"/>
              </a:lnSpc>
              <a:spcBef>
                <a:spcPts val="300"/>
              </a:spcBef>
              <a:spcAft>
                <a:spcPts val="300"/>
              </a:spcAft>
              <a:buClr>
                <a:schemeClr val="accent1"/>
              </a:buClr>
              <a:buSzPct val="150000"/>
              <a:buFont typeface="Arial" panose="020B0604020202020204" pitchFamily="34" charset="0"/>
              <a:buChar char="•"/>
            </a:pPr>
            <a:r>
              <a:rPr lang="en-US" sz="2000" dirty="0">
                <a:latin typeface="Arial" panose="020B0604020202020204" pitchFamily="34" charset="0"/>
                <a:cs typeface="Arial" panose="020B0604020202020204" pitchFamily="34" charset="0"/>
              </a:rPr>
              <a:t>Actively Shape Change</a:t>
            </a:r>
            <a:endParaRPr lang="de-DE" sz="2000" dirty="0">
              <a:latin typeface="Arial" panose="020B0604020202020204" pitchFamily="34" charset="0"/>
              <a:cs typeface="Arial" panose="020B0604020202020204" pitchFamily="34" charset="0"/>
            </a:endParaRPr>
          </a:p>
        </p:txBody>
      </p:sp>
      <p:sp>
        <p:nvSpPr>
          <p:cNvPr id="24" name="Explosion 1 2"/>
          <p:cNvSpPr/>
          <p:nvPr/>
        </p:nvSpPr>
        <p:spPr>
          <a:xfrm rot="889127">
            <a:off x="5263058" y="3478258"/>
            <a:ext cx="2934888" cy="2182538"/>
          </a:xfrm>
          <a:custGeom>
            <a:avLst/>
            <a:gdLst>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478906 w 2962578"/>
              <a:gd name="connsiteY1" fmla="*/ 2046597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616811 w 2962578"/>
              <a:gd name="connsiteY1" fmla="*/ 1980689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 name="connsiteX0" fmla="*/ 0 w 2962578"/>
              <a:gd name="connsiteY0" fmla="*/ 0 h 2326456"/>
              <a:gd name="connsiteX1" fmla="*/ 2962578 w 2962578"/>
              <a:gd name="connsiteY1" fmla="*/ 0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0" fmla="*/ 2530369 w 2962578"/>
              <a:gd name="connsiteY0" fmla="*/ 2326456 h 2326456"/>
              <a:gd name="connsiteX1" fmla="*/ 2437870 w 2962578"/>
              <a:gd name="connsiteY1" fmla="*/ 2092784 h 2326456"/>
              <a:gd name="connsiteX2" fmla="*/ 2962578 w 2962578"/>
              <a:gd name="connsiteY2" fmla="*/ 1894247 h 2326456"/>
              <a:gd name="connsiteX3" fmla="*/ 2530369 w 2962578"/>
              <a:gd name="connsiteY3" fmla="*/ 2326456 h 2326456"/>
              <a:gd name="connsiteX0" fmla="*/ 2530369 w 2962578"/>
              <a:gd name="connsiteY0" fmla="*/ 2326456 h 2326456"/>
              <a:gd name="connsiteX1" fmla="*/ 2399077 w 2962578"/>
              <a:gd name="connsiteY1" fmla="*/ 2088071 h 2326456"/>
              <a:gd name="connsiteX2" fmla="*/ 2962578 w 2962578"/>
              <a:gd name="connsiteY2" fmla="*/ 1894247 h 2326456"/>
              <a:gd name="connsiteX3" fmla="*/ 2530369 w 2962578"/>
              <a:gd name="connsiteY3" fmla="*/ 2326456 h 2326456"/>
              <a:gd name="connsiteX4" fmla="*/ 0 w 2962578"/>
              <a:gd name="connsiteY4" fmla="*/ 2326456 h 2326456"/>
              <a:gd name="connsiteX5" fmla="*/ 0 w 2962578"/>
              <a:gd name="connsiteY5" fmla="*/ 0 h 2326456"/>
              <a:gd name="connsiteX6" fmla="*/ 2962578 w 2962578"/>
              <a:gd name="connsiteY6" fmla="*/ 0 h 2326456"/>
              <a:gd name="connsiteX7" fmla="*/ 2962578 w 2962578"/>
              <a:gd name="connsiteY7" fmla="*/ 1894247 h 232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2578" h="2326456" stroke="0" extrusionOk="0">
                <a:moveTo>
                  <a:pt x="0" y="0"/>
                </a:moveTo>
                <a:lnTo>
                  <a:pt x="2962578" y="0"/>
                </a:lnTo>
                <a:lnTo>
                  <a:pt x="2962578" y="1894247"/>
                </a:lnTo>
                <a:lnTo>
                  <a:pt x="2530369" y="2326456"/>
                </a:lnTo>
                <a:lnTo>
                  <a:pt x="0" y="2326456"/>
                </a:lnTo>
                <a:lnTo>
                  <a:pt x="0" y="0"/>
                </a:lnTo>
                <a:close/>
              </a:path>
              <a:path w="2962578" h="2326456" fill="darkenLess" stroke="0" extrusionOk="0">
                <a:moveTo>
                  <a:pt x="2530369" y="2326456"/>
                </a:moveTo>
                <a:lnTo>
                  <a:pt x="2437870" y="2092784"/>
                </a:lnTo>
                <a:lnTo>
                  <a:pt x="2962578" y="1894247"/>
                </a:lnTo>
                <a:lnTo>
                  <a:pt x="2530369" y="2326456"/>
                </a:lnTo>
                <a:close/>
              </a:path>
              <a:path w="2962578" h="2326456" fill="none" extrusionOk="0">
                <a:moveTo>
                  <a:pt x="2530369" y="2326456"/>
                </a:moveTo>
                <a:lnTo>
                  <a:pt x="2399077" y="2088071"/>
                </a:lnTo>
                <a:lnTo>
                  <a:pt x="2962578" y="1894247"/>
                </a:lnTo>
                <a:lnTo>
                  <a:pt x="2530369" y="2326456"/>
                </a:lnTo>
                <a:lnTo>
                  <a:pt x="0" y="2326456"/>
                </a:lnTo>
                <a:lnTo>
                  <a:pt x="0" y="0"/>
                </a:lnTo>
                <a:lnTo>
                  <a:pt x="2962578" y="0"/>
                </a:lnTo>
                <a:lnTo>
                  <a:pt x="2962578" y="1894247"/>
                </a:lnTo>
              </a:path>
            </a:pathLst>
          </a:custGeom>
          <a:solidFill>
            <a:schemeClr val="accent2">
              <a:lumMod val="40000"/>
              <a:lumOff val="60000"/>
            </a:schemeClr>
          </a:solidFill>
          <a:ln>
            <a:solidFill>
              <a:schemeClr val="tx1"/>
            </a:solidFill>
          </a:ln>
          <a:effectLst>
            <a:outerShdw blurRad="50800" dist="38100" dir="2700000" algn="tl" rotWithShape="0">
              <a:prstClr val="black">
                <a:alpha val="40000"/>
              </a:prst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US" b="1" dirty="0" smtClean="0">
                <a:solidFill>
                  <a:schemeClr val="tx1">
                    <a:lumMod val="75000"/>
                    <a:lumOff val="25000"/>
                  </a:schemeClr>
                </a:solidFill>
                <a:latin typeface="MV Boli" panose="02000500030200090000" pitchFamily="2" charset="0"/>
                <a:cs typeface="MV Boli" panose="02000500030200090000" pitchFamily="2" charset="0"/>
              </a:rPr>
              <a:t>Helpful Tip:</a:t>
            </a:r>
          </a:p>
          <a:p>
            <a:pPr algn="ctr"/>
            <a:r>
              <a:rPr lang="en-US" dirty="0" smtClean="0">
                <a:solidFill>
                  <a:schemeClr val="tx1">
                    <a:lumMod val="65000"/>
                    <a:lumOff val="35000"/>
                  </a:schemeClr>
                </a:solidFill>
                <a:latin typeface="MV Boli" panose="02000500030200090000" pitchFamily="2" charset="0"/>
                <a:cs typeface="MV Boli" panose="02000500030200090000" pitchFamily="2" charset="0"/>
              </a:rPr>
              <a:t>Be an example of the behavior and attitude you wish to cultivate in others</a:t>
            </a:r>
          </a:p>
        </p:txBody>
      </p:sp>
      <p:sp>
        <p:nvSpPr>
          <p:cNvPr id="25" name="Flowchart: Magnetic Disk 7"/>
          <p:cNvSpPr/>
          <p:nvPr/>
        </p:nvSpPr>
        <p:spPr>
          <a:xfrm rot="19200000">
            <a:off x="6790636" y="3402677"/>
            <a:ext cx="277510" cy="377234"/>
          </a:xfrm>
          <a:custGeom>
            <a:avLst/>
            <a:gdLst>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10000 w 10000"/>
              <a:gd name="connsiteY0" fmla="*/ 1667 h 10000"/>
              <a:gd name="connsiteX1" fmla="*/ 5000 w 10000"/>
              <a:gd name="connsiteY1" fmla="*/ 3334 h 10000"/>
              <a:gd name="connsiteX2" fmla="*/ 0 w 10000"/>
              <a:gd name="connsiteY2" fmla="*/ 1667 h 10000"/>
              <a:gd name="connsiteX0" fmla="*/ 0 w 10000"/>
              <a:gd name="connsiteY0" fmla="*/ 1667 h 10000"/>
              <a:gd name="connsiteX1" fmla="*/ 5000 w 10000"/>
              <a:gd name="connsiteY1" fmla="*/ 0 h 10000"/>
              <a:gd name="connsiteX2" fmla="*/ 10000 w 10000"/>
              <a:gd name="connsiteY2" fmla="*/ 1667 h 10000"/>
              <a:gd name="connsiteX3" fmla="*/ 10000 w 10000"/>
              <a:gd name="connsiteY3" fmla="*/ 8333 h 10000"/>
              <a:gd name="connsiteX4" fmla="*/ 5000 w 10000"/>
              <a:gd name="connsiteY4" fmla="*/ 10000 h 10000"/>
              <a:gd name="connsiteX5" fmla="*/ 0 w 10000"/>
              <a:gd name="connsiteY5" fmla="*/ 8333 h 10000"/>
              <a:gd name="connsiteX6" fmla="*/ 0 w 10000"/>
              <a:gd name="connsiteY6"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0 w 10191"/>
              <a:gd name="connsiteY7"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40 w 10191"/>
              <a:gd name="connsiteY7" fmla="*/ 5561 h 10000"/>
              <a:gd name="connsiteX8" fmla="*/ 0 w 10191"/>
              <a:gd name="connsiteY8" fmla="*/ 1667 h 10000"/>
              <a:gd name="connsiteX0" fmla="*/ 0 w 10191"/>
              <a:gd name="connsiteY0" fmla="*/ 1667 h 10000"/>
              <a:gd name="connsiteX1" fmla="*/ 5000 w 10191"/>
              <a:gd name="connsiteY1" fmla="*/ 0 h 10000"/>
              <a:gd name="connsiteX2" fmla="*/ 10000 w 10191"/>
              <a:gd name="connsiteY2" fmla="*/ 1667 h 10000"/>
              <a:gd name="connsiteX3" fmla="*/ 10000 w 10191"/>
              <a:gd name="connsiteY3" fmla="*/ 8333 h 10000"/>
              <a:gd name="connsiteX4" fmla="*/ 5000 w 10191"/>
              <a:gd name="connsiteY4" fmla="*/ 10000 h 10000"/>
              <a:gd name="connsiteX5" fmla="*/ 0 w 10191"/>
              <a:gd name="connsiteY5" fmla="*/ 8333 h 10000"/>
              <a:gd name="connsiteX6" fmla="*/ 0 w 10191"/>
              <a:gd name="connsiteY6" fmla="*/ 1667 h 10000"/>
              <a:gd name="connsiteX0" fmla="*/ 10000 w 10191"/>
              <a:gd name="connsiteY0" fmla="*/ 1667 h 10000"/>
              <a:gd name="connsiteX1" fmla="*/ 5000 w 10191"/>
              <a:gd name="connsiteY1" fmla="*/ 3334 h 10000"/>
              <a:gd name="connsiteX2" fmla="*/ 0 w 10191"/>
              <a:gd name="connsiteY2" fmla="*/ 1667 h 10000"/>
              <a:gd name="connsiteX0" fmla="*/ 0 w 10191"/>
              <a:gd name="connsiteY0" fmla="*/ 1667 h 10000"/>
              <a:gd name="connsiteX1" fmla="*/ 5000 w 10191"/>
              <a:gd name="connsiteY1" fmla="*/ 0 h 10000"/>
              <a:gd name="connsiteX2" fmla="*/ 10000 w 10191"/>
              <a:gd name="connsiteY2" fmla="*/ 1667 h 10000"/>
              <a:gd name="connsiteX3" fmla="*/ 10191 w 10191"/>
              <a:gd name="connsiteY3" fmla="*/ 4856 h 10000"/>
              <a:gd name="connsiteX4" fmla="*/ 10000 w 10191"/>
              <a:gd name="connsiteY4" fmla="*/ 8333 h 10000"/>
              <a:gd name="connsiteX5" fmla="*/ 5000 w 10191"/>
              <a:gd name="connsiteY5" fmla="*/ 10000 h 10000"/>
              <a:gd name="connsiteX6" fmla="*/ 0 w 10191"/>
              <a:gd name="connsiteY6" fmla="*/ 8333 h 10000"/>
              <a:gd name="connsiteX7" fmla="*/ 1395 w 10191"/>
              <a:gd name="connsiteY7" fmla="*/ 5476 h 10000"/>
              <a:gd name="connsiteX8" fmla="*/ 0 w 10191"/>
              <a:gd name="connsiteY8" fmla="*/ 1667 h 10000"/>
              <a:gd name="connsiteX0" fmla="*/ 0 w 10001"/>
              <a:gd name="connsiteY0" fmla="*/ 1667 h 10000"/>
              <a:gd name="connsiteX1" fmla="*/ 5000 w 10001"/>
              <a:gd name="connsiteY1" fmla="*/ 0 h 10000"/>
              <a:gd name="connsiteX2" fmla="*/ 10000 w 10001"/>
              <a:gd name="connsiteY2" fmla="*/ 1667 h 10000"/>
              <a:gd name="connsiteX3" fmla="*/ 10000 w 10001"/>
              <a:gd name="connsiteY3" fmla="*/ 8333 h 10000"/>
              <a:gd name="connsiteX4" fmla="*/ 5000 w 10001"/>
              <a:gd name="connsiteY4" fmla="*/ 10000 h 10000"/>
              <a:gd name="connsiteX5" fmla="*/ 0 w 10001"/>
              <a:gd name="connsiteY5" fmla="*/ 8333 h 10000"/>
              <a:gd name="connsiteX6" fmla="*/ 0 w 10001"/>
              <a:gd name="connsiteY6" fmla="*/ 1667 h 10000"/>
              <a:gd name="connsiteX0" fmla="*/ 10000 w 10001"/>
              <a:gd name="connsiteY0" fmla="*/ 1667 h 10000"/>
              <a:gd name="connsiteX1" fmla="*/ 5000 w 10001"/>
              <a:gd name="connsiteY1" fmla="*/ 3334 h 10000"/>
              <a:gd name="connsiteX2" fmla="*/ 0 w 10001"/>
              <a:gd name="connsiteY2" fmla="*/ 1667 h 10000"/>
              <a:gd name="connsiteX0" fmla="*/ 0 w 10001"/>
              <a:gd name="connsiteY0" fmla="*/ 1667 h 10000"/>
              <a:gd name="connsiteX1" fmla="*/ 5000 w 10001"/>
              <a:gd name="connsiteY1" fmla="*/ 0 h 10000"/>
              <a:gd name="connsiteX2" fmla="*/ 10000 w 10001"/>
              <a:gd name="connsiteY2" fmla="*/ 1667 h 10000"/>
              <a:gd name="connsiteX3" fmla="*/ 8147 w 10001"/>
              <a:gd name="connsiteY3" fmla="*/ 5681 h 10000"/>
              <a:gd name="connsiteX4" fmla="*/ 10000 w 10001"/>
              <a:gd name="connsiteY4" fmla="*/ 8333 h 10000"/>
              <a:gd name="connsiteX5" fmla="*/ 5000 w 10001"/>
              <a:gd name="connsiteY5" fmla="*/ 10000 h 10000"/>
              <a:gd name="connsiteX6" fmla="*/ 0 w 10001"/>
              <a:gd name="connsiteY6" fmla="*/ 8333 h 10000"/>
              <a:gd name="connsiteX7" fmla="*/ 1395 w 10001"/>
              <a:gd name="connsiteY7" fmla="*/ 5476 h 10000"/>
              <a:gd name="connsiteX8" fmla="*/ 0 w 10001"/>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0 w 10004"/>
              <a:gd name="connsiteY7"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 name="connsiteX0" fmla="*/ 0 w 10004"/>
              <a:gd name="connsiteY0" fmla="*/ 1667 h 10000"/>
              <a:gd name="connsiteX1" fmla="*/ 5000 w 10004"/>
              <a:gd name="connsiteY1" fmla="*/ 0 h 10000"/>
              <a:gd name="connsiteX2" fmla="*/ 10000 w 10004"/>
              <a:gd name="connsiteY2" fmla="*/ 1667 h 10000"/>
              <a:gd name="connsiteX3" fmla="*/ 8286 w 10004"/>
              <a:gd name="connsiteY3" fmla="*/ 6021 h 10000"/>
              <a:gd name="connsiteX4" fmla="*/ 10000 w 10004"/>
              <a:gd name="connsiteY4" fmla="*/ 8333 h 10000"/>
              <a:gd name="connsiteX5" fmla="*/ 5000 w 10004"/>
              <a:gd name="connsiteY5" fmla="*/ 10000 h 10000"/>
              <a:gd name="connsiteX6" fmla="*/ 0 w 10004"/>
              <a:gd name="connsiteY6" fmla="*/ 8333 h 10000"/>
              <a:gd name="connsiteX7" fmla="*/ 1466 w 10004"/>
              <a:gd name="connsiteY7" fmla="*/ 5263 h 10000"/>
              <a:gd name="connsiteX8" fmla="*/ 0 w 10004"/>
              <a:gd name="connsiteY8" fmla="*/ 1667 h 10000"/>
              <a:gd name="connsiteX0" fmla="*/ 10000 w 10004"/>
              <a:gd name="connsiteY0" fmla="*/ 1667 h 10000"/>
              <a:gd name="connsiteX1" fmla="*/ 5000 w 10004"/>
              <a:gd name="connsiteY1" fmla="*/ 3334 h 10000"/>
              <a:gd name="connsiteX2" fmla="*/ 0 w 10004"/>
              <a:gd name="connsiteY2" fmla="*/ 1667 h 10000"/>
              <a:gd name="connsiteX0" fmla="*/ 0 w 10004"/>
              <a:gd name="connsiteY0" fmla="*/ 1667 h 10000"/>
              <a:gd name="connsiteX1" fmla="*/ 5000 w 10004"/>
              <a:gd name="connsiteY1" fmla="*/ 0 h 10000"/>
              <a:gd name="connsiteX2" fmla="*/ 10000 w 10004"/>
              <a:gd name="connsiteY2" fmla="*/ 1667 h 10000"/>
              <a:gd name="connsiteX3" fmla="*/ 8147 w 10004"/>
              <a:gd name="connsiteY3" fmla="*/ 5681 h 10000"/>
              <a:gd name="connsiteX4" fmla="*/ 10000 w 10004"/>
              <a:gd name="connsiteY4" fmla="*/ 8333 h 10000"/>
              <a:gd name="connsiteX5" fmla="*/ 5000 w 10004"/>
              <a:gd name="connsiteY5" fmla="*/ 10000 h 10000"/>
              <a:gd name="connsiteX6" fmla="*/ 0 w 10004"/>
              <a:gd name="connsiteY6" fmla="*/ 8333 h 10000"/>
              <a:gd name="connsiteX7" fmla="*/ 1395 w 10004"/>
              <a:gd name="connsiteY7" fmla="*/ 5476 h 10000"/>
              <a:gd name="connsiteX8" fmla="*/ 0 w 10004"/>
              <a:gd name="connsiteY8" fmla="*/ 166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04" h="10000" stroke="0" extrusionOk="0">
                <a:moveTo>
                  <a:pt x="0" y="1667"/>
                </a:moveTo>
                <a:cubicBezTo>
                  <a:pt x="0" y="746"/>
                  <a:pt x="2239" y="0"/>
                  <a:pt x="5000" y="0"/>
                </a:cubicBezTo>
                <a:cubicBezTo>
                  <a:pt x="7761" y="0"/>
                  <a:pt x="9115" y="696"/>
                  <a:pt x="10000" y="1667"/>
                </a:cubicBezTo>
                <a:cubicBezTo>
                  <a:pt x="10103" y="3053"/>
                  <a:pt x="8183" y="4635"/>
                  <a:pt x="8286" y="6021"/>
                </a:cubicBezTo>
                <a:lnTo>
                  <a:pt x="10000" y="8333"/>
                </a:lnTo>
                <a:cubicBezTo>
                  <a:pt x="10000" y="9254"/>
                  <a:pt x="7761" y="10000"/>
                  <a:pt x="5000" y="10000"/>
                </a:cubicBezTo>
                <a:cubicBezTo>
                  <a:pt x="2239" y="10000"/>
                  <a:pt x="853" y="9152"/>
                  <a:pt x="0" y="8333"/>
                </a:cubicBezTo>
                <a:cubicBezTo>
                  <a:pt x="-39" y="7250"/>
                  <a:pt x="1505" y="6346"/>
                  <a:pt x="1466" y="5263"/>
                </a:cubicBezTo>
                <a:lnTo>
                  <a:pt x="0" y="1667"/>
                </a:lnTo>
                <a:close/>
              </a:path>
              <a:path w="10004" h="10000" fill="none" extrusionOk="0">
                <a:moveTo>
                  <a:pt x="10000" y="1667"/>
                </a:moveTo>
                <a:cubicBezTo>
                  <a:pt x="10000" y="2588"/>
                  <a:pt x="7761" y="3334"/>
                  <a:pt x="5000" y="3334"/>
                </a:cubicBezTo>
                <a:cubicBezTo>
                  <a:pt x="2239" y="3334"/>
                  <a:pt x="0" y="2588"/>
                  <a:pt x="0" y="1667"/>
                </a:cubicBezTo>
              </a:path>
              <a:path w="10004" h="10000" fill="none">
                <a:moveTo>
                  <a:pt x="0" y="1667"/>
                </a:moveTo>
                <a:cubicBezTo>
                  <a:pt x="0" y="746"/>
                  <a:pt x="2239" y="0"/>
                  <a:pt x="5000" y="0"/>
                </a:cubicBezTo>
                <a:cubicBezTo>
                  <a:pt x="7761" y="0"/>
                  <a:pt x="9135" y="858"/>
                  <a:pt x="10000" y="1667"/>
                </a:cubicBezTo>
                <a:cubicBezTo>
                  <a:pt x="10064" y="2730"/>
                  <a:pt x="8083" y="4618"/>
                  <a:pt x="8147" y="5681"/>
                </a:cubicBezTo>
                <a:cubicBezTo>
                  <a:pt x="8083" y="6840"/>
                  <a:pt x="10064" y="7174"/>
                  <a:pt x="10000" y="8333"/>
                </a:cubicBezTo>
                <a:cubicBezTo>
                  <a:pt x="10000" y="9254"/>
                  <a:pt x="7761" y="10000"/>
                  <a:pt x="5000" y="10000"/>
                </a:cubicBezTo>
                <a:cubicBezTo>
                  <a:pt x="2239" y="10000"/>
                  <a:pt x="827" y="9073"/>
                  <a:pt x="0" y="8333"/>
                </a:cubicBezTo>
                <a:cubicBezTo>
                  <a:pt x="13" y="7409"/>
                  <a:pt x="1382" y="6400"/>
                  <a:pt x="1395" y="5476"/>
                </a:cubicBezTo>
                <a:cubicBezTo>
                  <a:pt x="1382" y="4178"/>
                  <a:pt x="13" y="2965"/>
                  <a:pt x="0" y="1667"/>
                </a:cubicBezTo>
                <a:close/>
              </a:path>
            </a:pathLst>
          </a:custGeom>
          <a:solidFill>
            <a:schemeClr val="bg1">
              <a:lumMod val="65000"/>
            </a:schemeClr>
          </a:solidFill>
          <a:ln>
            <a:solidFill>
              <a:schemeClr val="tx1"/>
            </a:solidFill>
            <a:prstDash val="solid"/>
          </a:ln>
          <a:effectLst>
            <a:outerShdw blurRad="50800" dist="38100" algn="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350045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47" grpId="0"/>
      <p:bldP spid="50" grpId="0"/>
      <p:bldP spid="53" grpId="0"/>
      <p:bldP spid="3" grpId="0"/>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zSieOKGLsUOyLZVhKANHX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jA8qLy4FJ0eBSz37Tn8wK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BiJdJouhH0mVwq4hmbH7p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20.xml><?xml version="1.0" encoding="utf-8"?>
<p:tagLst xmlns:a="http://schemas.openxmlformats.org/drawingml/2006/main" xmlns:r="http://schemas.openxmlformats.org/officeDocument/2006/relationships" xmlns:p="http://schemas.openxmlformats.org/presentationml/2006/main">
  <p:tag name="RESIZE" val="Yes"/>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hVFnms7XTkq7CmAzQWy1o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opK_i3VfzUGzkXjj1Vu4J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6G3Z3rhSb0mwvM2z29QxE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IoImQjDBU0K4kYg9YowwC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lyxoSlSRvUKkkfTROMXsH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KSHvqtx2fka4WgCJF6Buq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Xu_oEwM930eiPJrdgiMajA"/>
</p:tagLst>
</file>

<file path=ppt/tags/tag28.xml><?xml version="1.0" encoding="utf-8"?>
<p:tagLst xmlns:a="http://schemas.openxmlformats.org/drawingml/2006/main" xmlns:r="http://schemas.openxmlformats.org/officeDocument/2006/relationships" xmlns:p="http://schemas.openxmlformats.org/presentationml/2006/main">
  <p:tag name="LLEFT" val=" 541.625"/>
  <p:tag name="LTOP" val=" 213.125"/>
</p:tagLst>
</file>

<file path=ppt/tags/tag29.xml><?xml version="1.0" encoding="utf-8"?>
<p:tagLst xmlns:a="http://schemas.openxmlformats.org/drawingml/2006/main" xmlns:r="http://schemas.openxmlformats.org/officeDocument/2006/relationships" xmlns:p="http://schemas.openxmlformats.org/presentationml/2006/main">
  <p:tag name="LTOP" val=" 213.125"/>
  <p:tag name="LLEFT" val=" 541.625"/>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LLEFT" val=" 541.625"/>
  <p:tag name="LTOP" val=" 213.125"/>
</p:tagLst>
</file>

<file path=ppt/tags/tag31.xml><?xml version="1.0" encoding="utf-8"?>
<p:tagLst xmlns:a="http://schemas.openxmlformats.org/drawingml/2006/main" xmlns:r="http://schemas.openxmlformats.org/officeDocument/2006/relationships" xmlns:p="http://schemas.openxmlformats.org/presentationml/2006/main">
  <p:tag name="LLEFT" val=" 541.625"/>
  <p:tag name="LTOP" val=" 213.125"/>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E_tHGAh4sEeMwL_Jf6QrK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x2g.U4ut4E6C8qb.RK5BsQ"/>
</p:tagLst>
</file>

<file path=ppt/tags/tag34.xml><?xml version="1.0" encoding="utf-8"?>
<p:tagLst xmlns:a="http://schemas.openxmlformats.org/drawingml/2006/main" xmlns:r="http://schemas.openxmlformats.org/officeDocument/2006/relationships" xmlns:p="http://schemas.openxmlformats.org/presentationml/2006/main">
  <p:tag name="RESIZE" val="Yes"/>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YxOIPJr1Ui3CfqDkbQHH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E_tHGAh4sEeMwL_Jf6QrK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x2g.U4ut4E6C8qb.RK5BsQ"/>
</p:tagLst>
</file>

<file path=ppt/tags/tag38.xml><?xml version="1.0" encoding="utf-8"?>
<p:tagLst xmlns:a="http://schemas.openxmlformats.org/drawingml/2006/main" xmlns:r="http://schemas.openxmlformats.org/officeDocument/2006/relationships" xmlns:p="http://schemas.openxmlformats.org/presentationml/2006/main">
  <p:tag name="RESIZE" val="Yes"/>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YxOIPJr1Ui3CfqDkbQHH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E_tHGAh4sEeMwL_Jf6QrK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x2g.U4ut4E6C8qb.RK5Bs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xOIPJr1Ui3CfqDkbQHHA"/>
</p:tagLst>
</file>

<file path=ppt/tags/tag43.xml><?xml version="1.0" encoding="utf-8"?>
<p:tagLst xmlns:a="http://schemas.openxmlformats.org/drawingml/2006/main" xmlns:r="http://schemas.openxmlformats.org/officeDocument/2006/relationships" xmlns:p="http://schemas.openxmlformats.org/presentationml/2006/main">
  <p:tag name="RESIZE" val="Yes"/>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E_tHGAh4sEeMwL_Jf6QrK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x2g.U4ut4E6C8qb.RK5Bs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YxOIPJr1Ui3CfqDkbQHHA"/>
</p:tagLst>
</file>

<file path=ppt/tags/tag47.xml><?xml version="1.0" encoding="utf-8"?>
<p:tagLst xmlns:a="http://schemas.openxmlformats.org/drawingml/2006/main" xmlns:r="http://schemas.openxmlformats.org/officeDocument/2006/relationships" xmlns:p="http://schemas.openxmlformats.org/presentationml/2006/main">
  <p:tag name="RESIZE" val="Yes"/>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zSieOKGLsUOyLZVhKANHX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51.xml><?xml version="1.0" encoding="utf-8"?>
<p:tagLst xmlns:a="http://schemas.openxmlformats.org/drawingml/2006/main" xmlns:r="http://schemas.openxmlformats.org/officeDocument/2006/relationships" xmlns:p="http://schemas.openxmlformats.org/presentationml/2006/main">
  <p:tag name="RESIZE" val="Yes"/>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53.xml><?xml version="1.0" encoding="utf-8"?>
<p:tagLst xmlns:a="http://schemas.openxmlformats.org/drawingml/2006/main" xmlns:r="http://schemas.openxmlformats.org/officeDocument/2006/relationships" xmlns:p="http://schemas.openxmlformats.org/presentationml/2006/main">
  <p:tag name="RESIZE" val="Yes"/>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zSieOKGLsUOyLZVhKANHX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57.xml><?xml version="1.0" encoding="utf-8"?>
<p:tagLst xmlns:a="http://schemas.openxmlformats.org/drawingml/2006/main" xmlns:r="http://schemas.openxmlformats.org/officeDocument/2006/relationships" xmlns:p="http://schemas.openxmlformats.org/presentationml/2006/main">
  <p:tag name="RESIZE" val="Yes"/>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59.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THINKCELLSTATEDONOTDELETE" val="rW3IXVUOKkmTNvax8_vJag"/>
</p:tagLst>
</file>

<file path=ppt/tags/tag61.xml><?xml version="1.0" encoding="utf-8"?>
<p:tagLst xmlns:a="http://schemas.openxmlformats.org/drawingml/2006/main" xmlns:r="http://schemas.openxmlformats.org/officeDocument/2006/relationships" xmlns:p="http://schemas.openxmlformats.org/presentationml/2006/main">
  <p:tag name="RESIZE" val="Yes"/>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1XlU3FN6Y06o3JAIrTq7l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ADM_Title_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68C689A39F1F645AA879F2F7CC23B97" ma:contentTypeVersion="2" ma:contentTypeDescription="Create a new document." ma:contentTypeScope="" ma:versionID="980c02695040f0ae5886d3aa1e6c35d1">
  <xsd:schema xmlns:xsd="http://www.w3.org/2001/XMLSchema" xmlns:p="http://schemas.microsoft.com/office/2006/metadata/properties" xmlns:ns1="http://schemas.microsoft.com/sharepoint/v3" targetNamespace="http://schemas.microsoft.com/office/2006/metadata/properties" ma:root="true" ma:fieldsID="ac88a37aa371e278f8e57eacc6de915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460C1D-6353-4218-9B91-B2A8F170F951}">
  <ds:schemaRefs>
    <ds:schemaRef ds:uri="http://purl.org/dc/terms/"/>
    <ds:schemaRef ds:uri="http://schemas.openxmlformats.org/package/2006/metadata/core-properties"/>
    <ds:schemaRef ds:uri="http://schemas.microsoft.com/sharepoint/v3"/>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schemas.microsoft.com/office/infopath/2007/PartnerControls"/>
  </ds:schemaRefs>
</ds:datastoreItem>
</file>

<file path=customXml/itemProps2.xml><?xml version="1.0" encoding="utf-8"?>
<ds:datastoreItem xmlns:ds="http://schemas.openxmlformats.org/officeDocument/2006/customXml" ds:itemID="{6C006206-C977-4DE2-83C0-51C7244D65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0B5FC7BB-F6F9-4C8E-8C49-E71F17DB70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36038</TotalTime>
  <Words>3864</Words>
  <Application>Microsoft Office PowerPoint</Application>
  <PresentationFormat>On-screen Show (4:3)</PresentationFormat>
  <Paragraphs>677</Paragraphs>
  <Slides>62</Slides>
  <Notes>42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62</vt:i4>
      </vt:variant>
    </vt:vector>
  </HeadingPairs>
  <TitlesOfParts>
    <vt:vector size="65" baseType="lpstr">
      <vt:lpstr>ADM_Title_Slides</vt:lpstr>
      <vt:lpstr>Civic</vt:lpstr>
      <vt:lpstr>TCLayout.ActiveDocument.1</vt:lpstr>
      <vt:lpstr>Basic Continuous Improvement</vt:lpstr>
      <vt:lpstr>Agenda</vt:lpstr>
      <vt:lpstr>Introduction</vt:lpstr>
      <vt:lpstr>Exercise</vt:lpstr>
      <vt:lpstr>What is Continuous Improvement?</vt:lpstr>
      <vt:lpstr>What is Continuous Improvement?</vt:lpstr>
      <vt:lpstr>Why Do CI?</vt:lpstr>
      <vt:lpstr>Continuous Improvement Mindset</vt:lpstr>
      <vt:lpstr>CI Mindsets Lead to a CI Culture</vt:lpstr>
      <vt:lpstr>Creating a CI Culture</vt:lpstr>
      <vt:lpstr>Proven Success of CI in Industry</vt:lpstr>
      <vt:lpstr>Proven Success of CI in Kalamazoo</vt:lpstr>
      <vt:lpstr>Prerequisites</vt:lpstr>
      <vt:lpstr>What Makes a Good CI Program?</vt:lpstr>
      <vt:lpstr>Stages of a CI Program</vt:lpstr>
      <vt:lpstr>Stages of a CI Program</vt:lpstr>
      <vt:lpstr>Stages of a CI Program</vt:lpstr>
      <vt:lpstr>The CI Process</vt:lpstr>
      <vt:lpstr>Collecting CIs</vt:lpstr>
      <vt:lpstr>Collecting CIs</vt:lpstr>
      <vt:lpstr>Building a Team</vt:lpstr>
      <vt:lpstr>Leading a Team</vt:lpstr>
      <vt:lpstr>Team Members</vt:lpstr>
      <vt:lpstr>Continuous Improvement Steps</vt:lpstr>
      <vt:lpstr>Continuous Improvement Steps</vt:lpstr>
      <vt:lpstr>1. Define Scope</vt:lpstr>
      <vt:lpstr>2. Define Current State</vt:lpstr>
      <vt:lpstr>2. Define Current State: Identifying Waste</vt:lpstr>
      <vt:lpstr>3. Root Cause Analysis</vt:lpstr>
      <vt:lpstr>3. Root Cause Analysis: Five Whys</vt:lpstr>
      <vt:lpstr>3. Root Cause Analysis: Five Whys</vt:lpstr>
      <vt:lpstr>3. Root Cause Analysis: Fishbone Diagram</vt:lpstr>
      <vt:lpstr>3. Root Cause Analysis: Fishbone Diagram</vt:lpstr>
      <vt:lpstr>3. Root Cause Analysis: Fishbone Diagram</vt:lpstr>
      <vt:lpstr>3. Root Cause Analysis: Fishbone Diagram</vt:lpstr>
      <vt:lpstr>Exercise</vt:lpstr>
      <vt:lpstr>4. Develop Future State</vt:lpstr>
      <vt:lpstr>4. Develop Future State</vt:lpstr>
      <vt:lpstr>5. Plan</vt:lpstr>
      <vt:lpstr>5. Plan</vt:lpstr>
      <vt:lpstr>5. Plan</vt:lpstr>
      <vt:lpstr>Exercise</vt:lpstr>
      <vt:lpstr>6. Do</vt:lpstr>
      <vt:lpstr>7. Check / Study</vt:lpstr>
      <vt:lpstr>8. Act / Adjust</vt:lpstr>
      <vt:lpstr>Tracking</vt:lpstr>
      <vt:lpstr>Leader Checklist</vt:lpstr>
      <vt:lpstr>End Result Development</vt:lpstr>
      <vt:lpstr>Status Board Example 1</vt:lpstr>
      <vt:lpstr>Status Board Example 2</vt:lpstr>
      <vt:lpstr>Status Board Example 3</vt:lpstr>
      <vt:lpstr>Obstacles to the CI Process</vt:lpstr>
      <vt:lpstr>Obstacles to the CI Process</vt:lpstr>
      <vt:lpstr>Obstacles to the CI Process</vt:lpstr>
      <vt:lpstr>Obstacles to the CI Process</vt:lpstr>
      <vt:lpstr>Team Stage 1: Forming</vt:lpstr>
      <vt:lpstr>Team Stage 2: Storming</vt:lpstr>
      <vt:lpstr>Team Stage 3: Norming</vt:lpstr>
      <vt:lpstr>Team Stage 4: Performing</vt:lpstr>
      <vt:lpstr>Summary</vt:lpstr>
      <vt:lpstr>Keep on Improving!</vt:lpstr>
      <vt:lpstr>Resources</vt:lpstr>
    </vt:vector>
  </TitlesOfParts>
  <Company>A.M. Todd by ADM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 Theisen</dc:creator>
  <cp:lastModifiedBy>Caitlyn Theisen</cp:lastModifiedBy>
  <cp:revision>829</cp:revision>
  <cp:lastPrinted>2016-05-20T17:17:47Z</cp:lastPrinted>
  <dcterms:created xsi:type="dcterms:W3CDTF">2015-02-24T21:02:18Z</dcterms:created>
  <dcterms:modified xsi:type="dcterms:W3CDTF">2016-07-26T20:37:26Z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0x010100968C689A39F1F645AA879F2F7CC23B97</vt:lpwstr>
  </property>
</Properties>
</file>