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2" r:id="rId2"/>
    <p:sldId id="289" r:id="rId3"/>
    <p:sldId id="295" r:id="rId4"/>
    <p:sldId id="258" r:id="rId5"/>
    <p:sldId id="286" r:id="rId6"/>
    <p:sldId id="291" r:id="rId7"/>
    <p:sldId id="287" r:id="rId8"/>
    <p:sldId id="278" r:id="rId9"/>
    <p:sldId id="271" r:id="rId10"/>
    <p:sldId id="280" r:id="rId11"/>
    <p:sldId id="281" r:id="rId12"/>
    <p:sldId id="282" r:id="rId13"/>
    <p:sldId id="294" r:id="rId14"/>
    <p:sldId id="264" r:id="rId15"/>
    <p:sldId id="283" r:id="rId16"/>
    <p:sldId id="293" r:id="rId17"/>
    <p:sldId id="265" r:id="rId18"/>
    <p:sldId id="268" r:id="rId19"/>
    <p:sldId id="269" r:id="rId20"/>
    <p:sldId id="284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7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8174"/>
    <a:srgbClr val="212421"/>
    <a:srgbClr val="334DC0"/>
    <a:srgbClr val="8027B6"/>
    <a:srgbClr val="7324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34" autoAdjust="0"/>
    <p:restoredTop sz="99708" autoAdjust="0"/>
  </p:normalViewPr>
  <p:slideViewPr>
    <p:cSldViewPr snapToGrid="0" snapToObjects="1">
      <p:cViewPr>
        <p:scale>
          <a:sx n="94" d="100"/>
          <a:sy n="94" d="100"/>
        </p:scale>
        <p:origin x="-1352" y="-536"/>
      </p:cViewPr>
      <p:guideLst>
        <p:guide orient="horz" pos="1631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87D2-A20A-4448-B413-226B759DAD53}" type="datetimeFigureOut">
              <a:rPr lang="en-US" smtClean="0"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8B94-20A4-4844-B623-B67965B90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551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87D2-A20A-4448-B413-226B759DAD53}" type="datetimeFigureOut">
              <a:rPr lang="en-US" smtClean="0"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8B94-20A4-4844-B623-B67965B90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333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87D2-A20A-4448-B413-226B759DAD53}" type="datetimeFigureOut">
              <a:rPr lang="en-US" smtClean="0"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8B94-20A4-4844-B623-B67965B90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249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87D2-A20A-4448-B413-226B759DAD53}" type="datetimeFigureOut">
              <a:rPr lang="en-US" smtClean="0"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8B94-20A4-4844-B623-B67965B90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21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87D2-A20A-4448-B413-226B759DAD53}" type="datetimeFigureOut">
              <a:rPr lang="en-US" smtClean="0"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8B94-20A4-4844-B623-B67965B90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658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87D2-A20A-4448-B413-226B759DAD53}" type="datetimeFigureOut">
              <a:rPr lang="en-US" smtClean="0"/>
              <a:t>6/13/16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8B94-20A4-4844-B623-B67965B90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86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87D2-A20A-4448-B413-226B759DAD53}" type="datetimeFigureOut">
              <a:rPr lang="en-US" smtClean="0"/>
              <a:t>6/13/16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8B94-20A4-4844-B623-B67965B90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101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87D2-A20A-4448-B413-226B759DAD53}" type="datetimeFigureOut">
              <a:rPr lang="en-US" smtClean="0"/>
              <a:t>6/13/16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8B94-20A4-4844-B623-B67965B90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49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87D2-A20A-4448-B413-226B759DAD53}" type="datetimeFigureOut">
              <a:rPr lang="en-US" smtClean="0"/>
              <a:t>6/13/16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8B94-20A4-4844-B623-B67965B90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1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87D2-A20A-4448-B413-226B759DAD53}" type="datetimeFigureOut">
              <a:rPr lang="en-US" smtClean="0"/>
              <a:t>6/13/16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8B94-20A4-4844-B623-B67965B90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892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E87D2-A20A-4448-B413-226B759DAD53}" type="datetimeFigureOut">
              <a:rPr lang="en-US" smtClean="0"/>
              <a:t>6/13/16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88B94-20A4-4844-B623-B67965B90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729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E87D2-A20A-4448-B413-226B759DAD53}" type="datetimeFigureOut">
              <a:rPr lang="en-US" smtClean="0"/>
              <a:t>6/13/16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88B94-20A4-4844-B623-B67965B90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7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jpg"/><Relationship Id="rId1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5" Type="http://schemas.openxmlformats.org/officeDocument/2006/relationships/image" Target="../media/image12.emf"/><Relationship Id="rId6" Type="http://schemas.openxmlformats.org/officeDocument/2006/relationships/image" Target="../media/image13.JPG"/><Relationship Id="rId7" Type="http://schemas.openxmlformats.org/officeDocument/2006/relationships/image" Target="../media/image14.JPG"/><Relationship Id="rId8" Type="http://schemas.openxmlformats.org/officeDocument/2006/relationships/image" Target="../media/image15.JPG"/><Relationship Id="rId9" Type="http://schemas.openxmlformats.org/officeDocument/2006/relationships/image" Target="../media/image16.JPG"/><Relationship Id="rId10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ta-stick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122" y="63677"/>
            <a:ext cx="5486400" cy="3657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036" y="3950996"/>
            <a:ext cx="3415928" cy="100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77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1796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Helvetica"/>
                <a:cs typeface="Helvetica"/>
              </a:rPr>
              <a:t>Why does Toyota Kata work?</a:t>
            </a:r>
            <a:endParaRPr lang="en-US" sz="3200" b="1" dirty="0">
              <a:latin typeface="Helvetica"/>
              <a:cs typeface="Helvetica"/>
            </a:endParaRPr>
          </a:p>
        </p:txBody>
      </p:sp>
      <p:sp>
        <p:nvSpPr>
          <p:cNvPr id="19" name="Content Placeholder 3"/>
          <p:cNvSpPr txBox="1">
            <a:spLocks/>
          </p:cNvSpPr>
          <p:nvPr/>
        </p:nvSpPr>
        <p:spPr>
          <a:xfrm>
            <a:off x="0" y="3787171"/>
            <a:ext cx="9144000" cy="523774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Tx/>
              <a:buNone/>
            </a:pPr>
            <a:r>
              <a:rPr lang="en-US" sz="3200" b="1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Let’s ask the people involved!</a:t>
            </a:r>
          </a:p>
        </p:txBody>
      </p:sp>
      <p:pic>
        <p:nvPicPr>
          <p:cNvPr id="4" name="Picture 3" descr="IMG_182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62"/>
          <a:stretch/>
        </p:blipFill>
        <p:spPr>
          <a:xfrm>
            <a:off x="1479832" y="836029"/>
            <a:ext cx="6181910" cy="300572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/>
          <p:cNvSpPr/>
          <p:nvPr/>
        </p:nvSpPr>
        <p:spPr>
          <a:xfrm rot="671047">
            <a:off x="6291013" y="583912"/>
            <a:ext cx="5055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5400" b="1" cap="none" spc="0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 rot="20436351">
            <a:off x="3086481" y="353671"/>
            <a:ext cx="5055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5400" b="1" cap="none" spc="0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774002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0" y="819984"/>
            <a:ext cx="9144000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7763" indent="-1147763">
              <a:lnSpc>
                <a:spcPct val="130000"/>
              </a:lnSpc>
              <a:tabLst>
                <a:tab pos="684213" algn="ctr"/>
                <a:tab pos="915988" algn="ctr"/>
              </a:tabLst>
            </a:pPr>
            <a:r>
              <a:rPr lang="en-US" sz="2000" dirty="0" smtClean="0">
                <a:latin typeface="Arial"/>
                <a:cs typeface="Arial"/>
              </a:rPr>
              <a:t>Eric		–	I like the idea of improving a process and moving it forward.</a:t>
            </a:r>
          </a:p>
          <a:p>
            <a:pPr marL="1147763" indent="-1147763">
              <a:lnSpc>
                <a:spcPct val="130000"/>
              </a:lnSpc>
              <a:tabLst>
                <a:tab pos="684213" algn="ctr"/>
                <a:tab pos="915988" algn="ctr"/>
              </a:tabLst>
            </a:pPr>
            <a:r>
              <a:rPr lang="en-US" sz="2000" dirty="0" smtClean="0">
                <a:latin typeface="Arial"/>
                <a:cs typeface="Arial"/>
              </a:rPr>
              <a:t>Diego		–	You get to think and use your brain!</a:t>
            </a:r>
          </a:p>
          <a:p>
            <a:pPr marL="1147763" indent="-1147763">
              <a:lnSpc>
                <a:spcPct val="130000"/>
              </a:lnSpc>
              <a:tabLst>
                <a:tab pos="684213" algn="ctr"/>
                <a:tab pos="915988" algn="ctr"/>
              </a:tabLst>
            </a:pPr>
            <a:r>
              <a:rPr lang="en-US" sz="2000" dirty="0" smtClean="0">
                <a:latin typeface="Arial"/>
                <a:cs typeface="Arial"/>
              </a:rPr>
              <a:t>Emma	–	I like problem solving</a:t>
            </a:r>
            <a:r>
              <a:rPr lang="is-IS" sz="2000" dirty="0" smtClean="0">
                <a:latin typeface="Arial"/>
                <a:cs typeface="Arial"/>
              </a:rPr>
              <a:t>… and this process has visuals that show progress clearly. Besides, fewer OOMs means less work for me.</a:t>
            </a:r>
          </a:p>
          <a:p>
            <a:pPr marL="1147763" indent="-1147763">
              <a:lnSpc>
                <a:spcPct val="130000"/>
              </a:lnSpc>
              <a:tabLst>
                <a:tab pos="684213" algn="ctr"/>
                <a:tab pos="915988" algn="ctr"/>
              </a:tabLst>
            </a:pPr>
            <a:r>
              <a:rPr lang="is-IS" sz="2000" dirty="0" smtClean="0">
                <a:latin typeface="Arial"/>
                <a:cs typeface="Arial"/>
              </a:rPr>
              <a:t>Tess		–	I’m naturally organized, so TK seems logical... </a:t>
            </a:r>
            <a:r>
              <a:rPr lang="en-US" sz="2000" dirty="0">
                <a:latin typeface="Arial"/>
                <a:cs typeface="Arial"/>
              </a:rPr>
              <a:t>i</a:t>
            </a:r>
            <a:r>
              <a:rPr lang="en-US" sz="2000" dirty="0" smtClean="0">
                <a:latin typeface="Arial"/>
                <a:cs typeface="Arial"/>
              </a:rPr>
              <a:t>t’s common sense. I like being involved, and with this I can control changes and see progress. It’s very visual. It allows me to talk on the same level to anyone in the organization.</a:t>
            </a:r>
          </a:p>
          <a:p>
            <a:pPr marL="1147763" indent="-1147763">
              <a:lnSpc>
                <a:spcPct val="130000"/>
              </a:lnSpc>
              <a:tabLst>
                <a:tab pos="684213" algn="ctr"/>
                <a:tab pos="915988" algn="ctr"/>
              </a:tabLst>
            </a:pPr>
            <a:r>
              <a:rPr lang="is-IS" sz="2000" dirty="0" smtClean="0">
                <a:latin typeface="Arial"/>
                <a:cs typeface="Arial"/>
              </a:rPr>
              <a:t>Kelly 		–	I like fixing things and I’m detailed oriented, but I frequently don’t know where to start. The kata gives me a clear process and direction.</a:t>
            </a:r>
            <a:endParaRPr lang="en-US" sz="2000" dirty="0" smtClean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796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Helvetica"/>
                <a:cs typeface="Helvetica"/>
              </a:rPr>
              <a:t>What got you interested in kata?</a:t>
            </a:r>
            <a:endParaRPr lang="en-US" sz="3200" b="1" dirty="0">
              <a:latin typeface="Helvetica"/>
              <a:cs typeface="Helvetic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7019" y="5514108"/>
            <a:ext cx="8986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John 		–	It directly impacts the work at my station</a:t>
            </a:r>
            <a:r>
              <a:rPr lang="is-IS" dirty="0">
                <a:latin typeface="Arial"/>
                <a:cs typeface="Arial"/>
              </a:rPr>
              <a:t>… reduces workload. I have freedom to make changes. It seems to fit well with my background.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11620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0" y="640980"/>
            <a:ext cx="9144000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7763" indent="-1147763">
              <a:lnSpc>
                <a:spcPct val="130000"/>
              </a:lnSpc>
              <a:tabLst>
                <a:tab pos="684213" algn="ctr"/>
                <a:tab pos="915988" algn="ctr"/>
              </a:tabLst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Eric		–	I like the idea of improving a process and moving it forward.</a:t>
            </a:r>
          </a:p>
          <a:p>
            <a:pPr marL="1147763" indent="-1147763">
              <a:lnSpc>
                <a:spcPct val="130000"/>
              </a:lnSpc>
              <a:tabLst>
                <a:tab pos="684213" algn="ctr"/>
                <a:tab pos="915988" algn="ctr"/>
              </a:tabLst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Diego		–	You get to think and use your brain!</a:t>
            </a:r>
          </a:p>
          <a:p>
            <a:pPr marL="1147763" indent="-1147763">
              <a:lnSpc>
                <a:spcPct val="130000"/>
              </a:lnSpc>
              <a:tabLst>
                <a:tab pos="684213" algn="ctr"/>
                <a:tab pos="915988" algn="ctr"/>
              </a:tabLst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Emma	–	I like problem solving</a:t>
            </a:r>
            <a:r>
              <a:rPr lang="is-IS" sz="2000" dirty="0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… and this process has visuals that show progress clearly. Besides, fewer OOMs means less work for me.</a:t>
            </a:r>
          </a:p>
          <a:p>
            <a:pPr marL="1147763" indent="-1147763">
              <a:lnSpc>
                <a:spcPct val="130000"/>
              </a:lnSpc>
              <a:tabLst>
                <a:tab pos="684213" algn="ctr"/>
                <a:tab pos="915988" algn="ctr"/>
              </a:tabLst>
            </a:pPr>
            <a:r>
              <a:rPr lang="is-IS" sz="2000" dirty="0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Tess		–	I’m naturally organized, so TK seems logical...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i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t’s common sense. I like being involved, and with this I can control changes and see progress. It’s very visual. It allows me to talk on the same level to anyone in the organization.</a:t>
            </a:r>
          </a:p>
          <a:p>
            <a:pPr marL="1147763" indent="-1147763">
              <a:lnSpc>
                <a:spcPct val="130000"/>
              </a:lnSpc>
              <a:tabLst>
                <a:tab pos="684213" algn="ctr"/>
                <a:tab pos="915988" algn="ctr"/>
              </a:tabLst>
            </a:pPr>
            <a:r>
              <a:rPr lang="is-IS" sz="2000" dirty="0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Kelly 		–	I like fixing things and I’m detailed oriented, but I frequently don’t know where to start. The kata gives me a clear process and direction.</a:t>
            </a:r>
            <a:endParaRPr lang="en-US" sz="2000" dirty="0" smtClean="0">
              <a:solidFill>
                <a:schemeClr val="bg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796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rial"/>
                <a:cs typeface="Arial"/>
              </a:rPr>
              <a:t>What got you interested in kata?</a:t>
            </a:r>
            <a:endParaRPr lang="en-US" sz="3200" dirty="0"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9604" y="636143"/>
            <a:ext cx="6096920" cy="4471758"/>
            <a:chOff x="209603" y="848190"/>
            <a:chExt cx="6096920" cy="5962344"/>
          </a:xfrm>
        </p:grpSpPr>
        <p:sp>
          <p:nvSpPr>
            <p:cNvPr id="7" name="TextBox 6"/>
            <p:cNvSpPr txBox="1"/>
            <p:nvPr/>
          </p:nvSpPr>
          <p:spPr>
            <a:xfrm>
              <a:off x="1287276" y="851895"/>
              <a:ext cx="602425" cy="636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7763" indent="-1147763">
                <a:lnSpc>
                  <a:spcPct val="130000"/>
                </a:lnSpc>
                <a:tabLst>
                  <a:tab pos="684213" algn="ctr"/>
                  <a:tab pos="915988" algn="ctr"/>
                </a:tabLst>
              </a:pPr>
              <a:r>
                <a:rPr lang="en-US" sz="2000" dirty="0">
                  <a:solidFill>
                    <a:srgbClr val="0000FF"/>
                  </a:solidFill>
                  <a:latin typeface="Arial"/>
                  <a:cs typeface="Arial"/>
                </a:rPr>
                <a:t>l</a:t>
              </a:r>
              <a:r>
                <a:rPr lang="en-US" sz="2000" dirty="0" smtClean="0">
                  <a:solidFill>
                    <a:srgbClr val="0000FF"/>
                  </a:solidFill>
                  <a:latin typeface="Arial"/>
                  <a:cs typeface="Arial"/>
                </a:rPr>
                <a:t>ike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996233" y="848190"/>
              <a:ext cx="1451117" cy="636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7763" indent="-1147763">
                <a:lnSpc>
                  <a:spcPct val="130000"/>
                </a:lnSpc>
                <a:tabLst>
                  <a:tab pos="684213" algn="ctr"/>
                  <a:tab pos="915988" algn="ctr"/>
                </a:tabLst>
              </a:pPr>
              <a:r>
                <a:rPr lang="en-US" sz="2000" dirty="0" smtClean="0">
                  <a:solidFill>
                    <a:srgbClr val="0000FF"/>
                  </a:solidFill>
                  <a:latin typeface="Arial"/>
                  <a:cs typeface="Arial"/>
                </a:rPr>
                <a:t>improving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89875" y="1892283"/>
              <a:ext cx="2902234" cy="636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7763" indent="-1147763">
                <a:lnSpc>
                  <a:spcPct val="130000"/>
                </a:lnSpc>
                <a:tabLst>
                  <a:tab pos="684213" algn="ctr"/>
                  <a:tab pos="915988" algn="ctr"/>
                </a:tabLst>
              </a:pPr>
              <a:r>
                <a:rPr lang="en-US" sz="2000" dirty="0" smtClean="0">
                  <a:solidFill>
                    <a:srgbClr val="0000FF"/>
                  </a:solidFill>
                  <a:latin typeface="Arial"/>
                  <a:cs typeface="Arial"/>
                </a:rPr>
                <a:t>like problem solving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09603" y="6174462"/>
              <a:ext cx="1667269" cy="636072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 rtlCol="0" anchor="ctr">
              <a:spAutoFit/>
            </a:bodyPr>
            <a:lstStyle/>
            <a:p>
              <a:pPr marL="1147763" indent="-1147763" algn="ctr">
                <a:lnSpc>
                  <a:spcPct val="130000"/>
                </a:lnSpc>
                <a:tabLst>
                  <a:tab pos="684213" algn="ctr"/>
                  <a:tab pos="915988" algn="ctr"/>
                </a:tabLst>
              </a:pPr>
              <a:r>
                <a:rPr lang="en-US" sz="2000" b="1" dirty="0" smtClean="0">
                  <a:solidFill>
                    <a:schemeClr val="bg1"/>
                  </a:solidFill>
                  <a:latin typeface="Arial"/>
                  <a:cs typeface="Arial"/>
                </a:rPr>
                <a:t>Personal fit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60884" y="2963985"/>
              <a:ext cx="3412918" cy="636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7763" indent="-1147763">
                <a:lnSpc>
                  <a:spcPct val="130000"/>
                </a:lnSpc>
                <a:tabLst>
                  <a:tab pos="684213" algn="ctr"/>
                  <a:tab pos="915988" algn="ctr"/>
                </a:tabLst>
              </a:pPr>
              <a:r>
                <a:rPr lang="en-US" sz="2000" dirty="0">
                  <a:solidFill>
                    <a:srgbClr val="0000FF"/>
                  </a:solidFill>
                  <a:latin typeface="Arial"/>
                  <a:cs typeface="Arial"/>
                </a:rPr>
                <a:t>n</a:t>
              </a:r>
              <a:r>
                <a:rPr lang="en-US" sz="2000" dirty="0" smtClean="0">
                  <a:solidFill>
                    <a:srgbClr val="0000FF"/>
                  </a:solidFill>
                  <a:latin typeface="Arial"/>
                  <a:cs typeface="Arial"/>
                </a:rPr>
                <a:t>aturally organized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143067" y="3483990"/>
              <a:ext cx="3412918" cy="636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7763" indent="-1147763">
                <a:lnSpc>
                  <a:spcPct val="130000"/>
                </a:lnSpc>
                <a:tabLst>
                  <a:tab pos="684213" algn="ctr"/>
                  <a:tab pos="915988" algn="ctr"/>
                </a:tabLst>
              </a:pPr>
              <a:r>
                <a:rPr lang="en-US" sz="2000" dirty="0">
                  <a:solidFill>
                    <a:srgbClr val="0000FF"/>
                  </a:solidFill>
                  <a:latin typeface="Arial"/>
                  <a:cs typeface="Arial"/>
                </a:rPr>
                <a:t>l</a:t>
              </a:r>
              <a:r>
                <a:rPr lang="en-US" sz="2000" dirty="0" smtClean="0">
                  <a:solidFill>
                    <a:srgbClr val="0000FF"/>
                  </a:solidFill>
                  <a:latin typeface="Arial"/>
                  <a:cs typeface="Arial"/>
                </a:rPr>
                <a:t>ike being involved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285323" y="5062599"/>
              <a:ext cx="2061073" cy="636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7763" indent="-1147763">
                <a:lnSpc>
                  <a:spcPct val="130000"/>
                </a:lnSpc>
                <a:tabLst>
                  <a:tab pos="684213" algn="ctr"/>
                  <a:tab pos="915988" algn="ctr"/>
                </a:tabLst>
              </a:pPr>
              <a:r>
                <a:rPr lang="en-US" sz="2000" dirty="0">
                  <a:solidFill>
                    <a:srgbClr val="0000FF"/>
                  </a:solidFill>
                  <a:latin typeface="Arial"/>
                  <a:cs typeface="Arial"/>
                </a:rPr>
                <a:t>l</a:t>
              </a:r>
              <a:r>
                <a:rPr lang="en-US" sz="2000" dirty="0" smtClean="0">
                  <a:solidFill>
                    <a:srgbClr val="0000FF"/>
                  </a:solidFill>
                  <a:latin typeface="Arial"/>
                  <a:cs typeface="Arial"/>
                </a:rPr>
                <a:t>ike fixing things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058024" y="5056305"/>
              <a:ext cx="2248499" cy="636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7763" indent="-1147763">
                <a:lnSpc>
                  <a:spcPct val="130000"/>
                </a:lnSpc>
                <a:tabLst>
                  <a:tab pos="684213" algn="ctr"/>
                  <a:tab pos="915988" algn="ctr"/>
                </a:tabLst>
              </a:pPr>
              <a:r>
                <a:rPr lang="en-US" sz="2000" dirty="0">
                  <a:solidFill>
                    <a:srgbClr val="0000FF"/>
                  </a:solidFill>
                  <a:latin typeface="Arial"/>
                  <a:cs typeface="Arial"/>
                </a:rPr>
                <a:t>d</a:t>
              </a:r>
              <a:r>
                <a:rPr lang="en-US" sz="2000" dirty="0" smtClean="0">
                  <a:solidFill>
                    <a:srgbClr val="0000FF"/>
                  </a:solidFill>
                  <a:latin typeface="Arial"/>
                  <a:cs typeface="Arial"/>
                </a:rPr>
                <a:t>etailed oriented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144197" y="1422138"/>
            <a:ext cx="6095039" cy="3690679"/>
            <a:chOff x="3144195" y="1896182"/>
            <a:chExt cx="6095039" cy="4920901"/>
          </a:xfrm>
        </p:grpSpPr>
        <p:sp>
          <p:nvSpPr>
            <p:cNvPr id="21" name="TextBox 20"/>
            <p:cNvSpPr txBox="1"/>
            <p:nvPr/>
          </p:nvSpPr>
          <p:spPr>
            <a:xfrm>
              <a:off x="3144195" y="6181012"/>
              <a:ext cx="2132912" cy="636071"/>
            </a:xfrm>
            <a:prstGeom prst="rect">
              <a:avLst/>
            </a:prstGeom>
            <a:solidFill>
              <a:srgbClr val="660066"/>
            </a:solidFill>
          </p:spPr>
          <p:txBody>
            <a:bodyPr wrap="square" rtlCol="0">
              <a:spAutoFit/>
            </a:bodyPr>
            <a:lstStyle/>
            <a:p>
              <a:pPr marL="1147763" indent="-1147763" algn="ctr">
                <a:lnSpc>
                  <a:spcPct val="130000"/>
                </a:lnSpc>
                <a:tabLst>
                  <a:tab pos="684213" algn="ctr"/>
                  <a:tab pos="915988" algn="ctr"/>
                </a:tabLst>
              </a:pPr>
              <a:r>
                <a:rPr lang="en-US" sz="2000" b="1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Process appeal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244958" y="1896182"/>
              <a:ext cx="1401281" cy="636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7763" indent="-1147763">
                <a:lnSpc>
                  <a:spcPct val="130000"/>
                </a:lnSpc>
                <a:tabLst>
                  <a:tab pos="684213" algn="ctr"/>
                  <a:tab pos="915988" algn="ctr"/>
                </a:tabLst>
              </a:pPr>
              <a:r>
                <a:rPr lang="en-US" sz="2000" dirty="0" smtClean="0">
                  <a:solidFill>
                    <a:srgbClr val="8027B6"/>
                  </a:solidFill>
                  <a:latin typeface="Arial"/>
                  <a:cs typeface="Arial"/>
                </a:rPr>
                <a:t>visuals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394608" y="2960773"/>
              <a:ext cx="1034417" cy="636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7763" indent="-1147763">
                <a:lnSpc>
                  <a:spcPct val="130000"/>
                </a:lnSpc>
                <a:tabLst>
                  <a:tab pos="684213" algn="ctr"/>
                  <a:tab pos="915988" algn="ctr"/>
                </a:tabLst>
              </a:pPr>
              <a:r>
                <a:rPr lang="en-US" sz="2000" dirty="0" smtClean="0">
                  <a:solidFill>
                    <a:srgbClr val="8027B6"/>
                  </a:solidFill>
                  <a:latin typeface="Arial"/>
                  <a:cs typeface="Arial"/>
                </a:rPr>
                <a:t>logical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773590" y="2956684"/>
              <a:ext cx="2257772" cy="636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7763" indent="-1147763">
                <a:lnSpc>
                  <a:spcPct val="130000"/>
                </a:lnSpc>
                <a:tabLst>
                  <a:tab pos="684213" algn="ctr"/>
                  <a:tab pos="915988" algn="ctr"/>
                </a:tabLst>
              </a:pPr>
              <a:r>
                <a:rPr lang="en-US" sz="2000" dirty="0" smtClean="0">
                  <a:solidFill>
                    <a:srgbClr val="8027B6"/>
                  </a:solidFill>
                  <a:latin typeface="Arial"/>
                  <a:cs typeface="Arial"/>
                </a:rPr>
                <a:t>common sense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209612" y="4024161"/>
              <a:ext cx="1401281" cy="636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7763" indent="-1147763">
                <a:lnSpc>
                  <a:spcPct val="130000"/>
                </a:lnSpc>
                <a:tabLst>
                  <a:tab pos="684213" algn="ctr"/>
                  <a:tab pos="915988" algn="ctr"/>
                </a:tabLst>
              </a:pPr>
              <a:r>
                <a:rPr lang="en-US" sz="2000" dirty="0" smtClean="0">
                  <a:solidFill>
                    <a:srgbClr val="8027B6"/>
                  </a:solidFill>
                  <a:latin typeface="Arial"/>
                  <a:cs typeface="Arial"/>
                </a:rPr>
                <a:t>visual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840067" y="5608280"/>
              <a:ext cx="1772254" cy="636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7763" indent="-1147763">
                <a:lnSpc>
                  <a:spcPct val="130000"/>
                </a:lnSpc>
                <a:tabLst>
                  <a:tab pos="684213" algn="ctr"/>
                  <a:tab pos="915988" algn="ctr"/>
                </a:tabLst>
              </a:pPr>
              <a:r>
                <a:rPr lang="en-US" sz="2000" dirty="0">
                  <a:solidFill>
                    <a:srgbClr val="8027B6"/>
                  </a:solidFill>
                  <a:latin typeface="Arial"/>
                  <a:cs typeface="Arial"/>
                </a:rPr>
                <a:t>c</a:t>
              </a:r>
              <a:r>
                <a:rPr lang="en-US" sz="2000" dirty="0" smtClean="0">
                  <a:solidFill>
                    <a:srgbClr val="8027B6"/>
                  </a:solidFill>
                  <a:latin typeface="Arial"/>
                  <a:cs typeface="Arial"/>
                </a:rPr>
                <a:t>lear process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922239" y="5587711"/>
              <a:ext cx="1316995" cy="636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7763" indent="-1147763">
                <a:lnSpc>
                  <a:spcPct val="130000"/>
                </a:lnSpc>
                <a:tabLst>
                  <a:tab pos="684213" algn="ctr"/>
                  <a:tab pos="915988" algn="ctr"/>
                </a:tabLst>
              </a:pPr>
              <a:r>
                <a:rPr lang="en-US" sz="2000" dirty="0" smtClean="0">
                  <a:solidFill>
                    <a:srgbClr val="8027B6"/>
                  </a:solidFill>
                  <a:latin typeface="Arial"/>
                  <a:cs typeface="Arial"/>
                </a:rPr>
                <a:t>direction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142094" y="1038149"/>
            <a:ext cx="7690115" cy="4069752"/>
            <a:chOff x="1142093" y="1384195"/>
            <a:chExt cx="7690115" cy="5426337"/>
          </a:xfrm>
        </p:grpSpPr>
        <p:sp>
          <p:nvSpPr>
            <p:cNvPr id="13" name="TextBox 12"/>
            <p:cNvSpPr txBox="1"/>
            <p:nvPr/>
          </p:nvSpPr>
          <p:spPr>
            <a:xfrm>
              <a:off x="2353532" y="1384195"/>
              <a:ext cx="3090445" cy="636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7763" indent="-1147763">
                <a:lnSpc>
                  <a:spcPct val="130000"/>
                </a:lnSpc>
                <a:tabLst>
                  <a:tab pos="684213" algn="ctr"/>
                  <a:tab pos="915988" algn="ctr"/>
                </a:tabLst>
              </a:pPr>
              <a:r>
                <a:rPr lang="en-US" sz="2000" dirty="0">
                  <a:solidFill>
                    <a:srgbClr val="008000"/>
                  </a:solidFill>
                  <a:latin typeface="Arial"/>
                  <a:cs typeface="Arial"/>
                </a:rPr>
                <a:t>t</a:t>
              </a:r>
              <a:r>
                <a:rPr lang="en-US" sz="2000" dirty="0" smtClean="0">
                  <a:solidFill>
                    <a:srgbClr val="008000"/>
                  </a:solidFill>
                  <a:latin typeface="Arial"/>
                  <a:cs typeface="Arial"/>
                </a:rPr>
                <a:t>hink and use your brain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580910" y="1898275"/>
              <a:ext cx="939730" cy="636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7763" indent="-1147763">
                <a:lnSpc>
                  <a:spcPct val="130000"/>
                </a:lnSpc>
                <a:tabLst>
                  <a:tab pos="684213" algn="ctr"/>
                  <a:tab pos="915988" algn="ctr"/>
                </a:tabLst>
              </a:pPr>
              <a:r>
                <a:rPr lang="en-US" sz="2000" dirty="0" smtClean="0">
                  <a:solidFill>
                    <a:srgbClr val="008000"/>
                  </a:solidFill>
                  <a:latin typeface="Arial"/>
                  <a:cs typeface="Arial"/>
                </a:rPr>
                <a:t>show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43524" y="2437582"/>
              <a:ext cx="1401281" cy="636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7763" indent="-1147763">
                <a:lnSpc>
                  <a:spcPct val="130000"/>
                </a:lnSpc>
                <a:tabLst>
                  <a:tab pos="684213" algn="ctr"/>
                  <a:tab pos="915988" algn="ctr"/>
                </a:tabLst>
              </a:pPr>
              <a:r>
                <a:rPr lang="en-US" sz="2000" dirty="0" smtClean="0">
                  <a:solidFill>
                    <a:srgbClr val="008000"/>
                  </a:solidFill>
                  <a:latin typeface="Arial"/>
                  <a:cs typeface="Arial"/>
                </a:rPr>
                <a:t>progress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434789" y="2429409"/>
              <a:ext cx="2308571" cy="636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7763" indent="-1147763">
                <a:lnSpc>
                  <a:spcPct val="130000"/>
                </a:lnSpc>
                <a:tabLst>
                  <a:tab pos="684213" algn="ctr"/>
                  <a:tab pos="915988" algn="ctr"/>
                </a:tabLst>
              </a:pPr>
              <a:r>
                <a:rPr lang="en-US" sz="2000" dirty="0">
                  <a:solidFill>
                    <a:srgbClr val="008000"/>
                  </a:solidFill>
                  <a:latin typeface="Arial"/>
                  <a:cs typeface="Arial"/>
                </a:rPr>
                <a:t>l</a:t>
              </a:r>
              <a:r>
                <a:rPr lang="en-US" sz="2000" dirty="0" smtClean="0">
                  <a:solidFill>
                    <a:srgbClr val="008000"/>
                  </a:solidFill>
                  <a:latin typeface="Arial"/>
                  <a:cs typeface="Arial"/>
                </a:rPr>
                <a:t>ess work for me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984455" y="3485750"/>
              <a:ext cx="2788721" cy="636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7763" indent="-1147763">
                <a:lnSpc>
                  <a:spcPct val="130000"/>
                </a:lnSpc>
                <a:tabLst>
                  <a:tab pos="684213" algn="ctr"/>
                  <a:tab pos="915988" algn="ctr"/>
                </a:tabLst>
              </a:pPr>
              <a:r>
                <a:rPr lang="en-US" sz="2000" dirty="0">
                  <a:solidFill>
                    <a:srgbClr val="008000"/>
                  </a:solidFill>
                  <a:latin typeface="Arial"/>
                  <a:cs typeface="Arial"/>
                </a:rPr>
                <a:t>c</a:t>
              </a:r>
              <a:r>
                <a:rPr lang="en-US" sz="2000" dirty="0" smtClean="0">
                  <a:solidFill>
                    <a:srgbClr val="008000"/>
                  </a:solidFill>
                  <a:latin typeface="Arial"/>
                  <a:cs typeface="Arial"/>
                </a:rPr>
                <a:t>an control changes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818698" y="3489635"/>
              <a:ext cx="854370" cy="636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7763" indent="-1147763">
                <a:lnSpc>
                  <a:spcPct val="130000"/>
                </a:lnSpc>
                <a:tabLst>
                  <a:tab pos="684213" algn="ctr"/>
                  <a:tab pos="915988" algn="ctr"/>
                </a:tabLst>
              </a:pPr>
              <a:r>
                <a:rPr lang="en-US" sz="2000" dirty="0" smtClean="0">
                  <a:solidFill>
                    <a:srgbClr val="008000"/>
                  </a:solidFill>
                  <a:latin typeface="Arial"/>
                  <a:cs typeface="Arial"/>
                </a:rPr>
                <a:t>see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142093" y="4021769"/>
              <a:ext cx="1291605" cy="636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7763" indent="-1147763">
                <a:lnSpc>
                  <a:spcPct val="130000"/>
                </a:lnSpc>
                <a:tabLst>
                  <a:tab pos="684213" algn="ctr"/>
                  <a:tab pos="915988" algn="ctr"/>
                </a:tabLst>
              </a:pPr>
              <a:r>
                <a:rPr lang="en-US" sz="2000" dirty="0" smtClean="0">
                  <a:solidFill>
                    <a:srgbClr val="008000"/>
                  </a:solidFill>
                  <a:latin typeface="Arial"/>
                  <a:cs typeface="Arial"/>
                </a:rPr>
                <a:t>progress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218134" y="4019969"/>
              <a:ext cx="4614074" cy="636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7763" indent="-1147763">
                <a:lnSpc>
                  <a:spcPct val="130000"/>
                </a:lnSpc>
                <a:tabLst>
                  <a:tab pos="684213" algn="ctr"/>
                  <a:tab pos="915988" algn="ctr"/>
                </a:tabLst>
              </a:pPr>
              <a:r>
                <a:rPr lang="en-US" sz="2000" dirty="0">
                  <a:solidFill>
                    <a:srgbClr val="008000"/>
                  </a:solidFill>
                  <a:latin typeface="Arial"/>
                  <a:cs typeface="Arial"/>
                </a:rPr>
                <a:t>a</a:t>
              </a:r>
              <a:r>
                <a:rPr lang="en-US" sz="2000" dirty="0" smtClean="0">
                  <a:solidFill>
                    <a:srgbClr val="008000"/>
                  </a:solidFill>
                  <a:latin typeface="Arial"/>
                  <a:cs typeface="Arial"/>
                </a:rPr>
                <a:t>llows me to talk on the same level to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149892" y="4539323"/>
              <a:ext cx="3318438" cy="636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147763" indent="-1147763">
                <a:lnSpc>
                  <a:spcPct val="130000"/>
                </a:lnSpc>
                <a:tabLst>
                  <a:tab pos="684213" algn="ctr"/>
                  <a:tab pos="915988" algn="ctr"/>
                </a:tabLst>
              </a:pPr>
              <a:r>
                <a:rPr lang="en-US" sz="2000" dirty="0">
                  <a:solidFill>
                    <a:srgbClr val="008000"/>
                  </a:solidFill>
                  <a:latin typeface="Arial"/>
                  <a:cs typeface="Arial"/>
                </a:rPr>
                <a:t>a</a:t>
              </a:r>
              <a:r>
                <a:rPr lang="en-US" sz="2000" dirty="0" smtClean="0">
                  <a:solidFill>
                    <a:srgbClr val="008000"/>
                  </a:solidFill>
                  <a:latin typeface="Arial"/>
                  <a:cs typeface="Arial"/>
                </a:rPr>
                <a:t>nyone in the organization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189501" y="6174460"/>
              <a:ext cx="2461769" cy="636072"/>
            </a:xfrm>
            <a:prstGeom prst="rect">
              <a:avLst/>
            </a:prstGeom>
            <a:solidFill>
              <a:srgbClr val="008000"/>
            </a:solidFill>
          </p:spPr>
          <p:txBody>
            <a:bodyPr wrap="square" rtlCol="0">
              <a:spAutoFit/>
            </a:bodyPr>
            <a:lstStyle/>
            <a:p>
              <a:pPr marL="1147763" indent="-1147763" algn="ctr">
                <a:lnSpc>
                  <a:spcPct val="130000"/>
                </a:lnSpc>
                <a:tabLst>
                  <a:tab pos="684213" algn="ctr"/>
                  <a:tab pos="915988" algn="ctr"/>
                </a:tabLst>
              </a:pPr>
              <a:r>
                <a:rPr lang="en-US" sz="2000" b="1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Perceived rewards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165820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796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3200" b="1" dirty="0" smtClean="0">
                <a:latin typeface="Helvetica"/>
                <a:cs typeface="Helvetica"/>
              </a:rPr>
              <a:t>Kata is different</a:t>
            </a:r>
            <a:endParaRPr lang="en-US" sz="3200" b="1" dirty="0">
              <a:latin typeface="Helvetica"/>
              <a:cs typeface="Helvetica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920820" y="967423"/>
            <a:ext cx="142886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  <a:latin typeface="Helvetica"/>
                <a:cs typeface="Helvetica"/>
              </a:rPr>
              <a:t>What’s the direction?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4734" y="1214898"/>
            <a:ext cx="1588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  <a:latin typeface="Helvetica"/>
                <a:cs typeface="Helvetica"/>
              </a:rPr>
              <a:t>What’s the current condition?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306085" y="537138"/>
            <a:ext cx="1532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  <a:latin typeface="Helvetica"/>
                <a:cs typeface="Helvetica"/>
              </a:rPr>
              <a:t>What’s the next target condition?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1045" y="2155489"/>
            <a:ext cx="1148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  <a:latin typeface="Helvetica"/>
                <a:cs typeface="Helvetica"/>
              </a:rPr>
              <a:t>What obstacles are in the way?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0" y="3334567"/>
            <a:ext cx="1683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  <a:latin typeface="Helvetica"/>
                <a:cs typeface="Helvetica"/>
              </a:rPr>
              <a:t>What’s the</a:t>
            </a:r>
          </a:p>
          <a:p>
            <a:pPr algn="ctr"/>
            <a:r>
              <a:rPr lang="en-US" sz="1600" b="1" dirty="0" smtClean="0">
                <a:solidFill>
                  <a:srgbClr val="0000FF"/>
                </a:solidFill>
                <a:latin typeface="Helvetica"/>
                <a:cs typeface="Helvetica"/>
              </a:rPr>
              <a:t>next experiment?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117685" y="3813371"/>
            <a:ext cx="1112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  <a:latin typeface="Helvetica"/>
                <a:cs typeface="Helvetica"/>
              </a:rPr>
              <a:t>What did we learn?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81652" y="2107304"/>
            <a:ext cx="2988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latin typeface="Helvetica"/>
                <a:cs typeface="Helvetica"/>
              </a:rPr>
              <a:t>Learning</a:t>
            </a:r>
            <a:br>
              <a:rPr lang="en-US" sz="3000" b="1" dirty="0" smtClean="0">
                <a:latin typeface="Helvetica"/>
                <a:cs typeface="Helvetica"/>
              </a:rPr>
            </a:br>
            <a:r>
              <a:rPr lang="en-US" sz="1200" b="1" dirty="0" smtClean="0">
                <a:latin typeface="Helvetica"/>
                <a:cs typeface="Helvetica"/>
              </a:rPr>
              <a:t> &amp;</a:t>
            </a:r>
          </a:p>
          <a:p>
            <a:pPr algn="ctr"/>
            <a:r>
              <a:rPr lang="en-US" sz="1200" b="1" dirty="0" smtClean="0">
                <a:latin typeface="Helvetica"/>
                <a:cs typeface="Helvetica"/>
              </a:rPr>
              <a:t> </a:t>
            </a:r>
            <a:r>
              <a:rPr lang="en-US" sz="3000" b="1" dirty="0" smtClean="0">
                <a:latin typeface="Helvetica"/>
                <a:cs typeface="Helvetica"/>
              </a:rPr>
              <a:t>Improvement</a:t>
            </a:r>
          </a:p>
        </p:txBody>
      </p:sp>
      <p:sp>
        <p:nvSpPr>
          <p:cNvPr id="48" name="Arc 47"/>
          <p:cNvSpPr>
            <a:spLocks/>
          </p:cNvSpPr>
          <p:nvPr/>
        </p:nvSpPr>
        <p:spPr>
          <a:xfrm flipH="1">
            <a:off x="5490697" y="1483124"/>
            <a:ext cx="2446335" cy="2599231"/>
          </a:xfrm>
          <a:prstGeom prst="arc">
            <a:avLst>
              <a:gd name="adj1" fmla="val 1408404"/>
              <a:gd name="adj2" fmla="val 19845124"/>
            </a:avLst>
          </a:prstGeom>
          <a:ln w="57150" cmpd="sng">
            <a:solidFill>
              <a:srgbClr val="008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atin typeface="Helvetica"/>
              <a:cs typeface="Helvetica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496067" y="2430389"/>
            <a:ext cx="25484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000000"/>
                </a:solidFill>
                <a:latin typeface="Helvetica"/>
                <a:cs typeface="Helvetica"/>
              </a:rPr>
              <a:t>Motivation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604384" y="1315902"/>
            <a:ext cx="117434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7324A2"/>
                </a:solidFill>
                <a:latin typeface="Helvetica"/>
                <a:cs typeface="Helvetica"/>
              </a:rPr>
              <a:t>Clear process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885103" y="2560934"/>
            <a:ext cx="122576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8000"/>
                </a:solidFill>
                <a:latin typeface="Helvetica"/>
                <a:cs typeface="Helvetica"/>
              </a:rPr>
              <a:t>Can see progress</a:t>
            </a:r>
          </a:p>
        </p:txBody>
      </p:sp>
      <p:sp>
        <p:nvSpPr>
          <p:cNvPr id="46" name="Arc 45"/>
          <p:cNvSpPr>
            <a:spLocks/>
          </p:cNvSpPr>
          <p:nvPr/>
        </p:nvSpPr>
        <p:spPr>
          <a:xfrm>
            <a:off x="1177869" y="1483125"/>
            <a:ext cx="2434730" cy="2586900"/>
          </a:xfrm>
          <a:prstGeom prst="arc">
            <a:avLst>
              <a:gd name="adj1" fmla="val 1408404"/>
              <a:gd name="adj2" fmla="val 19845124"/>
            </a:avLst>
          </a:prstGeom>
          <a:ln w="57150" cmpd="sng">
            <a:solidFill>
              <a:srgbClr val="008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atin typeface="Helvetica"/>
              <a:cs typeface="Helvetica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414907" y="4057210"/>
            <a:ext cx="13335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  <a:latin typeface="Helvetica"/>
                <a:cs typeface="Helvetica"/>
              </a:rPr>
              <a:t>What do we expect?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309532" y="730353"/>
            <a:ext cx="117434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7324A2"/>
                </a:solidFill>
                <a:latin typeface="Helvetica"/>
                <a:cs typeface="Helvetica"/>
              </a:rPr>
              <a:t>Provides direction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124211" y="1079657"/>
            <a:ext cx="11743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7324A2"/>
                </a:solidFill>
                <a:latin typeface="Helvetica"/>
                <a:cs typeface="Helvetica"/>
              </a:rPr>
              <a:t>Logical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185604" y="1234296"/>
            <a:ext cx="11743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7324A2"/>
                </a:solidFill>
                <a:latin typeface="Helvetica"/>
                <a:cs typeface="Helvetica"/>
              </a:rPr>
              <a:t>Visual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761735" y="1581345"/>
            <a:ext cx="12257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8000"/>
                </a:solidFill>
                <a:latin typeface="Helvetica"/>
                <a:cs typeface="Helvetica"/>
              </a:rPr>
              <a:t>I get to think and use my brain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806345" y="3238009"/>
            <a:ext cx="1083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8000"/>
                </a:solidFill>
                <a:latin typeface="Helvetica"/>
                <a:cs typeface="Helvetica"/>
              </a:rPr>
              <a:t>Freedom to make changes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666044" y="4093003"/>
            <a:ext cx="1083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8000"/>
                </a:solidFill>
                <a:latin typeface="Helvetica"/>
                <a:cs typeface="Helvetica"/>
              </a:rPr>
              <a:t>Can control changes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425619" y="3621393"/>
            <a:ext cx="1399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8000"/>
                </a:solidFill>
                <a:latin typeface="Helvetica"/>
                <a:cs typeface="Helvetica"/>
              </a:rPr>
              <a:t>Reduces</a:t>
            </a:r>
          </a:p>
          <a:p>
            <a:pPr algn="ctr"/>
            <a:r>
              <a:rPr lang="en-US" sz="1600" b="1" dirty="0" smtClean="0">
                <a:solidFill>
                  <a:srgbClr val="008000"/>
                </a:solidFill>
                <a:latin typeface="Helvetica"/>
                <a:cs typeface="Helvetica"/>
              </a:rPr>
              <a:t>my workload</a:t>
            </a:r>
          </a:p>
        </p:txBody>
      </p:sp>
      <p:pic>
        <p:nvPicPr>
          <p:cNvPr id="2" name="Picture 1" descr="guy with vision cmyk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470" y="1900678"/>
            <a:ext cx="1363827" cy="173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14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-1312483" y="2948789"/>
            <a:ext cx="355550" cy="376368"/>
          </a:xfrm>
          <a:prstGeom prst="line">
            <a:avLst/>
          </a:prstGeom>
          <a:ln w="19050" cmpd="sng">
            <a:solidFill>
              <a:schemeClr val="accent6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-1797539" y="2388045"/>
            <a:ext cx="1778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Chalkboard"/>
                <a:cs typeface="Chalkboard"/>
              </a:rPr>
              <a:t>The devil is in the details!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87608" y="3788882"/>
            <a:ext cx="107560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It encourages us to try new things since It’s ok to make mistakes!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-25869" y="5149393"/>
            <a:ext cx="2019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Go see and go do</a:t>
            </a:r>
            <a:r>
              <a:rPr lang="is-IS" sz="1400" dirty="0" smtClean="0">
                <a:solidFill>
                  <a:srgbClr val="FF0000"/>
                </a:solidFill>
                <a:latin typeface="Chalkboard"/>
                <a:cs typeface="Chalkboard"/>
              </a:rPr>
              <a:t>… don’t stay at the desk!</a:t>
            </a:r>
            <a:endParaRPr lang="en-US" sz="1400" dirty="0" smtClean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cxnSp>
        <p:nvCxnSpPr>
          <p:cNvPr id="30" name="Straight Connector 29"/>
          <p:cNvCxnSpPr>
            <a:stCxn id="31" idx="1"/>
          </p:cNvCxnSpPr>
          <p:nvPr/>
        </p:nvCxnSpPr>
        <p:spPr>
          <a:xfrm flipH="1" flipV="1">
            <a:off x="9417545" y="3034376"/>
            <a:ext cx="527520" cy="65402"/>
          </a:xfrm>
          <a:prstGeom prst="line">
            <a:avLst/>
          </a:prstGeom>
          <a:ln w="19050" cmpd="sng">
            <a:solidFill>
              <a:schemeClr val="accent6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9945065" y="2838168"/>
            <a:ext cx="2445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Chalkboard"/>
                <a:cs typeface="Chalkboard"/>
              </a:rPr>
              <a:t>It’s easy to get started</a:t>
            </a:r>
            <a:r>
              <a:rPr lang="is-IS" sz="1400" dirty="0" smtClean="0">
                <a:solidFill>
                  <a:srgbClr val="FF0000"/>
                </a:solidFill>
                <a:latin typeface="Chalkboard"/>
                <a:cs typeface="Chalkboard"/>
              </a:rPr>
              <a:t>… and keep going</a:t>
            </a:r>
            <a:endParaRPr lang="en-US" sz="1400" dirty="0" smtClean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130" y="112415"/>
            <a:ext cx="192960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Helvetica"/>
                <a:cs typeface="Helvetica"/>
              </a:rPr>
              <a:t>K.T.S.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1697" y="5046047"/>
            <a:ext cx="8813800" cy="335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 smtClean="0">
                <a:latin typeface="Arial"/>
                <a:cs typeface="Arial"/>
              </a:rPr>
              <a:t>Improvement and coaching kata:</a:t>
            </a:r>
          </a:p>
          <a:p>
            <a:pPr marL="571500" indent="-342900">
              <a:lnSpc>
                <a:spcPct val="130000"/>
              </a:lnSpc>
              <a:buFont typeface="Arial"/>
              <a:buChar char="•"/>
            </a:pPr>
            <a:r>
              <a:rPr lang="en-US" sz="2000" b="1" dirty="0" smtClean="0">
                <a:latin typeface="Arial"/>
                <a:cs typeface="Arial"/>
              </a:rPr>
              <a:t>Focus on doing and trying things out</a:t>
            </a:r>
          </a:p>
          <a:p>
            <a:pPr marL="571500" indent="-342900">
              <a:lnSpc>
                <a:spcPct val="130000"/>
              </a:lnSpc>
              <a:buFont typeface="Arial"/>
              <a:buChar char="•"/>
            </a:pPr>
            <a:r>
              <a:rPr lang="en-US" sz="2000" b="1" dirty="0" smtClean="0">
                <a:latin typeface="Arial"/>
                <a:cs typeface="Arial"/>
              </a:rPr>
              <a:t>Use experimentation as the way to make progress</a:t>
            </a:r>
          </a:p>
          <a:p>
            <a:pPr marL="5715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Result in constant learning</a:t>
            </a:r>
          </a:p>
          <a:p>
            <a:pPr marL="5715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Require taking small steps</a:t>
            </a:r>
          </a:p>
          <a:p>
            <a:pPr marL="5715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Provide a regular pattern of activities for improvement</a:t>
            </a:r>
          </a:p>
          <a:p>
            <a:pPr marL="571500" indent="-342900">
              <a:lnSpc>
                <a:spcPct val="130000"/>
              </a:lnSpc>
              <a:buFont typeface="Arial"/>
              <a:buChar char="•"/>
            </a:pPr>
            <a:r>
              <a:rPr lang="en-US" sz="2000" b="1" dirty="0" smtClean="0">
                <a:latin typeface="Arial"/>
                <a:cs typeface="Arial"/>
              </a:rPr>
              <a:t>Have detailed tools for each step</a:t>
            </a:r>
          </a:p>
          <a:p>
            <a:pPr marL="571500" indent="-342900">
              <a:lnSpc>
                <a:spcPct val="130000"/>
              </a:lnSpc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Use a visual summary of progress and results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66539" y="5553161"/>
            <a:ext cx="26289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  <a:latin typeface="Chalkboard"/>
                <a:cs typeface="Chalkboard"/>
              </a:rPr>
              <a:t>It’s easier and reduces risk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83874" y="5181685"/>
            <a:ext cx="2628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  <a:latin typeface="Chalkboard"/>
                <a:cs typeface="Chalkboard"/>
              </a:rPr>
              <a:t>Develops knowledge and makes work interesting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013879" y="5436934"/>
            <a:ext cx="15371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  <a:latin typeface="Chalkboard"/>
                <a:cs typeface="Chalkboard"/>
              </a:rPr>
              <a:t>Develops our neural pathways for continuous improvement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515497" y="183298"/>
            <a:ext cx="150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Target Cond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93900" y="5181686"/>
            <a:ext cx="5274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Sitting at a desk photo then photo of </a:t>
            </a:r>
            <a:r>
              <a:rPr lang="en-US" dirty="0" err="1" smtClean="0"/>
              <a:t>ppl</a:t>
            </a:r>
            <a:r>
              <a:rPr lang="en-US" dirty="0" smtClean="0"/>
              <a:t> trying new things</a:t>
            </a:r>
          </a:p>
        </p:txBody>
      </p:sp>
      <p:pic>
        <p:nvPicPr>
          <p:cNvPr id="4" name="Picture 3" descr="barcodescanner-markercomb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571" y="-9351"/>
            <a:ext cx="5152851" cy="515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90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Arc 44"/>
          <p:cNvSpPr/>
          <p:nvPr/>
        </p:nvSpPr>
        <p:spPr>
          <a:xfrm>
            <a:off x="1742467" y="5786772"/>
            <a:ext cx="1537405" cy="1153054"/>
          </a:xfrm>
          <a:prstGeom prst="arc">
            <a:avLst>
              <a:gd name="adj1" fmla="val 1408404"/>
              <a:gd name="adj2" fmla="val 19845124"/>
            </a:avLst>
          </a:prstGeom>
          <a:ln w="38100" cmpd="sng">
            <a:solidFill>
              <a:srgbClr val="0000FF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2860770" y="5710572"/>
            <a:ext cx="1428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FF"/>
                </a:solidFill>
                <a:latin typeface="Arial"/>
                <a:cs typeface="Arial"/>
              </a:rPr>
              <a:t>What’s the direction?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45769" y="5691334"/>
            <a:ext cx="1861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FF"/>
                </a:solidFill>
                <a:latin typeface="Arial"/>
                <a:cs typeface="Arial"/>
              </a:rPr>
              <a:t>What’s the current condition?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662827" y="5323588"/>
            <a:ext cx="1778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FF"/>
                </a:solidFill>
                <a:latin typeface="Arial"/>
                <a:cs typeface="Arial"/>
              </a:rPr>
              <a:t>What’s the next target condition?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16140" y="6387621"/>
            <a:ext cx="1402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FF"/>
                </a:solidFill>
                <a:latin typeface="Arial"/>
                <a:cs typeface="Arial"/>
              </a:rPr>
              <a:t>What obstacles are in the way?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66047" y="6859083"/>
            <a:ext cx="1861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FF"/>
                </a:solidFill>
                <a:latin typeface="Arial"/>
                <a:cs typeface="Arial"/>
              </a:rPr>
              <a:t>What’s the</a:t>
            </a:r>
          </a:p>
          <a:p>
            <a:pPr algn="ctr"/>
            <a:r>
              <a:rPr lang="en-US" sz="1200" dirty="0" smtClean="0">
                <a:solidFill>
                  <a:srgbClr val="0000FF"/>
                </a:solidFill>
                <a:latin typeface="Arial"/>
                <a:cs typeface="Arial"/>
              </a:rPr>
              <a:t>next experiment?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549737" y="6893101"/>
            <a:ext cx="1333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FF"/>
                </a:solidFill>
                <a:latin typeface="Arial"/>
                <a:cs typeface="Arial"/>
              </a:rPr>
              <a:t>What did we learn?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620792" y="6050760"/>
            <a:ext cx="1820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6"/>
                </a:solidFill>
                <a:latin typeface="Chalkboard"/>
                <a:cs typeface="Chalkboard"/>
              </a:rPr>
              <a:t>VIRTUOUS CIRCLE OF LEARNING</a:t>
            </a:r>
          </a:p>
        </p:txBody>
      </p:sp>
      <p:sp>
        <p:nvSpPr>
          <p:cNvPr id="48" name="Arc 47"/>
          <p:cNvSpPr/>
          <p:nvPr/>
        </p:nvSpPr>
        <p:spPr>
          <a:xfrm flipH="1">
            <a:off x="5722391" y="5786772"/>
            <a:ext cx="1537405" cy="1153054"/>
          </a:xfrm>
          <a:prstGeom prst="arc">
            <a:avLst>
              <a:gd name="adj1" fmla="val 1408404"/>
              <a:gd name="adj2" fmla="val 19845124"/>
            </a:avLst>
          </a:prstGeom>
          <a:ln w="38100" cmpd="sng">
            <a:solidFill>
              <a:srgbClr val="0000FF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5881608" y="6070265"/>
            <a:ext cx="12831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6"/>
                </a:solidFill>
                <a:latin typeface="Chalkboard"/>
                <a:cs typeface="Chalkboard"/>
              </a:rPr>
              <a:t>VIRTUOUS CIRCLE OF MOTIVATION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665290" y="5820707"/>
            <a:ext cx="14288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FF"/>
                </a:solidFill>
                <a:latin typeface="Arial"/>
                <a:cs typeface="Arial"/>
              </a:rPr>
              <a:t>Get involved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753668" y="5419716"/>
            <a:ext cx="1428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FF"/>
                </a:solidFill>
                <a:latin typeface="Arial"/>
                <a:cs typeface="Arial"/>
              </a:rPr>
              <a:t>Propose a change and it’s effect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019710" y="5773128"/>
            <a:ext cx="1545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FF"/>
                </a:solidFill>
                <a:latin typeface="Arial"/>
                <a:cs typeface="Arial"/>
              </a:rPr>
              <a:t>Run an experiment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037668" y="6113815"/>
            <a:ext cx="1545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FF"/>
                </a:solidFill>
                <a:latin typeface="Arial"/>
                <a:cs typeface="Arial"/>
              </a:rPr>
              <a:t>Receive quick feedback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998001" y="6601720"/>
            <a:ext cx="1545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FF"/>
                </a:solidFill>
                <a:latin typeface="Arial"/>
                <a:cs typeface="Arial"/>
              </a:rPr>
              <a:t>Track progress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413836" y="6888283"/>
            <a:ext cx="12640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FF"/>
                </a:solidFill>
                <a:latin typeface="Arial"/>
                <a:cs typeface="Arial"/>
              </a:rPr>
              <a:t>Learn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025721" y="6845970"/>
            <a:ext cx="1545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FF"/>
                </a:solidFill>
                <a:latin typeface="Arial"/>
                <a:cs typeface="Arial"/>
              </a:rPr>
              <a:t>Achieve</a:t>
            </a:r>
          </a:p>
          <a:p>
            <a:pPr algn="ctr"/>
            <a:r>
              <a:rPr lang="en-US" sz="1200" dirty="0" smtClean="0">
                <a:solidFill>
                  <a:srgbClr val="0000FF"/>
                </a:solidFill>
                <a:latin typeface="Arial"/>
                <a:cs typeface="Arial"/>
              </a:rPr>
              <a:t>target condition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4085883" y="5860565"/>
            <a:ext cx="669925" cy="1231565"/>
            <a:chOff x="395288" y="1092200"/>
            <a:chExt cx="1657350" cy="4062413"/>
          </a:xfrm>
          <a:solidFill>
            <a:srgbClr val="0000FF"/>
          </a:solidFill>
        </p:grpSpPr>
        <p:sp>
          <p:nvSpPr>
            <p:cNvPr id="61" name="Freeform 10"/>
            <p:cNvSpPr>
              <a:spLocks/>
            </p:cNvSpPr>
            <p:nvPr/>
          </p:nvSpPr>
          <p:spPr bwMode="auto">
            <a:xfrm>
              <a:off x="695325" y="1762125"/>
              <a:ext cx="831850" cy="706438"/>
            </a:xfrm>
            <a:custGeom>
              <a:avLst/>
              <a:gdLst/>
              <a:ahLst/>
              <a:cxnLst>
                <a:cxn ang="0">
                  <a:pos x="342" y="129"/>
                </a:cxn>
                <a:cxn ang="0">
                  <a:pos x="278" y="45"/>
                </a:cxn>
                <a:cxn ang="0">
                  <a:pos x="213" y="0"/>
                </a:cxn>
                <a:cxn ang="0">
                  <a:pos x="136" y="0"/>
                </a:cxn>
                <a:cxn ang="0">
                  <a:pos x="51" y="28"/>
                </a:cxn>
                <a:cxn ang="0">
                  <a:pos x="12" y="78"/>
                </a:cxn>
                <a:cxn ang="0">
                  <a:pos x="0" y="145"/>
                </a:cxn>
                <a:cxn ang="0">
                  <a:pos x="12" y="234"/>
                </a:cxn>
                <a:cxn ang="0">
                  <a:pos x="64" y="334"/>
                </a:cxn>
                <a:cxn ang="0">
                  <a:pos x="155" y="401"/>
                </a:cxn>
                <a:cxn ang="0">
                  <a:pos x="225" y="434"/>
                </a:cxn>
                <a:cxn ang="0">
                  <a:pos x="297" y="445"/>
                </a:cxn>
                <a:cxn ang="0">
                  <a:pos x="355" y="429"/>
                </a:cxn>
                <a:cxn ang="0">
                  <a:pos x="387" y="401"/>
                </a:cxn>
                <a:cxn ang="0">
                  <a:pos x="408" y="334"/>
                </a:cxn>
                <a:cxn ang="0">
                  <a:pos x="401" y="256"/>
                </a:cxn>
                <a:cxn ang="0">
                  <a:pos x="381" y="190"/>
                </a:cxn>
                <a:cxn ang="0">
                  <a:pos x="510" y="129"/>
                </a:cxn>
                <a:cxn ang="0">
                  <a:pos x="524" y="101"/>
                </a:cxn>
                <a:cxn ang="0">
                  <a:pos x="510" y="89"/>
                </a:cxn>
                <a:cxn ang="0">
                  <a:pos x="368" y="162"/>
                </a:cxn>
                <a:cxn ang="0">
                  <a:pos x="342" y="129"/>
                </a:cxn>
              </a:cxnLst>
              <a:rect l="0" t="0" r="r" b="b"/>
              <a:pathLst>
                <a:path w="524" h="445">
                  <a:moveTo>
                    <a:pt x="342" y="129"/>
                  </a:moveTo>
                  <a:lnTo>
                    <a:pt x="278" y="45"/>
                  </a:lnTo>
                  <a:lnTo>
                    <a:pt x="213" y="0"/>
                  </a:lnTo>
                  <a:lnTo>
                    <a:pt x="136" y="0"/>
                  </a:lnTo>
                  <a:lnTo>
                    <a:pt x="51" y="28"/>
                  </a:lnTo>
                  <a:lnTo>
                    <a:pt x="12" y="78"/>
                  </a:lnTo>
                  <a:lnTo>
                    <a:pt x="0" y="145"/>
                  </a:lnTo>
                  <a:lnTo>
                    <a:pt x="12" y="234"/>
                  </a:lnTo>
                  <a:lnTo>
                    <a:pt x="64" y="334"/>
                  </a:lnTo>
                  <a:lnTo>
                    <a:pt x="155" y="401"/>
                  </a:lnTo>
                  <a:lnTo>
                    <a:pt x="225" y="434"/>
                  </a:lnTo>
                  <a:lnTo>
                    <a:pt x="297" y="445"/>
                  </a:lnTo>
                  <a:lnTo>
                    <a:pt x="355" y="429"/>
                  </a:lnTo>
                  <a:lnTo>
                    <a:pt x="387" y="401"/>
                  </a:lnTo>
                  <a:lnTo>
                    <a:pt x="408" y="334"/>
                  </a:lnTo>
                  <a:lnTo>
                    <a:pt x="401" y="256"/>
                  </a:lnTo>
                  <a:lnTo>
                    <a:pt x="381" y="190"/>
                  </a:lnTo>
                  <a:lnTo>
                    <a:pt x="510" y="129"/>
                  </a:lnTo>
                  <a:lnTo>
                    <a:pt x="524" y="101"/>
                  </a:lnTo>
                  <a:lnTo>
                    <a:pt x="510" y="89"/>
                  </a:lnTo>
                  <a:lnTo>
                    <a:pt x="368" y="162"/>
                  </a:lnTo>
                  <a:lnTo>
                    <a:pt x="342" y="129"/>
                  </a:lnTo>
                  <a:close/>
                </a:path>
              </a:pathLst>
            </a:custGeom>
            <a:grp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1"/>
            <p:cNvSpPr>
              <a:spLocks/>
            </p:cNvSpPr>
            <p:nvPr/>
          </p:nvSpPr>
          <p:spPr bwMode="auto">
            <a:xfrm>
              <a:off x="1292225" y="1092200"/>
              <a:ext cx="741363" cy="1579563"/>
            </a:xfrm>
            <a:custGeom>
              <a:avLst/>
              <a:gdLst/>
              <a:ahLst/>
              <a:cxnLst>
                <a:cxn ang="0">
                  <a:pos x="129" y="840"/>
                </a:cxn>
                <a:cxn ang="0">
                  <a:pos x="44" y="895"/>
                </a:cxn>
                <a:cxn ang="0">
                  <a:pos x="19" y="912"/>
                </a:cxn>
                <a:cxn ang="0">
                  <a:pos x="0" y="951"/>
                </a:cxn>
                <a:cxn ang="0">
                  <a:pos x="25" y="989"/>
                </a:cxn>
                <a:cxn ang="0">
                  <a:pos x="51" y="995"/>
                </a:cxn>
                <a:cxn ang="0">
                  <a:pos x="129" y="973"/>
                </a:cxn>
                <a:cxn ang="0">
                  <a:pos x="246" y="895"/>
                </a:cxn>
                <a:cxn ang="0">
                  <a:pos x="350" y="801"/>
                </a:cxn>
                <a:cxn ang="0">
                  <a:pos x="460" y="695"/>
                </a:cxn>
                <a:cxn ang="0">
                  <a:pos x="467" y="651"/>
                </a:cxn>
                <a:cxn ang="0">
                  <a:pos x="467" y="529"/>
                </a:cxn>
                <a:cxn ang="0">
                  <a:pos x="435" y="339"/>
                </a:cxn>
                <a:cxn ang="0">
                  <a:pos x="454" y="228"/>
                </a:cxn>
                <a:cxn ang="0">
                  <a:pos x="467" y="183"/>
                </a:cxn>
                <a:cxn ang="0">
                  <a:pos x="447" y="161"/>
                </a:cxn>
                <a:cxn ang="0">
                  <a:pos x="401" y="139"/>
                </a:cxn>
                <a:cxn ang="0">
                  <a:pos x="369" y="123"/>
                </a:cxn>
                <a:cxn ang="0">
                  <a:pos x="388" y="23"/>
                </a:cxn>
                <a:cxn ang="0">
                  <a:pos x="376" y="0"/>
                </a:cxn>
                <a:cxn ang="0">
                  <a:pos x="350" y="6"/>
                </a:cxn>
                <a:cxn ang="0">
                  <a:pos x="337" y="134"/>
                </a:cxn>
                <a:cxn ang="0">
                  <a:pos x="324" y="167"/>
                </a:cxn>
                <a:cxn ang="0">
                  <a:pos x="318" y="189"/>
                </a:cxn>
                <a:cxn ang="0">
                  <a:pos x="265" y="172"/>
                </a:cxn>
                <a:cxn ang="0">
                  <a:pos x="227" y="172"/>
                </a:cxn>
                <a:cxn ang="0">
                  <a:pos x="227" y="194"/>
                </a:cxn>
                <a:cxn ang="0">
                  <a:pos x="252" y="212"/>
                </a:cxn>
                <a:cxn ang="0">
                  <a:pos x="299" y="212"/>
                </a:cxn>
                <a:cxn ang="0">
                  <a:pos x="331" y="234"/>
                </a:cxn>
                <a:cxn ang="0">
                  <a:pos x="356" y="272"/>
                </a:cxn>
                <a:cxn ang="0">
                  <a:pos x="382" y="334"/>
                </a:cxn>
                <a:cxn ang="0">
                  <a:pos x="401" y="456"/>
                </a:cxn>
                <a:cxn ang="0">
                  <a:pos x="401" y="567"/>
                </a:cxn>
                <a:cxn ang="0">
                  <a:pos x="388" y="656"/>
                </a:cxn>
                <a:cxn ang="0">
                  <a:pos x="363" y="695"/>
                </a:cxn>
                <a:cxn ang="0">
                  <a:pos x="272" y="751"/>
                </a:cxn>
                <a:cxn ang="0">
                  <a:pos x="174" y="801"/>
                </a:cxn>
                <a:cxn ang="0">
                  <a:pos x="129" y="840"/>
                </a:cxn>
              </a:cxnLst>
              <a:rect l="0" t="0" r="r" b="b"/>
              <a:pathLst>
                <a:path w="467" h="995">
                  <a:moveTo>
                    <a:pt x="129" y="840"/>
                  </a:moveTo>
                  <a:lnTo>
                    <a:pt x="44" y="895"/>
                  </a:lnTo>
                  <a:lnTo>
                    <a:pt x="19" y="912"/>
                  </a:lnTo>
                  <a:lnTo>
                    <a:pt x="0" y="951"/>
                  </a:lnTo>
                  <a:lnTo>
                    <a:pt x="25" y="989"/>
                  </a:lnTo>
                  <a:lnTo>
                    <a:pt x="51" y="995"/>
                  </a:lnTo>
                  <a:lnTo>
                    <a:pt x="129" y="973"/>
                  </a:lnTo>
                  <a:lnTo>
                    <a:pt x="246" y="895"/>
                  </a:lnTo>
                  <a:lnTo>
                    <a:pt x="350" y="801"/>
                  </a:lnTo>
                  <a:lnTo>
                    <a:pt x="460" y="695"/>
                  </a:lnTo>
                  <a:lnTo>
                    <a:pt x="467" y="651"/>
                  </a:lnTo>
                  <a:lnTo>
                    <a:pt x="467" y="529"/>
                  </a:lnTo>
                  <a:lnTo>
                    <a:pt x="435" y="339"/>
                  </a:lnTo>
                  <a:lnTo>
                    <a:pt x="454" y="228"/>
                  </a:lnTo>
                  <a:lnTo>
                    <a:pt x="467" y="183"/>
                  </a:lnTo>
                  <a:lnTo>
                    <a:pt x="447" y="161"/>
                  </a:lnTo>
                  <a:lnTo>
                    <a:pt x="401" y="139"/>
                  </a:lnTo>
                  <a:lnTo>
                    <a:pt x="369" y="123"/>
                  </a:lnTo>
                  <a:lnTo>
                    <a:pt x="388" y="23"/>
                  </a:lnTo>
                  <a:lnTo>
                    <a:pt x="376" y="0"/>
                  </a:lnTo>
                  <a:lnTo>
                    <a:pt x="350" y="6"/>
                  </a:lnTo>
                  <a:lnTo>
                    <a:pt x="337" y="134"/>
                  </a:lnTo>
                  <a:lnTo>
                    <a:pt x="324" y="167"/>
                  </a:lnTo>
                  <a:lnTo>
                    <a:pt x="318" y="189"/>
                  </a:lnTo>
                  <a:lnTo>
                    <a:pt x="265" y="172"/>
                  </a:lnTo>
                  <a:lnTo>
                    <a:pt x="227" y="172"/>
                  </a:lnTo>
                  <a:lnTo>
                    <a:pt x="227" y="194"/>
                  </a:lnTo>
                  <a:lnTo>
                    <a:pt x="252" y="212"/>
                  </a:lnTo>
                  <a:lnTo>
                    <a:pt x="299" y="212"/>
                  </a:lnTo>
                  <a:lnTo>
                    <a:pt x="331" y="234"/>
                  </a:lnTo>
                  <a:lnTo>
                    <a:pt x="356" y="272"/>
                  </a:lnTo>
                  <a:lnTo>
                    <a:pt x="382" y="334"/>
                  </a:lnTo>
                  <a:lnTo>
                    <a:pt x="401" y="456"/>
                  </a:lnTo>
                  <a:lnTo>
                    <a:pt x="401" y="567"/>
                  </a:lnTo>
                  <a:lnTo>
                    <a:pt x="388" y="656"/>
                  </a:lnTo>
                  <a:lnTo>
                    <a:pt x="363" y="695"/>
                  </a:lnTo>
                  <a:lnTo>
                    <a:pt x="272" y="751"/>
                  </a:lnTo>
                  <a:lnTo>
                    <a:pt x="174" y="801"/>
                  </a:lnTo>
                  <a:lnTo>
                    <a:pt x="129" y="840"/>
                  </a:lnTo>
                  <a:close/>
                </a:path>
              </a:pathLst>
            </a:custGeom>
            <a:grp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2"/>
            <p:cNvSpPr>
              <a:spLocks/>
            </p:cNvSpPr>
            <p:nvPr/>
          </p:nvSpPr>
          <p:spPr bwMode="auto">
            <a:xfrm>
              <a:off x="395288" y="2549525"/>
              <a:ext cx="669925" cy="952500"/>
            </a:xfrm>
            <a:custGeom>
              <a:avLst/>
              <a:gdLst/>
              <a:ahLst/>
              <a:cxnLst>
                <a:cxn ang="0">
                  <a:pos x="422" y="16"/>
                </a:cxn>
                <a:cxn ang="0">
                  <a:pos x="376" y="0"/>
                </a:cxn>
                <a:cxn ang="0">
                  <a:pos x="278" y="5"/>
                </a:cxn>
                <a:cxn ang="0">
                  <a:pos x="194" y="61"/>
                </a:cxn>
                <a:cxn ang="0">
                  <a:pos x="71" y="178"/>
                </a:cxn>
                <a:cxn ang="0">
                  <a:pos x="6" y="273"/>
                </a:cxn>
                <a:cxn ang="0">
                  <a:pos x="0" y="306"/>
                </a:cxn>
                <a:cxn ang="0">
                  <a:pos x="32" y="367"/>
                </a:cxn>
                <a:cxn ang="0">
                  <a:pos x="103" y="395"/>
                </a:cxn>
                <a:cxn ang="0">
                  <a:pos x="194" y="428"/>
                </a:cxn>
                <a:cxn ang="0">
                  <a:pos x="266" y="444"/>
                </a:cxn>
                <a:cxn ang="0">
                  <a:pos x="298" y="473"/>
                </a:cxn>
                <a:cxn ang="0">
                  <a:pos x="278" y="511"/>
                </a:cxn>
                <a:cxn ang="0">
                  <a:pos x="227" y="556"/>
                </a:cxn>
                <a:cxn ang="0">
                  <a:pos x="162" y="562"/>
                </a:cxn>
                <a:cxn ang="0">
                  <a:pos x="117" y="544"/>
                </a:cxn>
                <a:cxn ang="0">
                  <a:pos x="90" y="562"/>
                </a:cxn>
                <a:cxn ang="0">
                  <a:pos x="96" y="584"/>
                </a:cxn>
                <a:cxn ang="0">
                  <a:pos x="149" y="600"/>
                </a:cxn>
                <a:cxn ang="0">
                  <a:pos x="227" y="600"/>
                </a:cxn>
                <a:cxn ang="0">
                  <a:pos x="298" y="584"/>
                </a:cxn>
                <a:cxn ang="0">
                  <a:pos x="337" y="562"/>
                </a:cxn>
                <a:cxn ang="0">
                  <a:pos x="363" y="522"/>
                </a:cxn>
                <a:cxn ang="0">
                  <a:pos x="376" y="478"/>
                </a:cxn>
                <a:cxn ang="0">
                  <a:pos x="344" y="439"/>
                </a:cxn>
                <a:cxn ang="0">
                  <a:pos x="266" y="411"/>
                </a:cxn>
                <a:cxn ang="0">
                  <a:pos x="175" y="389"/>
                </a:cxn>
                <a:cxn ang="0">
                  <a:pos x="96" y="351"/>
                </a:cxn>
                <a:cxn ang="0">
                  <a:pos x="77" y="317"/>
                </a:cxn>
                <a:cxn ang="0">
                  <a:pos x="90" y="256"/>
                </a:cxn>
                <a:cxn ang="0">
                  <a:pos x="149" y="178"/>
                </a:cxn>
                <a:cxn ang="0">
                  <a:pos x="221" y="133"/>
                </a:cxn>
                <a:cxn ang="0">
                  <a:pos x="331" y="100"/>
                </a:cxn>
                <a:cxn ang="0">
                  <a:pos x="422" y="83"/>
                </a:cxn>
                <a:cxn ang="0">
                  <a:pos x="422" y="38"/>
                </a:cxn>
                <a:cxn ang="0">
                  <a:pos x="422" y="16"/>
                </a:cxn>
              </a:cxnLst>
              <a:rect l="0" t="0" r="r" b="b"/>
              <a:pathLst>
                <a:path w="422" h="600">
                  <a:moveTo>
                    <a:pt x="422" y="16"/>
                  </a:moveTo>
                  <a:lnTo>
                    <a:pt x="376" y="0"/>
                  </a:lnTo>
                  <a:lnTo>
                    <a:pt x="278" y="5"/>
                  </a:lnTo>
                  <a:lnTo>
                    <a:pt x="194" y="61"/>
                  </a:lnTo>
                  <a:lnTo>
                    <a:pt x="71" y="178"/>
                  </a:lnTo>
                  <a:lnTo>
                    <a:pt x="6" y="273"/>
                  </a:lnTo>
                  <a:lnTo>
                    <a:pt x="0" y="306"/>
                  </a:lnTo>
                  <a:lnTo>
                    <a:pt x="32" y="367"/>
                  </a:lnTo>
                  <a:lnTo>
                    <a:pt x="103" y="395"/>
                  </a:lnTo>
                  <a:lnTo>
                    <a:pt x="194" y="428"/>
                  </a:lnTo>
                  <a:lnTo>
                    <a:pt x="266" y="444"/>
                  </a:lnTo>
                  <a:lnTo>
                    <a:pt x="298" y="473"/>
                  </a:lnTo>
                  <a:lnTo>
                    <a:pt x="278" y="511"/>
                  </a:lnTo>
                  <a:lnTo>
                    <a:pt x="227" y="556"/>
                  </a:lnTo>
                  <a:lnTo>
                    <a:pt x="162" y="562"/>
                  </a:lnTo>
                  <a:lnTo>
                    <a:pt x="117" y="544"/>
                  </a:lnTo>
                  <a:lnTo>
                    <a:pt x="90" y="562"/>
                  </a:lnTo>
                  <a:lnTo>
                    <a:pt x="96" y="584"/>
                  </a:lnTo>
                  <a:lnTo>
                    <a:pt x="149" y="600"/>
                  </a:lnTo>
                  <a:lnTo>
                    <a:pt x="227" y="600"/>
                  </a:lnTo>
                  <a:lnTo>
                    <a:pt x="298" y="584"/>
                  </a:lnTo>
                  <a:lnTo>
                    <a:pt x="337" y="562"/>
                  </a:lnTo>
                  <a:lnTo>
                    <a:pt x="363" y="522"/>
                  </a:lnTo>
                  <a:lnTo>
                    <a:pt x="376" y="478"/>
                  </a:lnTo>
                  <a:lnTo>
                    <a:pt x="344" y="439"/>
                  </a:lnTo>
                  <a:lnTo>
                    <a:pt x="266" y="411"/>
                  </a:lnTo>
                  <a:lnTo>
                    <a:pt x="175" y="389"/>
                  </a:lnTo>
                  <a:lnTo>
                    <a:pt x="96" y="351"/>
                  </a:lnTo>
                  <a:lnTo>
                    <a:pt x="77" y="317"/>
                  </a:lnTo>
                  <a:lnTo>
                    <a:pt x="90" y="256"/>
                  </a:lnTo>
                  <a:lnTo>
                    <a:pt x="149" y="178"/>
                  </a:lnTo>
                  <a:lnTo>
                    <a:pt x="221" y="133"/>
                  </a:lnTo>
                  <a:lnTo>
                    <a:pt x="331" y="100"/>
                  </a:lnTo>
                  <a:lnTo>
                    <a:pt x="422" y="83"/>
                  </a:lnTo>
                  <a:lnTo>
                    <a:pt x="422" y="38"/>
                  </a:lnTo>
                  <a:lnTo>
                    <a:pt x="422" y="16"/>
                  </a:lnTo>
                  <a:close/>
                </a:path>
              </a:pathLst>
            </a:custGeom>
            <a:grp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3"/>
            <p:cNvSpPr>
              <a:spLocks/>
            </p:cNvSpPr>
            <p:nvPr/>
          </p:nvSpPr>
          <p:spPr bwMode="auto">
            <a:xfrm>
              <a:off x="941388" y="2505075"/>
              <a:ext cx="627062" cy="1173163"/>
            </a:xfrm>
            <a:custGeom>
              <a:avLst/>
              <a:gdLst/>
              <a:ahLst/>
              <a:cxnLst>
                <a:cxn ang="0">
                  <a:pos x="344" y="234"/>
                </a:cxn>
                <a:cxn ang="0">
                  <a:pos x="304" y="95"/>
                </a:cxn>
                <a:cxn ang="0">
                  <a:pos x="259" y="28"/>
                </a:cxn>
                <a:cxn ang="0">
                  <a:pos x="162" y="0"/>
                </a:cxn>
                <a:cxn ang="0">
                  <a:pos x="64" y="11"/>
                </a:cxn>
                <a:cxn ang="0">
                  <a:pos x="19" y="84"/>
                </a:cxn>
                <a:cxn ang="0">
                  <a:pos x="26" y="173"/>
                </a:cxn>
                <a:cxn ang="0">
                  <a:pos x="51" y="317"/>
                </a:cxn>
                <a:cxn ang="0">
                  <a:pos x="51" y="445"/>
                </a:cxn>
                <a:cxn ang="0">
                  <a:pos x="19" y="556"/>
                </a:cxn>
                <a:cxn ang="0">
                  <a:pos x="0" y="617"/>
                </a:cxn>
                <a:cxn ang="0">
                  <a:pos x="13" y="672"/>
                </a:cxn>
                <a:cxn ang="0">
                  <a:pos x="58" y="701"/>
                </a:cxn>
                <a:cxn ang="0">
                  <a:pos x="117" y="728"/>
                </a:cxn>
                <a:cxn ang="0">
                  <a:pos x="174" y="739"/>
                </a:cxn>
                <a:cxn ang="0">
                  <a:pos x="246" y="739"/>
                </a:cxn>
                <a:cxn ang="0">
                  <a:pos x="331" y="683"/>
                </a:cxn>
                <a:cxn ang="0">
                  <a:pos x="395" y="567"/>
                </a:cxn>
                <a:cxn ang="0">
                  <a:pos x="389" y="461"/>
                </a:cxn>
                <a:cxn ang="0">
                  <a:pos x="350" y="339"/>
                </a:cxn>
                <a:cxn ang="0">
                  <a:pos x="344" y="234"/>
                </a:cxn>
              </a:cxnLst>
              <a:rect l="0" t="0" r="r" b="b"/>
              <a:pathLst>
                <a:path w="395" h="739">
                  <a:moveTo>
                    <a:pt x="344" y="234"/>
                  </a:moveTo>
                  <a:lnTo>
                    <a:pt x="304" y="95"/>
                  </a:lnTo>
                  <a:lnTo>
                    <a:pt x="259" y="28"/>
                  </a:lnTo>
                  <a:lnTo>
                    <a:pt x="162" y="0"/>
                  </a:lnTo>
                  <a:lnTo>
                    <a:pt x="64" y="11"/>
                  </a:lnTo>
                  <a:lnTo>
                    <a:pt x="19" y="84"/>
                  </a:lnTo>
                  <a:lnTo>
                    <a:pt x="26" y="173"/>
                  </a:lnTo>
                  <a:lnTo>
                    <a:pt x="51" y="317"/>
                  </a:lnTo>
                  <a:lnTo>
                    <a:pt x="51" y="445"/>
                  </a:lnTo>
                  <a:lnTo>
                    <a:pt x="19" y="556"/>
                  </a:lnTo>
                  <a:lnTo>
                    <a:pt x="0" y="617"/>
                  </a:lnTo>
                  <a:lnTo>
                    <a:pt x="13" y="672"/>
                  </a:lnTo>
                  <a:lnTo>
                    <a:pt x="58" y="701"/>
                  </a:lnTo>
                  <a:lnTo>
                    <a:pt x="117" y="728"/>
                  </a:lnTo>
                  <a:lnTo>
                    <a:pt x="174" y="739"/>
                  </a:lnTo>
                  <a:lnTo>
                    <a:pt x="246" y="739"/>
                  </a:lnTo>
                  <a:lnTo>
                    <a:pt x="331" y="683"/>
                  </a:lnTo>
                  <a:lnTo>
                    <a:pt x="395" y="567"/>
                  </a:lnTo>
                  <a:lnTo>
                    <a:pt x="389" y="461"/>
                  </a:lnTo>
                  <a:lnTo>
                    <a:pt x="350" y="339"/>
                  </a:lnTo>
                  <a:lnTo>
                    <a:pt x="344" y="234"/>
                  </a:lnTo>
                  <a:close/>
                </a:path>
              </a:pathLst>
            </a:custGeom>
            <a:grp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4"/>
            <p:cNvSpPr>
              <a:spLocks/>
            </p:cNvSpPr>
            <p:nvPr/>
          </p:nvSpPr>
          <p:spPr bwMode="auto">
            <a:xfrm>
              <a:off x="754063" y="3459163"/>
              <a:ext cx="476250" cy="1695450"/>
            </a:xfrm>
            <a:custGeom>
              <a:avLst/>
              <a:gdLst/>
              <a:ahLst/>
              <a:cxnLst>
                <a:cxn ang="0">
                  <a:pos x="286" y="16"/>
                </a:cxn>
                <a:cxn ang="0">
                  <a:pos x="209" y="0"/>
                </a:cxn>
                <a:cxn ang="0">
                  <a:pos x="163" y="16"/>
                </a:cxn>
                <a:cxn ang="0">
                  <a:pos x="144" y="71"/>
                </a:cxn>
                <a:cxn ang="0">
                  <a:pos x="163" y="377"/>
                </a:cxn>
                <a:cxn ang="0">
                  <a:pos x="163" y="450"/>
                </a:cxn>
                <a:cxn ang="0">
                  <a:pos x="137" y="584"/>
                </a:cxn>
                <a:cxn ang="0">
                  <a:pos x="131" y="739"/>
                </a:cxn>
                <a:cxn ang="0">
                  <a:pos x="144" y="817"/>
                </a:cxn>
                <a:cxn ang="0">
                  <a:pos x="131" y="861"/>
                </a:cxn>
                <a:cxn ang="0">
                  <a:pos x="40" y="928"/>
                </a:cxn>
                <a:cxn ang="0">
                  <a:pos x="0" y="1012"/>
                </a:cxn>
                <a:cxn ang="0">
                  <a:pos x="8" y="1039"/>
                </a:cxn>
                <a:cxn ang="0">
                  <a:pos x="78" y="1068"/>
                </a:cxn>
                <a:cxn ang="0">
                  <a:pos x="97" y="1056"/>
                </a:cxn>
                <a:cxn ang="0">
                  <a:pos x="105" y="1006"/>
                </a:cxn>
                <a:cxn ang="0">
                  <a:pos x="124" y="934"/>
                </a:cxn>
                <a:cxn ang="0">
                  <a:pos x="156" y="901"/>
                </a:cxn>
                <a:cxn ang="0">
                  <a:pos x="195" y="879"/>
                </a:cxn>
                <a:cxn ang="0">
                  <a:pos x="228" y="850"/>
                </a:cxn>
                <a:cxn ang="0">
                  <a:pos x="235" y="828"/>
                </a:cxn>
                <a:cxn ang="0">
                  <a:pos x="215" y="801"/>
                </a:cxn>
                <a:cxn ang="0">
                  <a:pos x="195" y="784"/>
                </a:cxn>
                <a:cxn ang="0">
                  <a:pos x="182" y="717"/>
                </a:cxn>
                <a:cxn ang="0">
                  <a:pos x="195" y="577"/>
                </a:cxn>
                <a:cxn ang="0">
                  <a:pos x="241" y="417"/>
                </a:cxn>
                <a:cxn ang="0">
                  <a:pos x="286" y="288"/>
                </a:cxn>
                <a:cxn ang="0">
                  <a:pos x="300" y="133"/>
                </a:cxn>
                <a:cxn ang="0">
                  <a:pos x="286" y="16"/>
                </a:cxn>
              </a:cxnLst>
              <a:rect l="0" t="0" r="r" b="b"/>
              <a:pathLst>
                <a:path w="300" h="1068">
                  <a:moveTo>
                    <a:pt x="286" y="16"/>
                  </a:moveTo>
                  <a:lnTo>
                    <a:pt x="209" y="0"/>
                  </a:lnTo>
                  <a:lnTo>
                    <a:pt x="163" y="16"/>
                  </a:lnTo>
                  <a:lnTo>
                    <a:pt x="144" y="71"/>
                  </a:lnTo>
                  <a:lnTo>
                    <a:pt x="163" y="377"/>
                  </a:lnTo>
                  <a:lnTo>
                    <a:pt x="163" y="450"/>
                  </a:lnTo>
                  <a:lnTo>
                    <a:pt x="137" y="584"/>
                  </a:lnTo>
                  <a:lnTo>
                    <a:pt x="131" y="739"/>
                  </a:lnTo>
                  <a:lnTo>
                    <a:pt x="144" y="817"/>
                  </a:lnTo>
                  <a:lnTo>
                    <a:pt x="131" y="861"/>
                  </a:lnTo>
                  <a:lnTo>
                    <a:pt x="40" y="928"/>
                  </a:lnTo>
                  <a:lnTo>
                    <a:pt x="0" y="1012"/>
                  </a:lnTo>
                  <a:lnTo>
                    <a:pt x="8" y="1039"/>
                  </a:lnTo>
                  <a:lnTo>
                    <a:pt x="78" y="1068"/>
                  </a:lnTo>
                  <a:lnTo>
                    <a:pt x="97" y="1056"/>
                  </a:lnTo>
                  <a:lnTo>
                    <a:pt x="105" y="1006"/>
                  </a:lnTo>
                  <a:lnTo>
                    <a:pt x="124" y="934"/>
                  </a:lnTo>
                  <a:lnTo>
                    <a:pt x="156" y="901"/>
                  </a:lnTo>
                  <a:lnTo>
                    <a:pt x="195" y="879"/>
                  </a:lnTo>
                  <a:lnTo>
                    <a:pt x="228" y="850"/>
                  </a:lnTo>
                  <a:lnTo>
                    <a:pt x="235" y="828"/>
                  </a:lnTo>
                  <a:lnTo>
                    <a:pt x="215" y="801"/>
                  </a:lnTo>
                  <a:lnTo>
                    <a:pt x="195" y="784"/>
                  </a:lnTo>
                  <a:lnTo>
                    <a:pt x="182" y="717"/>
                  </a:lnTo>
                  <a:lnTo>
                    <a:pt x="195" y="577"/>
                  </a:lnTo>
                  <a:lnTo>
                    <a:pt x="241" y="417"/>
                  </a:lnTo>
                  <a:lnTo>
                    <a:pt x="286" y="288"/>
                  </a:lnTo>
                  <a:lnTo>
                    <a:pt x="300" y="133"/>
                  </a:lnTo>
                  <a:lnTo>
                    <a:pt x="286" y="16"/>
                  </a:lnTo>
                  <a:close/>
                </a:path>
              </a:pathLst>
            </a:custGeom>
            <a:grp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5"/>
            <p:cNvSpPr>
              <a:spLocks/>
            </p:cNvSpPr>
            <p:nvPr/>
          </p:nvSpPr>
          <p:spPr bwMode="auto">
            <a:xfrm>
              <a:off x="1271588" y="3459163"/>
              <a:ext cx="781050" cy="1430337"/>
            </a:xfrm>
            <a:custGeom>
              <a:avLst/>
              <a:gdLst/>
              <a:ahLst/>
              <a:cxnLst>
                <a:cxn ang="0">
                  <a:pos x="161" y="133"/>
                </a:cxn>
                <a:cxn ang="0">
                  <a:pos x="149" y="44"/>
                </a:cxn>
                <a:cxn ang="0">
                  <a:pos x="91" y="0"/>
                </a:cxn>
                <a:cxn ang="0">
                  <a:pos x="6" y="5"/>
                </a:cxn>
                <a:cxn ang="0">
                  <a:pos x="0" y="44"/>
                </a:cxn>
                <a:cxn ang="0">
                  <a:pos x="6" y="127"/>
                </a:cxn>
                <a:cxn ang="0">
                  <a:pos x="51" y="255"/>
                </a:cxn>
                <a:cxn ang="0">
                  <a:pos x="84" y="350"/>
                </a:cxn>
                <a:cxn ang="0">
                  <a:pos x="123" y="477"/>
                </a:cxn>
                <a:cxn ang="0">
                  <a:pos x="136" y="588"/>
                </a:cxn>
                <a:cxn ang="0">
                  <a:pos x="136" y="677"/>
                </a:cxn>
                <a:cxn ang="0">
                  <a:pos x="116" y="744"/>
                </a:cxn>
                <a:cxn ang="0">
                  <a:pos x="97" y="766"/>
                </a:cxn>
                <a:cxn ang="0">
                  <a:pos x="97" y="788"/>
                </a:cxn>
                <a:cxn ang="0">
                  <a:pos x="123" y="823"/>
                </a:cxn>
                <a:cxn ang="0">
                  <a:pos x="168" y="834"/>
                </a:cxn>
                <a:cxn ang="0">
                  <a:pos x="240" y="834"/>
                </a:cxn>
                <a:cxn ang="0">
                  <a:pos x="369" y="861"/>
                </a:cxn>
                <a:cxn ang="0">
                  <a:pos x="408" y="901"/>
                </a:cxn>
                <a:cxn ang="0">
                  <a:pos x="467" y="878"/>
                </a:cxn>
                <a:cxn ang="0">
                  <a:pos x="492" y="823"/>
                </a:cxn>
                <a:cxn ang="0">
                  <a:pos x="467" y="801"/>
                </a:cxn>
                <a:cxn ang="0">
                  <a:pos x="356" y="788"/>
                </a:cxn>
                <a:cxn ang="0">
                  <a:pos x="233" y="788"/>
                </a:cxn>
                <a:cxn ang="0">
                  <a:pos x="181" y="783"/>
                </a:cxn>
                <a:cxn ang="0">
                  <a:pos x="168" y="750"/>
                </a:cxn>
                <a:cxn ang="0">
                  <a:pos x="181" y="688"/>
                </a:cxn>
                <a:cxn ang="0">
                  <a:pos x="188" y="583"/>
                </a:cxn>
                <a:cxn ang="0">
                  <a:pos x="174" y="466"/>
                </a:cxn>
                <a:cxn ang="0">
                  <a:pos x="155" y="311"/>
                </a:cxn>
                <a:cxn ang="0">
                  <a:pos x="161" y="177"/>
                </a:cxn>
                <a:cxn ang="0">
                  <a:pos x="161" y="133"/>
                </a:cxn>
              </a:cxnLst>
              <a:rect l="0" t="0" r="r" b="b"/>
              <a:pathLst>
                <a:path w="492" h="901">
                  <a:moveTo>
                    <a:pt x="161" y="133"/>
                  </a:moveTo>
                  <a:lnTo>
                    <a:pt x="149" y="44"/>
                  </a:lnTo>
                  <a:lnTo>
                    <a:pt x="91" y="0"/>
                  </a:lnTo>
                  <a:lnTo>
                    <a:pt x="6" y="5"/>
                  </a:lnTo>
                  <a:lnTo>
                    <a:pt x="0" y="44"/>
                  </a:lnTo>
                  <a:lnTo>
                    <a:pt x="6" y="127"/>
                  </a:lnTo>
                  <a:lnTo>
                    <a:pt x="51" y="255"/>
                  </a:lnTo>
                  <a:lnTo>
                    <a:pt x="84" y="350"/>
                  </a:lnTo>
                  <a:lnTo>
                    <a:pt x="123" y="477"/>
                  </a:lnTo>
                  <a:lnTo>
                    <a:pt x="136" y="588"/>
                  </a:lnTo>
                  <a:lnTo>
                    <a:pt x="136" y="677"/>
                  </a:lnTo>
                  <a:lnTo>
                    <a:pt x="116" y="744"/>
                  </a:lnTo>
                  <a:lnTo>
                    <a:pt x="97" y="766"/>
                  </a:lnTo>
                  <a:lnTo>
                    <a:pt x="97" y="788"/>
                  </a:lnTo>
                  <a:lnTo>
                    <a:pt x="123" y="823"/>
                  </a:lnTo>
                  <a:lnTo>
                    <a:pt x="168" y="834"/>
                  </a:lnTo>
                  <a:lnTo>
                    <a:pt x="240" y="834"/>
                  </a:lnTo>
                  <a:lnTo>
                    <a:pt x="369" y="861"/>
                  </a:lnTo>
                  <a:lnTo>
                    <a:pt x="408" y="901"/>
                  </a:lnTo>
                  <a:lnTo>
                    <a:pt x="467" y="878"/>
                  </a:lnTo>
                  <a:lnTo>
                    <a:pt x="492" y="823"/>
                  </a:lnTo>
                  <a:lnTo>
                    <a:pt x="467" y="801"/>
                  </a:lnTo>
                  <a:lnTo>
                    <a:pt x="356" y="788"/>
                  </a:lnTo>
                  <a:lnTo>
                    <a:pt x="233" y="788"/>
                  </a:lnTo>
                  <a:lnTo>
                    <a:pt x="181" y="783"/>
                  </a:lnTo>
                  <a:lnTo>
                    <a:pt x="168" y="750"/>
                  </a:lnTo>
                  <a:lnTo>
                    <a:pt x="181" y="688"/>
                  </a:lnTo>
                  <a:lnTo>
                    <a:pt x="188" y="583"/>
                  </a:lnTo>
                  <a:lnTo>
                    <a:pt x="174" y="466"/>
                  </a:lnTo>
                  <a:lnTo>
                    <a:pt x="155" y="311"/>
                  </a:lnTo>
                  <a:lnTo>
                    <a:pt x="161" y="177"/>
                  </a:lnTo>
                  <a:lnTo>
                    <a:pt x="161" y="133"/>
                  </a:lnTo>
                  <a:close/>
                </a:path>
              </a:pathLst>
            </a:custGeom>
            <a:grpFill/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68353" y="7877713"/>
            <a:ext cx="7337149" cy="6986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(This will be visual) </a:t>
            </a:r>
          </a:p>
          <a:p>
            <a:r>
              <a:rPr lang="en-US" sz="3200" dirty="0" smtClean="0">
                <a:latin typeface="Arial"/>
                <a:cs typeface="Arial"/>
              </a:rPr>
              <a:t>Dec 2013 OOM(out of market) 36%: entire ship day in mistakes and ran out of totes for orders</a:t>
            </a:r>
          </a:p>
          <a:p>
            <a:endParaRPr lang="en-US" sz="3200" dirty="0">
              <a:latin typeface="Arial"/>
              <a:cs typeface="Arial"/>
            </a:endParaRPr>
          </a:p>
          <a:p>
            <a:r>
              <a:rPr lang="en-US" sz="3200" dirty="0" smtClean="0">
                <a:latin typeface="Arial"/>
                <a:cs typeface="Arial"/>
              </a:rPr>
              <a:t>Challenge </a:t>
            </a:r>
            <a:r>
              <a:rPr lang="en-US" sz="3200" dirty="0">
                <a:latin typeface="Arial"/>
                <a:cs typeface="Arial"/>
              </a:rPr>
              <a:t>was 4% OOM for the month of December 2014</a:t>
            </a:r>
          </a:p>
          <a:p>
            <a:r>
              <a:rPr lang="en-US" sz="3200" dirty="0" smtClean="0">
                <a:latin typeface="Arial"/>
                <a:cs typeface="Arial"/>
              </a:rPr>
              <a:t>Result </a:t>
            </a:r>
            <a:r>
              <a:rPr lang="en-US" sz="3200" dirty="0">
                <a:latin typeface="Arial"/>
                <a:cs typeface="Arial"/>
              </a:rPr>
              <a:t>for Dec 2014 was 3.44% OOM for month of Dec.</a:t>
            </a:r>
          </a:p>
          <a:p>
            <a:endParaRPr lang="en-US" sz="3200" dirty="0">
              <a:latin typeface="Arial"/>
              <a:cs typeface="Arial"/>
            </a:endParaRPr>
          </a:p>
          <a:p>
            <a:r>
              <a:rPr lang="en-US" sz="3200" dirty="0">
                <a:latin typeface="Arial"/>
                <a:cs typeface="Arial"/>
              </a:rPr>
              <a:t>Target condition was 3% outta markets daily</a:t>
            </a:r>
          </a:p>
          <a:p>
            <a:r>
              <a:rPr lang="en-US" sz="3200" dirty="0">
                <a:latin typeface="Arial"/>
                <a:cs typeface="Arial"/>
              </a:rPr>
              <a:t>Result 4.1% OOM's daily in December 2014</a:t>
            </a:r>
          </a:p>
        </p:txBody>
      </p:sp>
      <p:pic>
        <p:nvPicPr>
          <p:cNvPr id="3" name="Picture 2" descr="Mistake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38" y="0"/>
            <a:ext cx="6858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26153" y="3413829"/>
            <a:ext cx="2752435" cy="1384995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  <a:ln w="12700" cmpd="sng">
            <a:noFill/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2013: </a:t>
            </a:r>
            <a:r>
              <a:rPr lang="en-US" sz="2800" dirty="0" smtClean="0">
                <a:solidFill>
                  <a:srgbClr val="FF0000"/>
                </a:solidFill>
                <a:latin typeface="Helvetica"/>
                <a:cs typeface="Helvetica"/>
              </a:rPr>
              <a:t>36.00</a:t>
            </a:r>
            <a:r>
              <a:rPr lang="en-US" sz="2800" dirty="0" smtClean="0">
                <a:solidFill>
                  <a:srgbClr val="FF0000"/>
                </a:solidFill>
                <a:latin typeface="Helvetica"/>
                <a:cs typeface="Helvetica"/>
              </a:rPr>
              <a:t>%</a:t>
            </a:r>
            <a:r>
              <a:rPr lang="en-US" sz="2800" dirty="0" smtClean="0">
                <a:latin typeface="Helvetica"/>
                <a:cs typeface="Helvetica"/>
              </a:rPr>
              <a:t/>
            </a:r>
            <a:br>
              <a:rPr lang="en-US" sz="2800" dirty="0" smtClean="0">
                <a:latin typeface="Helvetica"/>
                <a:cs typeface="Helvetica"/>
              </a:rPr>
            </a:br>
            <a:r>
              <a:rPr lang="en-US" sz="2800" dirty="0" smtClean="0">
                <a:latin typeface="Helvetica"/>
                <a:cs typeface="Helvetica"/>
              </a:rPr>
              <a:t>2014: </a:t>
            </a:r>
            <a:r>
              <a:rPr lang="en-US" sz="2800" dirty="0" smtClean="0">
                <a:latin typeface="Helvetica"/>
                <a:cs typeface="Helvetica"/>
              </a:rPr>
              <a:t>03.44</a:t>
            </a:r>
            <a:r>
              <a:rPr lang="en-US" sz="2800" dirty="0" smtClean="0">
                <a:latin typeface="Helvetica"/>
                <a:cs typeface="Helvetica"/>
              </a:rPr>
              <a:t>%</a:t>
            </a:r>
          </a:p>
          <a:p>
            <a:r>
              <a:rPr lang="en-US" sz="2800" dirty="0" smtClean="0">
                <a:latin typeface="Helvetica"/>
                <a:cs typeface="Helvetica"/>
              </a:rPr>
              <a:t>2015: </a:t>
            </a:r>
            <a:r>
              <a:rPr lang="en-US" sz="2800" dirty="0" smtClean="0">
                <a:latin typeface="Helvetica"/>
                <a:cs typeface="Helvetica"/>
              </a:rPr>
              <a:t>03.04</a:t>
            </a:r>
            <a:r>
              <a:rPr lang="en-US" sz="2800" dirty="0" smtClean="0">
                <a:latin typeface="Helvetica"/>
                <a:cs typeface="Helvetica"/>
              </a:rPr>
              <a:t>%</a:t>
            </a:r>
            <a:endParaRPr lang="en-US" sz="28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88029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06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603" y="0"/>
            <a:ext cx="3749603" cy="56244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141593"/>
            <a:ext cx="571500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Helvetica"/>
                <a:cs typeface="Helvetica"/>
              </a:rPr>
              <a:t>C</a:t>
            </a:r>
            <a:r>
              <a:rPr lang="en-US" sz="2400" dirty="0" smtClean="0">
                <a:latin typeface="Helvetica"/>
                <a:cs typeface="Helvetica"/>
              </a:rPr>
              <a:t>heese waste record </a:t>
            </a:r>
            <a:r>
              <a:rPr lang="en-US" sz="2400" dirty="0">
                <a:latin typeface="Helvetica"/>
                <a:cs typeface="Helvetica"/>
              </a:rPr>
              <a:t>high of </a:t>
            </a:r>
            <a:r>
              <a:rPr lang="en-US" sz="2400" b="1" dirty="0" smtClean="0">
                <a:solidFill>
                  <a:srgbClr val="FF0000"/>
                </a:solidFill>
                <a:latin typeface="Helvetica"/>
                <a:cs typeface="Helvetica"/>
              </a:rPr>
              <a:t>339.15 lbs</a:t>
            </a:r>
            <a:r>
              <a:rPr lang="en-US" sz="2400" dirty="0" smtClean="0">
                <a:solidFill>
                  <a:srgbClr val="FF0000"/>
                </a:solidFill>
                <a:latin typeface="Helvetica"/>
                <a:cs typeface="Helvetica"/>
              </a:rPr>
              <a:t>.</a:t>
            </a:r>
            <a:r>
              <a:rPr lang="en-US" sz="2400" dirty="0">
                <a:latin typeface="Helvetica"/>
                <a:cs typeface="Helvetica"/>
              </a:rPr>
              <a:t> </a:t>
            </a:r>
            <a:endParaRPr lang="en-US" sz="2400" dirty="0" smtClean="0">
              <a:latin typeface="Helvetica"/>
              <a:cs typeface="Helvetica"/>
            </a:endParaRPr>
          </a:p>
          <a:p>
            <a:r>
              <a:rPr lang="en-US" sz="2400" dirty="0" smtClean="0">
                <a:latin typeface="Helvetica"/>
                <a:cs typeface="Helvetica"/>
              </a:rPr>
              <a:t/>
            </a:r>
            <a:br>
              <a:rPr lang="en-US" sz="2400" dirty="0" smtClean="0">
                <a:latin typeface="Helvetica"/>
                <a:cs typeface="Helvetica"/>
              </a:rPr>
            </a:br>
            <a:r>
              <a:rPr lang="en-US" sz="2400" dirty="0" smtClean="0">
                <a:latin typeface="Helvetica"/>
                <a:cs typeface="Helvetica"/>
              </a:rPr>
              <a:t>Resulting in lost sales of </a:t>
            </a:r>
            <a:r>
              <a:rPr lang="en-US" sz="2400" b="1" dirty="0" smtClean="0">
                <a:solidFill>
                  <a:srgbClr val="FF0000"/>
                </a:solidFill>
                <a:latin typeface="Helvetica"/>
                <a:cs typeface="Helvetica"/>
              </a:rPr>
              <a:t>$3,452.47</a:t>
            </a:r>
            <a:r>
              <a:rPr lang="en-US" sz="2400" dirty="0" smtClean="0">
                <a:latin typeface="Helvetica"/>
                <a:cs typeface="Helvetica"/>
              </a:rPr>
              <a:t>.</a:t>
            </a:r>
            <a:br>
              <a:rPr lang="en-US" sz="2400" dirty="0" smtClean="0">
                <a:latin typeface="Helvetica"/>
                <a:cs typeface="Helvetica"/>
              </a:rPr>
            </a:br>
            <a:r>
              <a:rPr lang="en-US" sz="2400" dirty="0" smtClean="0">
                <a:latin typeface="Helvetica"/>
                <a:cs typeface="Helvetica"/>
              </a:rPr>
              <a:t/>
            </a:r>
            <a:br>
              <a:rPr lang="en-US" sz="2400" dirty="0" smtClean="0">
                <a:latin typeface="Helvetica"/>
                <a:cs typeface="Helvetica"/>
              </a:rPr>
            </a:b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2980" y="3133629"/>
            <a:ext cx="564102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Helvetica"/>
                <a:cs typeface="Helvetica"/>
              </a:rPr>
              <a:t>Since starting cheese kata, we’ve</a:t>
            </a:r>
            <a:r>
              <a:rPr lang="en-US" sz="2400" dirty="0">
                <a:solidFill>
                  <a:srgbClr val="008000"/>
                </a:solidFill>
                <a:latin typeface="Helvetica"/>
                <a:cs typeface="Helvetica"/>
              </a:rPr>
              <a:t> </a:t>
            </a:r>
            <a:r>
              <a:rPr lang="en-US" sz="2400" b="1" dirty="0">
                <a:solidFill>
                  <a:srgbClr val="008000"/>
                </a:solidFill>
                <a:latin typeface="Helvetica"/>
                <a:cs typeface="Helvetica"/>
              </a:rPr>
              <a:t>reduced gouda waste by 65%</a:t>
            </a:r>
            <a:r>
              <a:rPr lang="en-US" sz="2400" dirty="0">
                <a:latin typeface="Helvetica"/>
                <a:cs typeface="Helvetica"/>
              </a:rPr>
              <a:t>... and sustained it. </a:t>
            </a:r>
          </a:p>
        </p:txBody>
      </p:sp>
      <p:pic>
        <p:nvPicPr>
          <p:cNvPr id="4" name="Picture 3" descr="cgl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853" y="1396878"/>
            <a:ext cx="1553010" cy="170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57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28" y="-38170"/>
            <a:ext cx="279320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3100" b="1" dirty="0" smtClean="0">
                <a:latin typeface="Helvetica"/>
                <a:cs typeface="Helvetica"/>
              </a:rPr>
              <a:t>Challenge #1:</a:t>
            </a:r>
          </a:p>
          <a:p>
            <a:r>
              <a:rPr lang="is-IS" sz="2800" b="1" dirty="0" smtClean="0">
                <a:solidFill>
                  <a:srgbClr val="0000FF"/>
                </a:solidFill>
                <a:latin typeface="Helvetica"/>
                <a:cs typeface="Helvetica"/>
              </a:rPr>
              <a:t>Continue to </a:t>
            </a:r>
          </a:p>
          <a:p>
            <a:r>
              <a:rPr lang="is-IS" sz="2800" b="1" dirty="0" smtClean="0">
                <a:solidFill>
                  <a:srgbClr val="0000FF"/>
                </a:solidFill>
                <a:latin typeface="Helvetica"/>
                <a:cs typeface="Helvetica"/>
              </a:rPr>
              <a:t>expand kata activities</a:t>
            </a:r>
            <a:endParaRPr lang="en-US" sz="2800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>
            <a:stCxn id="6" idx="1"/>
          </p:cNvCxnSpPr>
          <p:nvPr/>
        </p:nvCxnSpPr>
        <p:spPr>
          <a:xfrm flipH="1" flipV="1">
            <a:off x="5814916" y="-746989"/>
            <a:ext cx="640444" cy="2238"/>
          </a:xfrm>
          <a:prstGeom prst="line">
            <a:avLst/>
          </a:prstGeom>
          <a:ln w="19050" cmpd="sng">
            <a:solidFill>
              <a:schemeClr val="accent6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455360" y="-1006361"/>
            <a:ext cx="2301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6"/>
                </a:solidFill>
                <a:latin typeface="Chalkboard"/>
                <a:cs typeface="Chalkboard"/>
              </a:rPr>
              <a:t>There are many, but the focus now is on two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608" y="1796861"/>
            <a:ext cx="26983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Helvetica"/>
                <a:cs typeface="Helvetica"/>
              </a:rPr>
              <a:t>Develop coaches and coaches in training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Helvetica"/>
                <a:cs typeface="Helvetica"/>
              </a:rPr>
              <a:t>Continue work with Dr. Liker’s engineering students at U of M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Helvetica"/>
                <a:cs typeface="Helvetica"/>
              </a:rPr>
              <a:t>8 active kata </a:t>
            </a:r>
          </a:p>
        </p:txBody>
      </p:sp>
      <p:pic>
        <p:nvPicPr>
          <p:cNvPr id="3" name="Picture 2" descr="IMG_056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962" y="-25654"/>
            <a:ext cx="6971659" cy="431094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494563" y="279146"/>
            <a:ext cx="4399660" cy="5703262"/>
            <a:chOff x="6119508" y="-2167035"/>
            <a:chExt cx="4399660" cy="7604351"/>
          </a:xfrm>
        </p:grpSpPr>
        <p:sp>
          <p:nvSpPr>
            <p:cNvPr id="8" name="Oval 7"/>
            <p:cNvSpPr/>
            <p:nvPr/>
          </p:nvSpPr>
          <p:spPr>
            <a:xfrm>
              <a:off x="6119508" y="-2167035"/>
              <a:ext cx="4224543" cy="4848513"/>
            </a:xfrm>
            <a:prstGeom prst="ellipse">
              <a:avLst/>
            </a:prstGeom>
            <a:noFill/>
            <a:ln w="762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halkboard"/>
                <a:cs typeface="Chalkboard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959993" y="4657615"/>
              <a:ext cx="1559175" cy="779701"/>
            </a:xfrm>
            <a:prstGeom prst="rect">
              <a:avLst/>
            </a:prstGeom>
            <a:solidFill>
              <a:srgbClr val="21242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  <a:latin typeface="Helvetica"/>
                  <a:cs typeface="Helvetica"/>
                </a:rPr>
                <a:t>These are now the coaches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2215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7968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3200" b="1" dirty="0" smtClean="0">
                <a:latin typeface="Helvetica"/>
                <a:cs typeface="Helvetica"/>
              </a:rPr>
              <a:t>Challenge #2</a:t>
            </a:r>
          </a:p>
          <a:p>
            <a:pPr algn="ctr"/>
            <a:r>
              <a:rPr lang="is-IS" sz="2800" b="1" dirty="0" smtClean="0">
                <a:solidFill>
                  <a:srgbClr val="0000FF"/>
                </a:solidFill>
                <a:latin typeface="Helvetica"/>
                <a:cs typeface="Helvetica"/>
              </a:rPr>
              <a:t>Maintain momentum throughout the year</a:t>
            </a:r>
            <a:endParaRPr lang="en-US" sz="2800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5567" y="1102441"/>
            <a:ext cx="7504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Hibernation mode? Change from involuntary to voluntary</a:t>
            </a:r>
            <a:r>
              <a:rPr lang="is-IS" sz="2000" dirty="0" smtClean="0">
                <a:latin typeface="Arial"/>
                <a:cs typeface="Arial"/>
              </a:rPr>
              <a:t>…</a:t>
            </a:r>
            <a:endParaRPr lang="en-US" sz="2000" dirty="0" smtClean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Before and after the peak nothing happens</a:t>
            </a:r>
            <a:r>
              <a:rPr lang="is-IS" sz="2000" dirty="0" smtClean="0">
                <a:latin typeface="Arial"/>
                <a:cs typeface="Arial"/>
              </a:rPr>
              <a:t>…</a:t>
            </a:r>
            <a:endParaRPr lang="en-US" sz="2000" dirty="0" smtClean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912" y="2010247"/>
            <a:ext cx="6731000" cy="2814626"/>
          </a:xfrm>
          <a:prstGeom prst="rect">
            <a:avLst/>
          </a:prstGeom>
        </p:spPr>
      </p:pic>
      <p:sp>
        <p:nvSpPr>
          <p:cNvPr id="5" name="Bent Arrow 4"/>
          <p:cNvSpPr/>
          <p:nvPr/>
        </p:nvSpPr>
        <p:spPr>
          <a:xfrm>
            <a:off x="6012678" y="2350542"/>
            <a:ext cx="1162001" cy="1134745"/>
          </a:xfrm>
          <a:prstGeom prst="ben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296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7800" y="6367216"/>
            <a:ext cx="8813800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342900">
              <a:lnSpc>
                <a:spcPct val="130000"/>
              </a:lnSpc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Develops people</a:t>
            </a:r>
          </a:p>
          <a:p>
            <a:pPr marL="571500" indent="-342900">
              <a:lnSpc>
                <a:spcPct val="130000"/>
              </a:lnSpc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Develops knowledge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8230" y="8150550"/>
            <a:ext cx="8813800" cy="15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342900">
              <a:lnSpc>
                <a:spcPct val="130000"/>
              </a:lnSpc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Ignites people to try things out</a:t>
            </a:r>
          </a:p>
          <a:p>
            <a:pPr marL="571500" indent="-342900">
              <a:lnSpc>
                <a:spcPct val="130000"/>
              </a:lnSpc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Keeps crew continuously improving</a:t>
            </a:r>
          </a:p>
          <a:p>
            <a:pPr marL="571500" indent="-342900">
              <a:lnSpc>
                <a:spcPct val="130000"/>
              </a:lnSpc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Gives crew ownership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863712" y="6469356"/>
            <a:ext cx="3311461" cy="724533"/>
            <a:chOff x="3863709" y="1736890"/>
            <a:chExt cx="3311461" cy="966044"/>
          </a:xfrm>
        </p:grpSpPr>
        <p:sp>
          <p:nvSpPr>
            <p:cNvPr id="10" name="Right Brace 9"/>
            <p:cNvSpPr/>
            <p:nvPr/>
          </p:nvSpPr>
          <p:spPr>
            <a:xfrm>
              <a:off x="3863709" y="1736890"/>
              <a:ext cx="152650" cy="897940"/>
            </a:xfrm>
            <a:prstGeom prst="rightBrace">
              <a:avLst/>
            </a:prstGeom>
            <a:ln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016359" y="1841159"/>
              <a:ext cx="3158811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6"/>
                  </a:solidFill>
                  <a:latin typeface="Chalkboard"/>
                  <a:cs typeface="Chalkboard"/>
                </a:rPr>
                <a:t>Like most other continuous improvement methodologies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7695" y="7434664"/>
            <a:ext cx="7321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algn="ctr">
              <a:lnSpc>
                <a:spcPct val="130000"/>
              </a:lnSpc>
            </a:pPr>
            <a:r>
              <a:rPr lang="en-US" sz="3200" b="1" dirty="0" smtClean="0">
                <a:solidFill>
                  <a:srgbClr val="0000FF"/>
                </a:solidFill>
                <a:latin typeface="Helvetica"/>
                <a:cs typeface="Helvetica"/>
              </a:rPr>
              <a:t>Perhaps more importantly</a:t>
            </a:r>
            <a:r>
              <a:rPr lang="is-IS" sz="3200" b="1" dirty="0" smtClean="0">
                <a:solidFill>
                  <a:srgbClr val="0000FF"/>
                </a:solidFill>
                <a:latin typeface="Helvetica"/>
                <a:cs typeface="Helvetica"/>
              </a:rPr>
              <a:t>…</a:t>
            </a:r>
            <a:endParaRPr lang="en-US" sz="3200" b="1" dirty="0" smtClean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5" name="Picture 4" descr="Kata Grou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95" y="-51308"/>
            <a:ext cx="7337667" cy="51948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627782"/>
            <a:ext cx="9151890" cy="1631216"/>
          </a:xfrm>
          <a:prstGeom prst="rect">
            <a:avLst/>
          </a:prstGeom>
          <a:solidFill>
            <a:schemeClr val="tx1">
              <a:lumMod val="75000"/>
              <a:lumOff val="25000"/>
              <a:alpha val="86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s-IS" sz="7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ca"/>
                <a:cs typeface="Helvetica"/>
              </a:rPr>
              <a:t>Kata works!</a:t>
            </a:r>
          </a:p>
          <a:p>
            <a:pPr algn="ctr"/>
            <a:r>
              <a:rPr lang="is-IS" sz="2800" b="1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Develops People </a:t>
            </a:r>
            <a:r>
              <a:rPr lang="is-IS" sz="2800" b="1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+ Develops </a:t>
            </a:r>
            <a:r>
              <a:rPr lang="is-IS" sz="2800" b="1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Knowledge</a:t>
            </a:r>
            <a:endParaRPr lang="en-US" sz="2800" b="1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8228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cob-square-graph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6" y="305844"/>
            <a:ext cx="4871056" cy="4533935"/>
          </a:xfrm>
          <a:prstGeom prst="rect">
            <a:avLst/>
          </a:prstGeom>
        </p:spPr>
      </p:pic>
      <p:sp>
        <p:nvSpPr>
          <p:cNvPr id="6" name="Content Placeholder 3"/>
          <p:cNvSpPr txBox="1">
            <a:spLocks/>
          </p:cNvSpPr>
          <p:nvPr/>
        </p:nvSpPr>
        <p:spPr>
          <a:xfrm>
            <a:off x="4863136" y="1021821"/>
            <a:ext cx="4366560" cy="1888720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 sz="2000" b="1" dirty="0" smtClean="0">
                <a:latin typeface="Helvetica"/>
                <a:cs typeface="Helvetica"/>
              </a:rPr>
              <a:t>Community of 10 businesses dedicated to full flavored traditionally made artisanal foods</a:t>
            </a:r>
          </a:p>
          <a:p>
            <a:pPr>
              <a:buClrTx/>
            </a:pPr>
            <a:r>
              <a:rPr lang="en-US" sz="2000" b="1" dirty="0" smtClean="0">
                <a:latin typeface="Helvetica"/>
                <a:cs typeface="Helvetica"/>
              </a:rPr>
              <a:t>Sales of almost $60 million</a:t>
            </a:r>
          </a:p>
          <a:p>
            <a:pPr>
              <a:buClrTx/>
            </a:pPr>
            <a:r>
              <a:rPr lang="en-US" sz="2000" b="1" dirty="0" smtClean="0">
                <a:latin typeface="Helvetica"/>
                <a:cs typeface="Helvetica"/>
              </a:rPr>
              <a:t>About 700 employees</a:t>
            </a:r>
          </a:p>
          <a:p>
            <a:pPr>
              <a:buClrTx/>
            </a:pPr>
            <a:r>
              <a:rPr lang="en-US" sz="2000" b="1" dirty="0" smtClean="0">
                <a:latin typeface="Helvetica"/>
                <a:cs typeface="Helvetica"/>
              </a:rPr>
              <a:t>Innovative business and managing practices</a:t>
            </a:r>
          </a:p>
          <a:p>
            <a:pPr>
              <a:buClrTx/>
            </a:pPr>
            <a:r>
              <a:rPr lang="en-US" sz="2000" b="1" dirty="0" smtClean="0">
                <a:latin typeface="Helvetica"/>
                <a:cs typeface="Helvetica"/>
              </a:rPr>
              <a:t>Just beginning lean journey</a:t>
            </a:r>
          </a:p>
        </p:txBody>
      </p:sp>
    </p:spTree>
    <p:extLst>
      <p:ext uri="{BB962C8B-B14F-4D97-AF65-F5344CB8AC3E}">
        <p14:creationId xmlns:p14="http://schemas.microsoft.com/office/powerpoint/2010/main" val="143125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" y="5143503"/>
            <a:ext cx="914399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000" dirty="0" smtClean="0"/>
              <a:t>TK creates culture</a:t>
            </a:r>
          </a:p>
          <a:p>
            <a:pPr marL="285750" indent="-285750">
              <a:buFont typeface="Arial"/>
              <a:buChar char="•"/>
            </a:pPr>
            <a:r>
              <a:rPr lang="en-US" sz="3000" dirty="0" smtClean="0"/>
              <a:t>Involvement did a 180 at </a:t>
            </a:r>
            <a:r>
              <a:rPr lang="en-US" sz="3000" dirty="0" err="1" smtClean="0"/>
              <a:t>Zingerman’s</a:t>
            </a:r>
            <a:r>
              <a:rPr lang="en-US" sz="3000" dirty="0" smtClean="0"/>
              <a:t> Mail Order</a:t>
            </a:r>
          </a:p>
          <a:p>
            <a:pPr marL="285750" indent="-285750">
              <a:buFont typeface="Arial"/>
              <a:buChar char="•"/>
            </a:pPr>
            <a:r>
              <a:rPr lang="en-US" sz="3000" dirty="0" smtClean="0"/>
              <a:t>We’re continue to expand new Kata activities into departments </a:t>
            </a:r>
          </a:p>
          <a:p>
            <a:pPr marL="285750" indent="-285750">
              <a:buFont typeface="Arial"/>
              <a:buChar char="•"/>
            </a:pPr>
            <a:r>
              <a:rPr lang="en-US" sz="3000" dirty="0" smtClean="0"/>
              <a:t>Starting to help teach the TK to the rest of the ZCOB</a:t>
            </a:r>
            <a:endParaRPr lang="en-US" sz="3000" dirty="0"/>
          </a:p>
        </p:txBody>
      </p:sp>
      <p:pic>
        <p:nvPicPr>
          <p:cNvPr id="4" name="Picture 3" descr="zcob-square-graph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6" y="305844"/>
            <a:ext cx="4871056" cy="45339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66138" y="305845"/>
            <a:ext cx="397786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Helvetica"/>
                <a:cs typeface="Helvetica"/>
              </a:rPr>
              <a:t>Questions? </a:t>
            </a:r>
          </a:p>
          <a:p>
            <a:r>
              <a:rPr lang="en-US" sz="3000" b="1" dirty="0" smtClean="0">
                <a:latin typeface="Helvetica"/>
                <a:cs typeface="Helvetica"/>
              </a:rPr>
              <a:t>Email us at:</a:t>
            </a:r>
          </a:p>
          <a:p>
            <a:endParaRPr lang="en-US" sz="3200" b="1" dirty="0" smtClean="0">
              <a:latin typeface="Helvetica"/>
              <a:cs typeface="Helvetica"/>
            </a:endParaRPr>
          </a:p>
          <a:p>
            <a:r>
              <a:rPr lang="en-US" sz="2000" b="1" dirty="0" err="1" smtClean="0">
                <a:latin typeface="Helvetica"/>
                <a:cs typeface="Helvetica"/>
              </a:rPr>
              <a:t>Lottakata@zingermans.com</a:t>
            </a:r>
            <a:endParaRPr lang="en-US" sz="2000" b="1" dirty="0">
              <a:latin typeface="Helvetica"/>
              <a:cs typeface="Helvetica"/>
            </a:endParaRPr>
          </a:p>
          <a:p>
            <a:endParaRPr lang="en-US" sz="3200" b="1" dirty="0">
              <a:latin typeface="Helvetica"/>
              <a:cs typeface="Helvetica"/>
            </a:endParaRPr>
          </a:p>
          <a:p>
            <a:pPr algn="r"/>
            <a:r>
              <a:rPr lang="en-US" sz="3200" b="1" dirty="0" smtClean="0">
                <a:latin typeface="Helvetica"/>
                <a:cs typeface="Helvetica"/>
              </a:rPr>
              <a:t>Hungry?</a:t>
            </a:r>
          </a:p>
          <a:p>
            <a:pPr algn="r"/>
            <a:r>
              <a:rPr lang="en-US" sz="3200" b="1" dirty="0" err="1" smtClean="0">
                <a:solidFill>
                  <a:srgbClr val="0000FF"/>
                </a:solidFill>
                <a:latin typeface="Helvetica"/>
                <a:cs typeface="Helvetica"/>
              </a:rPr>
              <a:t>Zingermans.com</a:t>
            </a:r>
            <a:endParaRPr lang="en-US" sz="3200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pic>
        <p:nvPicPr>
          <p:cNvPr id="5" name="Picture 4" descr="mailorder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723" y="4077779"/>
            <a:ext cx="19177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0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cob-square-graph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6" y="305844"/>
            <a:ext cx="4871056" cy="4533935"/>
          </a:xfrm>
          <a:prstGeom prst="rect">
            <a:avLst/>
          </a:prstGeom>
        </p:spPr>
      </p:pic>
      <p:sp>
        <p:nvSpPr>
          <p:cNvPr id="11" name="Content Placeholder 3"/>
          <p:cNvSpPr txBox="1">
            <a:spLocks/>
          </p:cNvSpPr>
          <p:nvPr/>
        </p:nvSpPr>
        <p:spPr>
          <a:xfrm>
            <a:off x="5080547" y="1347105"/>
            <a:ext cx="3891187" cy="1354231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 sz="2000" b="1" dirty="0" smtClean="0">
                <a:latin typeface="Helvetica"/>
                <a:cs typeface="Helvetica"/>
              </a:rPr>
              <a:t>Started in 1993</a:t>
            </a:r>
          </a:p>
          <a:p>
            <a:pPr>
              <a:buClrTx/>
            </a:pPr>
            <a:r>
              <a:rPr lang="en-US" sz="2000" b="1" dirty="0" smtClean="0">
                <a:latin typeface="Helvetica"/>
                <a:cs typeface="Helvetica"/>
              </a:rPr>
              <a:t>Sales of almost $18 million</a:t>
            </a:r>
          </a:p>
          <a:p>
            <a:pPr>
              <a:buClrTx/>
            </a:pPr>
            <a:r>
              <a:rPr lang="en-US" sz="2000" b="1" dirty="0" smtClean="0">
                <a:latin typeface="Helvetica"/>
                <a:cs typeface="Helvetica"/>
              </a:rPr>
              <a:t>70 employees year round and 400 during the Christmas holiday</a:t>
            </a:r>
          </a:p>
          <a:p>
            <a:pPr>
              <a:buClrTx/>
            </a:pPr>
            <a:r>
              <a:rPr lang="en-US" sz="2000" b="1" dirty="0" smtClean="0">
                <a:latin typeface="Helvetica"/>
                <a:cs typeface="Helvetica"/>
              </a:rPr>
              <a:t>Using </a:t>
            </a:r>
            <a:r>
              <a:rPr lang="is-IS" sz="2000" b="1" dirty="0" smtClean="0">
                <a:latin typeface="Helvetica"/>
                <a:cs typeface="Helvetica"/>
              </a:rPr>
              <a:t>Lean for over a decade</a:t>
            </a:r>
            <a:endParaRPr lang="en-US" sz="2000" b="1" dirty="0" smtClean="0">
              <a:latin typeface="Helvetica"/>
              <a:cs typeface="Helvetica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033102" y="27444"/>
            <a:ext cx="3853121" cy="3548504"/>
            <a:chOff x="2581286" y="1848044"/>
            <a:chExt cx="3853121" cy="3596752"/>
          </a:xfrm>
        </p:grpSpPr>
        <p:sp>
          <p:nvSpPr>
            <p:cNvPr id="8" name="Oval 7"/>
            <p:cNvSpPr/>
            <p:nvPr/>
          </p:nvSpPr>
          <p:spPr>
            <a:xfrm>
              <a:off x="2581286" y="4582399"/>
              <a:ext cx="1786774" cy="862397"/>
            </a:xfrm>
            <a:prstGeom prst="ellipse">
              <a:avLst/>
            </a:prstGeom>
            <a:noFill/>
            <a:ln w="76200" cmpd="sng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59303" y="1848044"/>
              <a:ext cx="1575104" cy="467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00FF"/>
                  </a:solidFill>
                  <a:latin typeface="Helvetica"/>
                  <a:cs typeface="Helvetica"/>
                </a:rPr>
                <a:t>Focus </a:t>
              </a:r>
              <a:r>
                <a:rPr lang="en-US" b="1" dirty="0" smtClean="0">
                  <a:solidFill>
                    <a:srgbClr val="0000FF"/>
                  </a:solidFill>
                  <a:latin typeface="Helvetica"/>
                  <a:cs typeface="Helvetica"/>
                </a:rPr>
                <a:t>on</a:t>
              </a:r>
            </a:p>
          </p:txBody>
        </p:sp>
        <p:sp>
          <p:nvSpPr>
            <p:cNvPr id="10" name="Freeform 9"/>
            <p:cNvSpPr/>
            <p:nvPr/>
          </p:nvSpPr>
          <p:spPr>
            <a:xfrm rot="815885" flipV="1">
              <a:off x="4226550" y="2236701"/>
              <a:ext cx="357234" cy="2418785"/>
            </a:xfrm>
            <a:custGeom>
              <a:avLst/>
              <a:gdLst>
                <a:gd name="connsiteX0" fmla="*/ 218974 w 221174"/>
                <a:gd name="connsiteY0" fmla="*/ 802959 h 802959"/>
                <a:gd name="connsiteX1" fmla="*/ 189777 w 221174"/>
                <a:gd name="connsiteY1" fmla="*/ 321183 h 802959"/>
                <a:gd name="connsiteX2" fmla="*/ 0 w 221174"/>
                <a:gd name="connsiteY2" fmla="*/ 0 h 80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1174" h="802959">
                  <a:moveTo>
                    <a:pt x="218974" y="802959"/>
                  </a:moveTo>
                  <a:cubicBezTo>
                    <a:pt x="222623" y="628984"/>
                    <a:pt x="226273" y="455009"/>
                    <a:pt x="189777" y="321183"/>
                  </a:cubicBezTo>
                  <a:cubicBezTo>
                    <a:pt x="153281" y="187357"/>
                    <a:pt x="0" y="0"/>
                    <a:pt x="0" y="0"/>
                  </a:cubicBezTo>
                </a:path>
              </a:pathLst>
            </a:custGeom>
            <a:ln w="38100" cmpd="sng">
              <a:solidFill>
                <a:srgbClr val="0000FF"/>
              </a:solidFill>
              <a:prstDash val="solid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Picture 1" descr="mailorder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373" y="517331"/>
            <a:ext cx="19177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48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stronau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38" y="3509352"/>
            <a:ext cx="1431333" cy="139743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06928" y="2287723"/>
            <a:ext cx="8757506" cy="532205"/>
            <a:chOff x="206928" y="2278894"/>
            <a:chExt cx="8757506" cy="709605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455253" y="2450004"/>
              <a:ext cx="8230499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456373" y="2282260"/>
              <a:ext cx="0" cy="335487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8694383" y="2278894"/>
              <a:ext cx="0" cy="335487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206928" y="2619168"/>
              <a:ext cx="527007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2004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437427" y="2619168"/>
              <a:ext cx="527007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2016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0" y="1796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Helvetica"/>
                <a:cs typeface="Helvetica"/>
              </a:rPr>
              <a:t>Continuous improvement history at ZMO</a:t>
            </a:r>
            <a:endParaRPr lang="en-US" sz="3200" b="1" dirty="0">
              <a:latin typeface="Helvetica"/>
              <a:cs typeface="Helvetica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-31882" y="864561"/>
            <a:ext cx="9172588" cy="1588887"/>
            <a:chOff x="-31882" y="381342"/>
            <a:chExt cx="9172588" cy="211852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839959" y="1652062"/>
              <a:ext cx="0" cy="795093"/>
            </a:xfrm>
            <a:prstGeom prst="line">
              <a:avLst/>
            </a:prstGeom>
            <a:ln w="12700" cmpd="sng">
              <a:solidFill>
                <a:srgbClr val="3366FF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18736" y="2143201"/>
              <a:ext cx="0" cy="303954"/>
            </a:xfrm>
            <a:prstGeom prst="line">
              <a:avLst/>
            </a:prstGeom>
            <a:ln w="12700" cmpd="sng">
              <a:solidFill>
                <a:srgbClr val="0000FF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-31882" y="1496870"/>
              <a:ext cx="817442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0000FF"/>
                  </a:solidFill>
                  <a:latin typeface="Arial"/>
                  <a:cs typeface="Arial"/>
                </a:rPr>
                <a:t>Pull (markets &amp; routes)</a:t>
              </a:r>
              <a:endParaRPr lang="en-US" sz="1200" dirty="0">
                <a:solidFill>
                  <a:srgbClr val="0000FF"/>
                </a:solidFill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-16911" y="777181"/>
              <a:ext cx="1147236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3366FF"/>
                  </a:solidFill>
                  <a:latin typeface="Arial"/>
                  <a:cs typeface="Arial"/>
                </a:rPr>
                <a:t>JIT</a:t>
              </a:r>
            </a:p>
            <a:p>
              <a:pPr algn="ctr"/>
              <a:r>
                <a:rPr lang="en-US" sz="1200" dirty="0" smtClean="0">
                  <a:solidFill>
                    <a:srgbClr val="3366FF"/>
                  </a:solidFill>
                  <a:latin typeface="Arial"/>
                  <a:cs typeface="Arial"/>
                </a:rPr>
                <a:t>(eliminate pre-assembly)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77443" y="1036487"/>
              <a:ext cx="961010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 smtClean="0">
                  <a:solidFill>
                    <a:srgbClr val="0000FF"/>
                  </a:solidFill>
                  <a:latin typeface="Arial"/>
                  <a:cs typeface="Arial"/>
                </a:rPr>
                <a:t>Takt</a:t>
              </a:r>
              <a:endParaRPr lang="en-US" sz="1200" dirty="0" smtClean="0">
                <a:solidFill>
                  <a:srgbClr val="0000FF"/>
                </a:solidFill>
                <a:latin typeface="Arial"/>
                <a:cs typeface="Arial"/>
              </a:endParaRPr>
            </a:p>
            <a:p>
              <a:pPr algn="ctr"/>
              <a:r>
                <a:rPr lang="en-US" sz="1200" dirty="0" smtClean="0">
                  <a:solidFill>
                    <a:srgbClr val="0000FF"/>
                  </a:solidFill>
                  <a:latin typeface="Arial"/>
                  <a:cs typeface="Arial"/>
                </a:rPr>
                <a:t>(paced production)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971949" y="1895234"/>
              <a:ext cx="158376" cy="554771"/>
            </a:xfrm>
            <a:prstGeom prst="line">
              <a:avLst/>
            </a:prstGeom>
            <a:ln w="12700" cmpd="sng">
              <a:solidFill>
                <a:srgbClr val="0000FF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1510925" y="1608525"/>
              <a:ext cx="1049869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 smtClean="0">
                  <a:solidFill>
                    <a:srgbClr val="0000FF"/>
                  </a:solidFill>
                  <a:latin typeface="Arial"/>
                  <a:cs typeface="Arial"/>
                </a:rPr>
                <a:t>Heijunka</a:t>
              </a:r>
              <a:endParaRPr lang="en-US" sz="1200" dirty="0" smtClean="0">
                <a:solidFill>
                  <a:srgbClr val="0000FF"/>
                </a:solidFill>
                <a:latin typeface="Arial"/>
                <a:cs typeface="Arial"/>
              </a:endParaRPr>
            </a:p>
            <a:p>
              <a:pPr algn="ctr"/>
              <a:r>
                <a:rPr lang="en-US" sz="1200" dirty="0" smtClean="0">
                  <a:solidFill>
                    <a:srgbClr val="0000FF"/>
                  </a:solidFill>
                  <a:latin typeface="Arial"/>
                  <a:cs typeface="Arial"/>
                </a:rPr>
                <a:t>(sequenced WO printing)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>
              <a:off x="1253531" y="1814994"/>
              <a:ext cx="395517" cy="631201"/>
            </a:xfrm>
            <a:prstGeom prst="line">
              <a:avLst/>
            </a:prstGeom>
            <a:ln w="12700" cmpd="sng">
              <a:solidFill>
                <a:srgbClr val="3366FF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1380782" y="649689"/>
              <a:ext cx="1363138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3366FF"/>
                  </a:solidFill>
                  <a:latin typeface="Arial"/>
                  <a:cs typeface="Arial"/>
                </a:rPr>
                <a:t>HYN</a:t>
              </a:r>
            </a:p>
            <a:p>
              <a:pPr algn="ctr"/>
              <a:r>
                <a:rPr lang="en-US" sz="1200" dirty="0" smtClean="0">
                  <a:solidFill>
                    <a:srgbClr val="3366FF"/>
                  </a:solidFill>
                  <a:latin typeface="Arial"/>
                  <a:cs typeface="Arial"/>
                </a:rPr>
                <a:t>(autonomic labor adjustment)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 flipH="1">
              <a:off x="1897632" y="2200575"/>
              <a:ext cx="91853" cy="246580"/>
            </a:xfrm>
            <a:prstGeom prst="line">
              <a:avLst/>
            </a:prstGeom>
            <a:ln w="12700" cmpd="sng">
              <a:solidFill>
                <a:srgbClr val="0000FF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2773092" y="1635503"/>
              <a:ext cx="209805" cy="810691"/>
            </a:xfrm>
            <a:prstGeom prst="line">
              <a:avLst/>
            </a:prstGeom>
            <a:ln w="12700" cmpd="sng">
              <a:solidFill>
                <a:srgbClr val="0000FF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2439919" y="988145"/>
              <a:ext cx="1363138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FF"/>
                  </a:solidFill>
                  <a:latin typeface="Arial"/>
                  <a:cs typeface="Arial"/>
                </a:rPr>
                <a:t>Standardized Work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863325" y="1555326"/>
              <a:ext cx="88053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3366FF"/>
                  </a:solidFill>
                  <a:latin typeface="Arial"/>
                  <a:cs typeface="Arial"/>
                </a:rPr>
                <a:t>Scan to check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591540" y="1174218"/>
              <a:ext cx="1363138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3366FF"/>
                  </a:solidFill>
                  <a:latin typeface="Arial"/>
                  <a:cs typeface="Arial"/>
                </a:rPr>
                <a:t>Back stock redesign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953492" y="1581603"/>
              <a:ext cx="873238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3366FF"/>
                  </a:solidFill>
                  <a:latin typeface="Arial"/>
                  <a:cs typeface="Arial"/>
                </a:rPr>
                <a:t>End of day totals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302797" y="1127582"/>
              <a:ext cx="1363138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FF"/>
                  </a:solidFill>
                  <a:latin typeface="Arial"/>
                  <a:cs typeface="Arial"/>
                </a:rPr>
                <a:t>Holiday selection and training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886369" y="381342"/>
              <a:ext cx="1157245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FF"/>
                  </a:solidFill>
                  <a:latin typeface="Arial"/>
                  <a:cs typeface="Arial"/>
                </a:rPr>
                <a:t>Line redesign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777568" y="1138438"/>
              <a:ext cx="1363138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0000FF"/>
                  </a:solidFill>
                  <a:latin typeface="Arial"/>
                  <a:cs typeface="Arial"/>
                </a:rPr>
                <a:t>Sequencer logic and speed improvement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886369" y="579430"/>
              <a:ext cx="1157245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FF"/>
                  </a:solidFill>
                  <a:latin typeface="Arial"/>
                  <a:cs typeface="Arial"/>
                </a:rPr>
                <a:t>PFEP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661789" y="1573597"/>
              <a:ext cx="1363138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3366FF"/>
                  </a:solidFill>
                  <a:latin typeface="Arial"/>
                  <a:cs typeface="Arial"/>
                </a:rPr>
                <a:t>Cell for popular boxes &amp; baskets (hot pod)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119057" y="1199441"/>
              <a:ext cx="1363138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FF"/>
                  </a:solidFill>
                  <a:latin typeface="Arial"/>
                  <a:cs typeface="Arial"/>
                </a:rPr>
                <a:t>Station customization</a:t>
              </a:r>
            </a:p>
          </p:txBody>
        </p:sp>
        <p:sp>
          <p:nvSpPr>
            <p:cNvPr id="29" name="4-Point Star 28"/>
            <p:cNvSpPr/>
            <p:nvPr/>
          </p:nvSpPr>
          <p:spPr>
            <a:xfrm>
              <a:off x="7725121" y="450546"/>
              <a:ext cx="161256" cy="161659"/>
            </a:xfrm>
            <a:prstGeom prst="star4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Isosceles Triangle 29"/>
            <p:cNvSpPr/>
            <p:nvPr/>
          </p:nvSpPr>
          <p:spPr>
            <a:xfrm rot="10800000">
              <a:off x="7756023" y="665617"/>
              <a:ext cx="98766" cy="123826"/>
            </a:xfrm>
            <a:prstGeom prst="triangl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66FF"/>
                </a:solidFill>
              </a:endParaRPr>
            </a:p>
          </p:txBody>
        </p:sp>
        <p:sp>
          <p:nvSpPr>
            <p:cNvPr id="46" name="4-Point Star 45"/>
            <p:cNvSpPr/>
            <p:nvPr/>
          </p:nvSpPr>
          <p:spPr>
            <a:xfrm>
              <a:off x="662201" y="2325750"/>
              <a:ext cx="161256" cy="161659"/>
            </a:xfrm>
            <a:prstGeom prst="star4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4-Point Star 46"/>
            <p:cNvSpPr/>
            <p:nvPr/>
          </p:nvSpPr>
          <p:spPr>
            <a:xfrm>
              <a:off x="1017132" y="2327347"/>
              <a:ext cx="161256" cy="161659"/>
            </a:xfrm>
            <a:prstGeom prst="star4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4-Point Star 47"/>
            <p:cNvSpPr/>
            <p:nvPr/>
          </p:nvSpPr>
          <p:spPr>
            <a:xfrm>
              <a:off x="2092209" y="2328944"/>
              <a:ext cx="161256" cy="161659"/>
            </a:xfrm>
            <a:prstGeom prst="star4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4-Point Star 48"/>
            <p:cNvSpPr/>
            <p:nvPr/>
          </p:nvSpPr>
          <p:spPr>
            <a:xfrm>
              <a:off x="3653433" y="2338203"/>
              <a:ext cx="161256" cy="161659"/>
            </a:xfrm>
            <a:prstGeom prst="star4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4-Point Star 49"/>
            <p:cNvSpPr/>
            <p:nvPr/>
          </p:nvSpPr>
          <p:spPr>
            <a:xfrm>
              <a:off x="5628828" y="2328944"/>
              <a:ext cx="161256" cy="161659"/>
            </a:xfrm>
            <a:prstGeom prst="star4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4-Point Star 50"/>
            <p:cNvSpPr/>
            <p:nvPr/>
          </p:nvSpPr>
          <p:spPr>
            <a:xfrm>
              <a:off x="6986133" y="2329360"/>
              <a:ext cx="161256" cy="161659"/>
            </a:xfrm>
            <a:prstGeom prst="star4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Isosceles Triangle 51"/>
            <p:cNvSpPr/>
            <p:nvPr/>
          </p:nvSpPr>
          <p:spPr>
            <a:xfrm rot="10800000">
              <a:off x="8059013" y="2322737"/>
              <a:ext cx="98766" cy="123825"/>
            </a:xfrm>
            <a:prstGeom prst="triangl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66FF"/>
                </a:solidFill>
              </a:endParaRPr>
            </a:p>
          </p:txBody>
        </p:sp>
        <p:sp>
          <p:nvSpPr>
            <p:cNvPr id="53" name="Isosceles Triangle 52"/>
            <p:cNvSpPr/>
            <p:nvPr/>
          </p:nvSpPr>
          <p:spPr>
            <a:xfrm rot="10800000">
              <a:off x="7429853" y="2323153"/>
              <a:ext cx="98766" cy="123825"/>
            </a:xfrm>
            <a:prstGeom prst="triangl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66FF"/>
                </a:solidFill>
              </a:endParaRPr>
            </a:p>
          </p:txBody>
        </p:sp>
        <p:sp>
          <p:nvSpPr>
            <p:cNvPr id="54" name="Isosceles Triangle 53"/>
            <p:cNvSpPr/>
            <p:nvPr/>
          </p:nvSpPr>
          <p:spPr>
            <a:xfrm rot="10800000">
              <a:off x="6735563" y="2323569"/>
              <a:ext cx="98766" cy="123825"/>
            </a:xfrm>
            <a:prstGeom prst="triangl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66FF"/>
                </a:solidFill>
              </a:endParaRPr>
            </a:p>
          </p:txBody>
        </p:sp>
        <p:sp>
          <p:nvSpPr>
            <p:cNvPr id="55" name="Isosceles Triangle 54"/>
            <p:cNvSpPr/>
            <p:nvPr/>
          </p:nvSpPr>
          <p:spPr>
            <a:xfrm rot="10800000">
              <a:off x="490944" y="2323010"/>
              <a:ext cx="98766" cy="123825"/>
            </a:xfrm>
            <a:prstGeom prst="triangl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66FF"/>
                </a:solidFill>
              </a:endParaRPr>
            </a:p>
          </p:txBody>
        </p:sp>
        <p:sp>
          <p:nvSpPr>
            <p:cNvPr id="56" name="Isosceles Triangle 55"/>
            <p:cNvSpPr/>
            <p:nvPr/>
          </p:nvSpPr>
          <p:spPr>
            <a:xfrm rot="10800000">
              <a:off x="864743" y="2323010"/>
              <a:ext cx="98766" cy="123825"/>
            </a:xfrm>
            <a:prstGeom prst="triangl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66FF"/>
                </a:solidFill>
              </a:endParaRPr>
            </a:p>
          </p:txBody>
        </p:sp>
        <p:sp>
          <p:nvSpPr>
            <p:cNvPr id="57" name="Isosceles Triangle 56"/>
            <p:cNvSpPr/>
            <p:nvPr/>
          </p:nvSpPr>
          <p:spPr>
            <a:xfrm rot="10800000">
              <a:off x="1398994" y="2323010"/>
              <a:ext cx="98766" cy="123825"/>
            </a:xfrm>
            <a:prstGeom prst="triangl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66FF"/>
                </a:solidFill>
              </a:endParaRPr>
            </a:p>
          </p:txBody>
        </p:sp>
        <p:sp>
          <p:nvSpPr>
            <p:cNvPr id="58" name="Isosceles Triangle 57"/>
            <p:cNvSpPr/>
            <p:nvPr/>
          </p:nvSpPr>
          <p:spPr>
            <a:xfrm rot="10800000">
              <a:off x="1763934" y="2322369"/>
              <a:ext cx="98766" cy="123825"/>
            </a:xfrm>
            <a:prstGeom prst="triangl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66FF"/>
                </a:solidFill>
              </a:endParaRPr>
            </a:p>
          </p:txBody>
        </p:sp>
        <p:sp>
          <p:nvSpPr>
            <p:cNvPr id="59" name="Isosceles Triangle 58"/>
            <p:cNvSpPr/>
            <p:nvPr/>
          </p:nvSpPr>
          <p:spPr>
            <a:xfrm rot="10800000">
              <a:off x="2443384" y="2322369"/>
              <a:ext cx="98766" cy="123825"/>
            </a:xfrm>
            <a:prstGeom prst="triangl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66FF"/>
                </a:solidFill>
              </a:endParaRPr>
            </a:p>
          </p:txBody>
        </p:sp>
        <p:cxnSp>
          <p:nvCxnSpPr>
            <p:cNvPr id="60" name="Straight Connector 59"/>
            <p:cNvCxnSpPr/>
            <p:nvPr/>
          </p:nvCxnSpPr>
          <p:spPr>
            <a:xfrm>
              <a:off x="3238462" y="2104361"/>
              <a:ext cx="0" cy="356784"/>
            </a:xfrm>
            <a:prstGeom prst="line">
              <a:avLst/>
            </a:prstGeom>
            <a:ln w="12700" cmpd="sng">
              <a:solidFill>
                <a:srgbClr val="3366FF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>
              <a:off x="3536631" y="1789771"/>
              <a:ext cx="116802" cy="656791"/>
            </a:xfrm>
            <a:prstGeom prst="line">
              <a:avLst/>
            </a:prstGeom>
            <a:ln w="12700" cmpd="sng">
              <a:solidFill>
                <a:srgbClr val="0000FF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4193704" y="2267615"/>
              <a:ext cx="0" cy="176652"/>
            </a:xfrm>
            <a:prstGeom prst="line">
              <a:avLst/>
            </a:prstGeom>
            <a:ln w="12700" cmpd="sng">
              <a:solidFill>
                <a:srgbClr val="3366FF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6664984" y="1555326"/>
              <a:ext cx="494687" cy="884667"/>
            </a:xfrm>
            <a:prstGeom prst="line">
              <a:avLst/>
            </a:prstGeom>
            <a:ln w="12700" cmpd="sng">
              <a:solidFill>
                <a:srgbClr val="3366FF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37" idx="2"/>
            </p:cNvCxnSpPr>
            <p:nvPr/>
          </p:nvCxnSpPr>
          <p:spPr>
            <a:xfrm flipH="1">
              <a:off x="5355573" y="2197157"/>
              <a:ext cx="34538" cy="242839"/>
            </a:xfrm>
            <a:prstGeom prst="line">
              <a:avLst/>
            </a:prstGeom>
            <a:ln w="12700" cmpd="sng">
              <a:solidFill>
                <a:srgbClr val="3366FF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H="1">
              <a:off x="8506655" y="1898262"/>
              <a:ext cx="133453" cy="541730"/>
            </a:xfrm>
            <a:prstGeom prst="line">
              <a:avLst/>
            </a:prstGeom>
            <a:ln w="12700" cmpd="sng">
              <a:solidFill>
                <a:srgbClr val="0000FF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38" idx="2"/>
            </p:cNvCxnSpPr>
            <p:nvPr/>
          </p:nvCxnSpPr>
          <p:spPr>
            <a:xfrm flipH="1">
              <a:off x="4872630" y="1743135"/>
              <a:ext cx="111736" cy="698352"/>
            </a:xfrm>
            <a:prstGeom prst="line">
              <a:avLst/>
            </a:prstGeom>
            <a:ln w="12700" cmpd="sng">
              <a:solidFill>
                <a:srgbClr val="0000FF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/>
            <p:cNvSpPr txBox="1"/>
            <p:nvPr/>
          </p:nvSpPr>
          <p:spPr>
            <a:xfrm>
              <a:off x="6746987" y="1077397"/>
              <a:ext cx="1200158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FF"/>
                  </a:solidFill>
                  <a:latin typeface="Arial"/>
                  <a:cs typeface="Arial"/>
                </a:rPr>
                <a:t>Line side market consolidation</a:t>
              </a:r>
            </a:p>
          </p:txBody>
        </p:sp>
        <p:cxnSp>
          <p:nvCxnSpPr>
            <p:cNvPr id="82" name="Straight Connector 81"/>
            <p:cNvCxnSpPr/>
            <p:nvPr/>
          </p:nvCxnSpPr>
          <p:spPr>
            <a:xfrm>
              <a:off x="7429853" y="1895234"/>
              <a:ext cx="212083" cy="544758"/>
            </a:xfrm>
            <a:prstGeom prst="line">
              <a:avLst/>
            </a:prstGeom>
            <a:ln w="12700" cmpd="sng">
              <a:solidFill>
                <a:srgbClr val="0000FF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1750675" y="1279681"/>
              <a:ext cx="1363138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3366FF"/>
                  </a:solidFill>
                  <a:latin typeface="Arial"/>
                  <a:cs typeface="Arial"/>
                </a:rPr>
                <a:t>Standard </a:t>
              </a:r>
              <a:r>
                <a:rPr lang="en-US" sz="1200" dirty="0" err="1" smtClean="0">
                  <a:solidFill>
                    <a:srgbClr val="3366FF"/>
                  </a:solidFill>
                  <a:latin typeface="Arial"/>
                  <a:cs typeface="Arial"/>
                </a:rPr>
                <a:t>takt</a:t>
              </a:r>
              <a:r>
                <a:rPr lang="en-US" sz="1200" dirty="0" smtClean="0">
                  <a:solidFill>
                    <a:srgbClr val="3366FF"/>
                  </a:solidFill>
                  <a:latin typeface="Arial"/>
                  <a:cs typeface="Arial"/>
                </a:rPr>
                <a:t> levels</a:t>
              </a:r>
            </a:p>
          </p:txBody>
        </p:sp>
        <p:cxnSp>
          <p:nvCxnSpPr>
            <p:cNvPr id="91" name="Straight Connector 90"/>
            <p:cNvCxnSpPr/>
            <p:nvPr/>
          </p:nvCxnSpPr>
          <p:spPr>
            <a:xfrm>
              <a:off x="2571649" y="1895234"/>
              <a:ext cx="57866" cy="539251"/>
            </a:xfrm>
            <a:prstGeom prst="line">
              <a:avLst/>
            </a:prstGeom>
            <a:ln w="12700" cmpd="sng">
              <a:solidFill>
                <a:srgbClr val="3366FF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5721800" y="1652062"/>
              <a:ext cx="1200158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FF"/>
                  </a:solidFill>
                  <a:latin typeface="Arial"/>
                  <a:cs typeface="Arial"/>
                </a:rPr>
                <a:t>Mistake reduction</a:t>
              </a:r>
            </a:p>
          </p:txBody>
        </p:sp>
        <p:cxnSp>
          <p:nvCxnSpPr>
            <p:cNvPr id="99" name="Straight Connector 98"/>
            <p:cNvCxnSpPr/>
            <p:nvPr/>
          </p:nvCxnSpPr>
          <p:spPr>
            <a:xfrm>
              <a:off x="6514054" y="2197156"/>
              <a:ext cx="150930" cy="252847"/>
            </a:xfrm>
            <a:prstGeom prst="line">
              <a:avLst/>
            </a:prstGeom>
            <a:ln w="12700" cmpd="sng">
              <a:solidFill>
                <a:srgbClr val="0000FF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/>
            <p:cNvSpPr txBox="1"/>
            <p:nvPr/>
          </p:nvSpPr>
          <p:spPr>
            <a:xfrm>
              <a:off x="7276970" y="1668180"/>
              <a:ext cx="1363138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3366FF"/>
                  </a:solidFill>
                  <a:latin typeface="Arial"/>
                  <a:cs typeface="Arial"/>
                </a:rPr>
                <a:t>Capacity planning</a:t>
              </a:r>
            </a:p>
          </p:txBody>
        </p:sp>
        <p:cxnSp>
          <p:nvCxnSpPr>
            <p:cNvPr id="108" name="Straight Connector 107"/>
            <p:cNvCxnSpPr/>
            <p:nvPr/>
          </p:nvCxnSpPr>
          <p:spPr>
            <a:xfrm>
              <a:off x="8157779" y="2200575"/>
              <a:ext cx="124604" cy="244766"/>
            </a:xfrm>
            <a:prstGeom prst="line">
              <a:avLst/>
            </a:prstGeom>
            <a:ln w="12700" cmpd="sng">
              <a:solidFill>
                <a:srgbClr val="3366FF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8" name="TextBox 127"/>
          <p:cNvSpPr txBox="1"/>
          <p:nvPr/>
        </p:nvSpPr>
        <p:spPr>
          <a:xfrm>
            <a:off x="33406" y="311073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Helvetica"/>
                <a:cs typeface="Helvetica"/>
              </a:rPr>
              <a:t>We’ve done a LOT!</a:t>
            </a:r>
            <a:endParaRPr lang="en-US" sz="3200" b="1" dirty="0">
              <a:latin typeface="Helvetica"/>
              <a:cs typeface="Helvetica"/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 flipH="1" flipV="1">
            <a:off x="541687" y="2810636"/>
            <a:ext cx="335756" cy="228705"/>
          </a:xfrm>
          <a:prstGeom prst="line">
            <a:avLst/>
          </a:prstGeom>
          <a:ln w="19050" cmpd="sng">
            <a:solidFill>
              <a:schemeClr val="accent6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543819" y="2660859"/>
            <a:ext cx="1363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6"/>
                </a:solidFill>
                <a:latin typeface="Chalkboard"/>
                <a:cs typeface="Chalkboard"/>
              </a:rPr>
              <a:t>Start of Lean journey</a:t>
            </a:r>
          </a:p>
        </p:txBody>
      </p:sp>
    </p:spTree>
    <p:extLst>
      <p:ext uri="{BB962C8B-B14F-4D97-AF65-F5344CB8AC3E}">
        <p14:creationId xmlns:p14="http://schemas.microsoft.com/office/powerpoint/2010/main" val="3995283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-O-PICK-LIN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684" y="-1787679"/>
            <a:ext cx="9241572" cy="6931179"/>
          </a:xfrm>
          <a:prstGeom prst="rect">
            <a:avLst/>
          </a:prstGeom>
        </p:spPr>
      </p:pic>
      <p:sp>
        <p:nvSpPr>
          <p:cNvPr id="128" name="TextBox 127"/>
          <p:cNvSpPr txBox="1"/>
          <p:nvPr/>
        </p:nvSpPr>
        <p:spPr>
          <a:xfrm>
            <a:off x="-61149" y="1405875"/>
            <a:ext cx="9235037" cy="1569660"/>
          </a:xfrm>
          <a:prstGeom prst="rect">
            <a:avLst/>
          </a:prstGeom>
          <a:solidFill>
            <a:schemeClr val="bg1">
              <a:lumMod val="85000"/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 w="22225">
                  <a:solidFill>
                    <a:schemeClr val="tx1"/>
                  </a:solidFill>
                </a:ln>
                <a:solidFill>
                  <a:schemeClr val="bg1"/>
                </a:solidFill>
                <a:latin typeface="Muno Bold" pitchFamily="2" charset="0"/>
                <a:cs typeface="Arial"/>
              </a:rPr>
              <a:t>7 </a:t>
            </a:r>
            <a:r>
              <a:rPr lang="en-US" sz="9600" b="1" dirty="0">
                <a:ln w="22225">
                  <a:solidFill>
                    <a:schemeClr val="tx1"/>
                  </a:solidFill>
                </a:ln>
                <a:solidFill>
                  <a:schemeClr val="bg1"/>
                </a:solidFill>
                <a:latin typeface="Muno Bold" pitchFamily="2" charset="0"/>
                <a:cs typeface="Arial"/>
              </a:rPr>
              <a:t>s</a:t>
            </a:r>
            <a:r>
              <a:rPr lang="en-US" sz="9600" b="1" dirty="0" smtClean="0">
                <a:ln w="22225">
                  <a:solidFill>
                    <a:schemeClr val="tx1"/>
                  </a:solidFill>
                </a:ln>
                <a:solidFill>
                  <a:schemeClr val="bg1"/>
                </a:solidFill>
                <a:latin typeface="Muno Bold" pitchFamily="2" charset="0"/>
                <a:cs typeface="Arial"/>
              </a:rPr>
              <a:t>ec. </a:t>
            </a:r>
            <a:r>
              <a:rPr lang="en-US" sz="9600" b="1" dirty="0" err="1" smtClean="0">
                <a:ln w="22225">
                  <a:solidFill>
                    <a:schemeClr val="tx1"/>
                  </a:solidFill>
                </a:ln>
                <a:solidFill>
                  <a:schemeClr val="bg1"/>
                </a:solidFill>
                <a:latin typeface="Muno Bold" pitchFamily="2" charset="0"/>
                <a:cs typeface="Arial"/>
              </a:rPr>
              <a:t>Takt</a:t>
            </a:r>
            <a:r>
              <a:rPr lang="en-US" sz="9600" b="1" dirty="0" smtClean="0">
                <a:ln w="22225">
                  <a:solidFill>
                    <a:schemeClr val="tx1"/>
                  </a:solidFill>
                </a:ln>
                <a:solidFill>
                  <a:schemeClr val="bg1"/>
                </a:solidFill>
                <a:latin typeface="Muno Bold" pitchFamily="2" charset="0"/>
                <a:cs typeface="Arial"/>
              </a:rPr>
              <a:t>!</a:t>
            </a:r>
            <a:endParaRPr lang="en-US" sz="9600" b="1" dirty="0">
              <a:ln w="22225">
                <a:solidFill>
                  <a:schemeClr val="tx1"/>
                </a:solidFill>
              </a:ln>
              <a:solidFill>
                <a:schemeClr val="bg1"/>
              </a:solidFill>
              <a:latin typeface="Muno Bold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9194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06928" y="1709172"/>
            <a:ext cx="8757506" cy="532205"/>
            <a:chOff x="206928" y="2278894"/>
            <a:chExt cx="8757506" cy="709605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455253" y="2450004"/>
              <a:ext cx="8230499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456373" y="2282260"/>
              <a:ext cx="0" cy="335487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8694383" y="2278894"/>
              <a:ext cx="0" cy="335487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206928" y="2619168"/>
              <a:ext cx="527007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2004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437427" y="2619168"/>
              <a:ext cx="527007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2015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0" y="1796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Helvetica"/>
                <a:cs typeface="Helvetica"/>
              </a:rPr>
              <a:t>A Rare Ingredient: Involvement</a:t>
            </a:r>
            <a:endParaRPr lang="en-US" sz="3200" b="1" dirty="0">
              <a:latin typeface="Helvetica"/>
              <a:cs typeface="Helvetica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030587" y="1840645"/>
            <a:ext cx="3434023" cy="621612"/>
            <a:chOff x="1030584" y="2454190"/>
            <a:chExt cx="3434023" cy="828814"/>
          </a:xfrm>
        </p:grpSpPr>
        <p:grpSp>
          <p:nvGrpSpPr>
            <p:cNvPr id="134" name="Group 133"/>
            <p:cNvGrpSpPr/>
            <p:nvPr/>
          </p:nvGrpSpPr>
          <p:grpSpPr>
            <a:xfrm>
              <a:off x="1030584" y="2454190"/>
              <a:ext cx="2123249" cy="410368"/>
              <a:chOff x="4302797" y="6145186"/>
              <a:chExt cx="2123249" cy="410368"/>
            </a:xfrm>
          </p:grpSpPr>
          <p:sp>
            <p:nvSpPr>
              <p:cNvPr id="135" name="Left-Right Arrow 134"/>
              <p:cNvSpPr/>
              <p:nvPr/>
            </p:nvSpPr>
            <p:spPr>
              <a:xfrm>
                <a:off x="4302797" y="6261100"/>
                <a:ext cx="2123249" cy="201756"/>
              </a:xfrm>
              <a:prstGeom prst="leftRightArrow">
                <a:avLst>
                  <a:gd name="adj1" fmla="val 100000"/>
                  <a:gd name="adj2" fmla="val 105260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rgbClr val="008000"/>
                  </a:solidFill>
                </a:endParaRP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5039787" y="6145186"/>
                <a:ext cx="587483" cy="4103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PDCA</a:t>
                </a:r>
                <a:endParaRPr lang="en-US" sz="1400" dirty="0"/>
              </a:p>
            </p:txBody>
          </p:sp>
        </p:grpSp>
        <p:cxnSp>
          <p:nvCxnSpPr>
            <p:cNvPr id="119" name="Straight Connector 118"/>
            <p:cNvCxnSpPr/>
            <p:nvPr/>
          </p:nvCxnSpPr>
          <p:spPr>
            <a:xfrm flipH="1" flipV="1">
              <a:off x="3050119" y="2786875"/>
              <a:ext cx="1414488" cy="496129"/>
            </a:xfrm>
            <a:prstGeom prst="line">
              <a:avLst/>
            </a:prstGeom>
            <a:ln w="19050" cmpd="sng">
              <a:solidFill>
                <a:schemeClr val="accent6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3550263" y="1833205"/>
            <a:ext cx="2245932" cy="629052"/>
            <a:chOff x="3550263" y="2444267"/>
            <a:chExt cx="2245932" cy="838734"/>
          </a:xfrm>
        </p:grpSpPr>
        <p:grpSp>
          <p:nvGrpSpPr>
            <p:cNvPr id="137" name="Group 136"/>
            <p:cNvGrpSpPr/>
            <p:nvPr/>
          </p:nvGrpSpPr>
          <p:grpSpPr>
            <a:xfrm>
              <a:off x="3550263" y="2444267"/>
              <a:ext cx="2245932" cy="410368"/>
              <a:chOff x="4302797" y="6133005"/>
              <a:chExt cx="2123249" cy="410368"/>
            </a:xfrm>
          </p:grpSpPr>
          <p:sp>
            <p:nvSpPr>
              <p:cNvPr id="138" name="Left-Right Arrow 137"/>
              <p:cNvSpPr/>
              <p:nvPr/>
            </p:nvSpPr>
            <p:spPr>
              <a:xfrm>
                <a:off x="4302797" y="6261100"/>
                <a:ext cx="2123249" cy="201756"/>
              </a:xfrm>
              <a:prstGeom prst="leftRightArrow">
                <a:avLst>
                  <a:gd name="adj1" fmla="val 100000"/>
                  <a:gd name="adj2" fmla="val 105260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rgbClr val="008000"/>
                  </a:solidFill>
                </a:endParaRPr>
              </a:p>
            </p:txBody>
          </p:sp>
          <p:sp>
            <p:nvSpPr>
              <p:cNvPr id="139" name="TextBox 138"/>
              <p:cNvSpPr txBox="1"/>
              <p:nvPr/>
            </p:nvSpPr>
            <p:spPr>
              <a:xfrm>
                <a:off x="4766511" y="6133005"/>
                <a:ext cx="1188644" cy="4103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/>
                  <a:t>Grant based CI</a:t>
                </a:r>
                <a:endParaRPr lang="en-US" sz="1400" dirty="0"/>
              </a:p>
            </p:txBody>
          </p:sp>
        </p:grpSp>
        <p:cxnSp>
          <p:nvCxnSpPr>
            <p:cNvPr id="121" name="Straight Connector 120"/>
            <p:cNvCxnSpPr/>
            <p:nvPr/>
          </p:nvCxnSpPr>
          <p:spPr>
            <a:xfrm flipV="1">
              <a:off x="4464610" y="2840957"/>
              <a:ext cx="47248" cy="442044"/>
            </a:xfrm>
            <a:prstGeom prst="line">
              <a:avLst/>
            </a:prstGeom>
            <a:ln w="19050" cmpd="sng">
              <a:solidFill>
                <a:schemeClr val="accent6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4464610" y="1838088"/>
            <a:ext cx="2812363" cy="624169"/>
            <a:chOff x="4464607" y="2450778"/>
            <a:chExt cx="2812363" cy="832223"/>
          </a:xfrm>
        </p:grpSpPr>
        <p:grpSp>
          <p:nvGrpSpPr>
            <p:cNvPr id="140" name="Group 139"/>
            <p:cNvGrpSpPr/>
            <p:nvPr/>
          </p:nvGrpSpPr>
          <p:grpSpPr>
            <a:xfrm>
              <a:off x="6462185" y="2450778"/>
              <a:ext cx="814785" cy="410368"/>
              <a:chOff x="4302797" y="6140772"/>
              <a:chExt cx="2123249" cy="410368"/>
            </a:xfrm>
          </p:grpSpPr>
          <p:sp>
            <p:nvSpPr>
              <p:cNvPr id="141" name="Left-Right Arrow 140"/>
              <p:cNvSpPr/>
              <p:nvPr/>
            </p:nvSpPr>
            <p:spPr>
              <a:xfrm>
                <a:off x="4302797" y="6261100"/>
                <a:ext cx="2123249" cy="201756"/>
              </a:xfrm>
              <a:prstGeom prst="leftRightArrow">
                <a:avLst>
                  <a:gd name="adj1" fmla="val 100000"/>
                  <a:gd name="adj2" fmla="val 105260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rgbClr val="008000"/>
                  </a:solidFill>
                </a:endParaRPr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>
                <a:off x="4641741" y="6140772"/>
                <a:ext cx="1534446" cy="410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/>
                  <a:t>TBP</a:t>
                </a:r>
                <a:endParaRPr lang="en-US" sz="1400" dirty="0"/>
              </a:p>
            </p:txBody>
          </p:sp>
        </p:grpSp>
        <p:cxnSp>
          <p:nvCxnSpPr>
            <p:cNvPr id="123" name="Straight Connector 122"/>
            <p:cNvCxnSpPr/>
            <p:nvPr/>
          </p:nvCxnSpPr>
          <p:spPr>
            <a:xfrm flipV="1">
              <a:off x="4464607" y="2714139"/>
              <a:ext cx="1947515" cy="568862"/>
            </a:xfrm>
            <a:prstGeom prst="line">
              <a:avLst/>
            </a:prstGeom>
            <a:ln w="19050" cmpd="sng">
              <a:solidFill>
                <a:schemeClr val="accent6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Isosceles Triangle 76"/>
          <p:cNvSpPr/>
          <p:nvPr/>
        </p:nvSpPr>
        <p:spPr>
          <a:xfrm>
            <a:off x="6196648" y="3350816"/>
            <a:ext cx="2293735" cy="1631320"/>
          </a:xfrm>
          <a:prstGeom prst="triangle">
            <a:avLst/>
          </a:prstGeom>
          <a:solidFill>
            <a:schemeClr val="bg1">
              <a:lumMod val="85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8" name="Group 77"/>
          <p:cNvGrpSpPr/>
          <p:nvPr/>
        </p:nvGrpSpPr>
        <p:grpSpPr>
          <a:xfrm>
            <a:off x="7138960" y="3239190"/>
            <a:ext cx="621431" cy="474966"/>
            <a:chOff x="2426256" y="4387995"/>
            <a:chExt cx="683575" cy="633288"/>
          </a:xfrm>
        </p:grpSpPr>
        <p:sp>
          <p:nvSpPr>
            <p:cNvPr id="80" name="TextBox 79"/>
            <p:cNvSpPr txBox="1"/>
            <p:nvPr/>
          </p:nvSpPr>
          <p:spPr>
            <a:xfrm>
              <a:off x="2512184" y="4528840"/>
              <a:ext cx="33182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</a:t>
              </a:r>
              <a:endParaRPr lang="en-US" dirty="0"/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2426256" y="4953326"/>
              <a:ext cx="470457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2847434" y="4387995"/>
              <a:ext cx="2623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19063" indent="-119063">
                <a:buFont typeface="Arial"/>
                <a:buChar char="•"/>
              </a:pPr>
              <a:endParaRPr lang="en-US" sz="1200" dirty="0" smtClean="0">
                <a:latin typeface="Arial"/>
                <a:cs typeface="Arial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6927757" y="3655928"/>
            <a:ext cx="953487" cy="369332"/>
            <a:chOff x="2205065" y="4926015"/>
            <a:chExt cx="1048836" cy="492441"/>
          </a:xfrm>
        </p:grpSpPr>
        <p:sp>
          <p:nvSpPr>
            <p:cNvPr id="84" name="TextBox 83"/>
            <p:cNvSpPr txBox="1"/>
            <p:nvPr/>
          </p:nvSpPr>
          <p:spPr>
            <a:xfrm>
              <a:off x="2503997" y="4926015"/>
              <a:ext cx="331826" cy="492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</a:t>
              </a:r>
              <a:endParaRPr lang="en-US" dirty="0"/>
            </a:p>
          </p:txBody>
        </p:sp>
        <p:cxnSp>
          <p:nvCxnSpPr>
            <p:cNvPr id="85" name="Straight Connector 84"/>
            <p:cNvCxnSpPr/>
            <p:nvPr/>
          </p:nvCxnSpPr>
          <p:spPr>
            <a:xfrm>
              <a:off x="2205065" y="5333692"/>
              <a:ext cx="913992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/>
          </p:nvSpPr>
          <p:spPr>
            <a:xfrm>
              <a:off x="2991505" y="5012863"/>
              <a:ext cx="262396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19063" indent="-119063">
                <a:buFont typeface="Arial"/>
                <a:buChar char="•"/>
              </a:pPr>
              <a:endParaRPr lang="en-US" sz="1200" dirty="0" smtClean="0">
                <a:latin typeface="Arial"/>
                <a:cs typeface="Arial"/>
              </a:endParaRPr>
            </a:p>
          </p:txBody>
        </p:sp>
      </p:grpSp>
      <p:sp>
        <p:nvSpPr>
          <p:cNvPr id="87" name="TextBox 86"/>
          <p:cNvSpPr txBox="1"/>
          <p:nvPr/>
        </p:nvSpPr>
        <p:spPr>
          <a:xfrm>
            <a:off x="6869580" y="5620258"/>
            <a:ext cx="13649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Use new process</a:t>
            </a:r>
          </a:p>
        </p:txBody>
      </p:sp>
      <p:grpSp>
        <p:nvGrpSpPr>
          <p:cNvPr id="88" name="Group 87"/>
          <p:cNvGrpSpPr/>
          <p:nvPr/>
        </p:nvGrpSpPr>
        <p:grpSpPr>
          <a:xfrm>
            <a:off x="4717579" y="3317788"/>
            <a:ext cx="3037913" cy="1451388"/>
            <a:chOff x="106067" y="4492792"/>
            <a:chExt cx="3341710" cy="1935180"/>
          </a:xfrm>
        </p:grpSpPr>
        <p:sp>
          <p:nvSpPr>
            <p:cNvPr id="89" name="Oval 88"/>
            <p:cNvSpPr/>
            <p:nvPr/>
          </p:nvSpPr>
          <p:spPr>
            <a:xfrm>
              <a:off x="2571997" y="4492792"/>
              <a:ext cx="875780" cy="945696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halkboard"/>
                <a:cs typeface="Chalkboard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06067" y="4663390"/>
              <a:ext cx="1982536" cy="1764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  <a:latin typeface="Helvetica"/>
                  <a:cs typeface="Helvetica"/>
                </a:rPr>
                <a:t>Managers have consistently been a bottleneck for improvement. </a:t>
              </a:r>
              <a:br>
                <a:rPr lang="en-US" sz="1600" dirty="0" smtClean="0">
                  <a:solidFill>
                    <a:srgbClr val="FF0000"/>
                  </a:solidFill>
                  <a:latin typeface="Helvetica"/>
                  <a:cs typeface="Helvetica"/>
                </a:rPr>
              </a:br>
              <a:r>
                <a:rPr lang="en-US" sz="1600" dirty="0" smtClean="0">
                  <a:solidFill>
                    <a:srgbClr val="FF0000"/>
                  </a:solidFill>
                  <a:latin typeface="Helvetica"/>
                  <a:cs typeface="Helvetica"/>
                </a:rPr>
                <a:t>We are tired.</a:t>
              </a:r>
            </a:p>
          </p:txBody>
        </p:sp>
        <p:cxnSp>
          <p:nvCxnSpPr>
            <p:cNvPr id="91" name="Straight Connector 90"/>
            <p:cNvCxnSpPr>
              <a:endCxn id="89" idx="2"/>
            </p:cNvCxnSpPr>
            <p:nvPr/>
          </p:nvCxnSpPr>
          <p:spPr>
            <a:xfrm flipV="1">
              <a:off x="1977083" y="4965641"/>
              <a:ext cx="594911" cy="81000"/>
            </a:xfrm>
            <a:prstGeom prst="line">
              <a:avLst/>
            </a:prstGeom>
            <a:ln w="19050" cmpd="sng">
              <a:solidFill>
                <a:srgbClr val="FF0000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1119011" y="5132279"/>
            <a:ext cx="3122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Insert picture here showing group involvement</a:t>
            </a:r>
          </a:p>
          <a:p>
            <a:endParaRPr lang="en-US" dirty="0"/>
          </a:p>
        </p:txBody>
      </p:sp>
      <p:pic>
        <p:nvPicPr>
          <p:cNvPr id="12" name="Picture 11" descr="groupinvolveme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8" y="2889186"/>
            <a:ext cx="3065798" cy="2299349"/>
          </a:xfrm>
          <a:prstGeom prst="rect">
            <a:avLst/>
          </a:prstGeom>
        </p:spPr>
      </p:pic>
      <p:pic>
        <p:nvPicPr>
          <p:cNvPr id="3" name="Picture 2" descr="nosearchenter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78" y="2730258"/>
            <a:ext cx="3074598" cy="246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8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8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3507097" y="910510"/>
            <a:ext cx="4460960" cy="3528589"/>
            <a:chOff x="5452436" y="2876265"/>
            <a:chExt cx="3298624" cy="3916112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52436" y="2876265"/>
              <a:ext cx="2701655" cy="334121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663604" y="3026442"/>
              <a:ext cx="2574846" cy="2962735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84463" y="3184836"/>
              <a:ext cx="2574847" cy="1688242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4279" y="3335132"/>
              <a:ext cx="2656781" cy="3457245"/>
            </a:xfrm>
            <a:prstGeom prst="rect">
              <a:avLst/>
            </a:prstGeom>
            <a:solidFill>
              <a:srgbClr val="FFFFFF"/>
            </a:solidFill>
          </p:spPr>
        </p:pic>
        <p:grpSp>
          <p:nvGrpSpPr>
            <p:cNvPr id="38" name="Group 37"/>
            <p:cNvGrpSpPr/>
            <p:nvPr/>
          </p:nvGrpSpPr>
          <p:grpSpPr>
            <a:xfrm>
              <a:off x="6072712" y="3547693"/>
              <a:ext cx="1657927" cy="798778"/>
              <a:chOff x="6072712" y="3547693"/>
              <a:chExt cx="1657927" cy="798778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6072712" y="3547693"/>
                <a:ext cx="1200727" cy="3415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chemeClr val="accent6"/>
                    </a:solidFill>
                    <a:latin typeface="Chalkboard"/>
                    <a:cs typeface="Chalkboard"/>
                  </a:rPr>
                  <a:t>Etc.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6225112" y="3700093"/>
                <a:ext cx="1200727" cy="3415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chemeClr val="accent6"/>
                    </a:solidFill>
                    <a:latin typeface="Chalkboard"/>
                    <a:cs typeface="Chalkboard"/>
                  </a:rPr>
                  <a:t>Etc.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6377512" y="3852493"/>
                <a:ext cx="1200727" cy="3415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chemeClr val="accent6"/>
                    </a:solidFill>
                    <a:latin typeface="Chalkboard"/>
                    <a:cs typeface="Chalkboard"/>
                  </a:rPr>
                  <a:t>Etc.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6529912" y="4004893"/>
                <a:ext cx="1200727" cy="3415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chemeClr val="accent6"/>
                    </a:solidFill>
                    <a:latin typeface="Chalkboard"/>
                    <a:cs typeface="Chalkboard"/>
                  </a:rPr>
                  <a:t>Etc.</a:t>
                </a: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206928" y="658893"/>
            <a:ext cx="8757506" cy="532205"/>
            <a:chOff x="206928" y="2278894"/>
            <a:chExt cx="8757506" cy="709605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455253" y="2450004"/>
              <a:ext cx="8230499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456373" y="2282260"/>
              <a:ext cx="0" cy="335487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8694383" y="2278894"/>
              <a:ext cx="0" cy="335487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206928" y="2619168"/>
              <a:ext cx="527007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2004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437427" y="2619168"/>
              <a:ext cx="527007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2015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0" y="1796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Helvetica"/>
                <a:cs typeface="Helvetica"/>
              </a:rPr>
              <a:t>Continuous improvement history at ZMO</a:t>
            </a:r>
            <a:endParaRPr lang="en-US" sz="3200" b="1" dirty="0">
              <a:latin typeface="Helvetica"/>
              <a:cs typeface="Helvetica"/>
            </a:endParaRPr>
          </a:p>
        </p:txBody>
      </p:sp>
      <p:grpSp>
        <p:nvGrpSpPr>
          <p:cNvPr id="134" name="Group 133"/>
          <p:cNvGrpSpPr/>
          <p:nvPr/>
        </p:nvGrpSpPr>
        <p:grpSpPr>
          <a:xfrm>
            <a:off x="1030587" y="789340"/>
            <a:ext cx="2123249" cy="307777"/>
            <a:chOff x="4302797" y="6143821"/>
            <a:chExt cx="2123249" cy="410370"/>
          </a:xfrm>
        </p:grpSpPr>
        <p:sp>
          <p:nvSpPr>
            <p:cNvPr id="135" name="Left-Right Arrow 134"/>
            <p:cNvSpPr/>
            <p:nvPr/>
          </p:nvSpPr>
          <p:spPr>
            <a:xfrm>
              <a:off x="4302797" y="6261100"/>
              <a:ext cx="2123249" cy="201756"/>
            </a:xfrm>
            <a:prstGeom prst="leftRightArrow">
              <a:avLst>
                <a:gd name="adj1" fmla="val 100000"/>
                <a:gd name="adj2" fmla="val 105260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008000"/>
                </a:solidFill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5039787" y="6143821"/>
              <a:ext cx="587483" cy="4103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PDCA</a:t>
              </a:r>
              <a:endParaRPr lang="en-US" sz="1400" dirty="0"/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3550263" y="781555"/>
            <a:ext cx="2245932" cy="307777"/>
            <a:chOff x="4302797" y="6131185"/>
            <a:chExt cx="2123249" cy="410370"/>
          </a:xfrm>
        </p:grpSpPr>
        <p:sp>
          <p:nvSpPr>
            <p:cNvPr id="138" name="Left-Right Arrow 137"/>
            <p:cNvSpPr/>
            <p:nvPr/>
          </p:nvSpPr>
          <p:spPr>
            <a:xfrm>
              <a:off x="4302797" y="6261100"/>
              <a:ext cx="2123249" cy="201756"/>
            </a:xfrm>
            <a:prstGeom prst="leftRightArrow">
              <a:avLst>
                <a:gd name="adj1" fmla="val 100000"/>
                <a:gd name="adj2" fmla="val 105260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008000"/>
                </a:solidFill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4766511" y="6131185"/>
              <a:ext cx="1188644" cy="4103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Grant based CI</a:t>
              </a:r>
              <a:endParaRPr lang="en-US" sz="1400" dirty="0"/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6462188" y="786097"/>
            <a:ext cx="814785" cy="307777"/>
            <a:chOff x="4302797" y="6138497"/>
            <a:chExt cx="2123249" cy="410370"/>
          </a:xfrm>
        </p:grpSpPr>
        <p:sp>
          <p:nvSpPr>
            <p:cNvPr id="141" name="Left-Right Arrow 140"/>
            <p:cNvSpPr/>
            <p:nvPr/>
          </p:nvSpPr>
          <p:spPr>
            <a:xfrm>
              <a:off x="4302797" y="6261100"/>
              <a:ext cx="2123249" cy="201756"/>
            </a:xfrm>
            <a:prstGeom prst="leftRightArrow">
              <a:avLst>
                <a:gd name="adj1" fmla="val 100000"/>
                <a:gd name="adj2" fmla="val 105260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008000"/>
                </a:solidFill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4641741" y="6138497"/>
              <a:ext cx="1534446" cy="410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TBP</a:t>
              </a:r>
              <a:endParaRPr lang="en-US" sz="1400" dirty="0"/>
            </a:p>
          </p:txBody>
        </p:sp>
      </p:grpSp>
      <p:pic>
        <p:nvPicPr>
          <p:cNvPr id="128" name="Picture 127" descr="DSCN0943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9" t="2525" r="19473" b="62121"/>
          <a:stretch/>
        </p:blipFill>
        <p:spPr>
          <a:xfrm>
            <a:off x="1054367" y="1945043"/>
            <a:ext cx="2419048" cy="1385455"/>
          </a:xfrm>
          <a:prstGeom prst="rect">
            <a:avLst/>
          </a:prstGeom>
        </p:spPr>
      </p:pic>
      <p:pic>
        <p:nvPicPr>
          <p:cNvPr id="130" name="Picture 129" descr="DSCN0942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6" t="19179" r="11168" b="14141"/>
          <a:stretch/>
        </p:blipFill>
        <p:spPr>
          <a:xfrm>
            <a:off x="925753" y="2131187"/>
            <a:ext cx="2419048" cy="2088936"/>
          </a:xfrm>
          <a:prstGeom prst="rect">
            <a:avLst/>
          </a:prstGeom>
        </p:spPr>
      </p:pic>
      <p:pic>
        <p:nvPicPr>
          <p:cNvPr id="132" name="Picture 131" descr="DSCN0944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2" t="2694" r="24635" b="68687"/>
          <a:stretch/>
        </p:blipFill>
        <p:spPr>
          <a:xfrm>
            <a:off x="776730" y="2101030"/>
            <a:ext cx="2747818" cy="1472047"/>
          </a:xfrm>
          <a:prstGeom prst="rect">
            <a:avLst/>
          </a:prstGeom>
        </p:spPr>
      </p:pic>
      <p:pic>
        <p:nvPicPr>
          <p:cNvPr id="150" name="Picture 149" descr="DSCN0945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9" t="2300" r="23395" b="78452"/>
          <a:stretch/>
        </p:blipFill>
        <p:spPr>
          <a:xfrm>
            <a:off x="458816" y="3122536"/>
            <a:ext cx="2765412" cy="99006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487348" y="3092063"/>
            <a:ext cx="1886837" cy="900546"/>
            <a:chOff x="2290030" y="4122750"/>
            <a:chExt cx="1886837" cy="1200728"/>
          </a:xfrm>
        </p:grpSpPr>
        <p:cxnSp>
          <p:nvCxnSpPr>
            <p:cNvPr id="146" name="Straight Connector 145"/>
            <p:cNvCxnSpPr/>
            <p:nvPr/>
          </p:nvCxnSpPr>
          <p:spPr>
            <a:xfrm flipV="1">
              <a:off x="3149325" y="4122750"/>
              <a:ext cx="92360" cy="751072"/>
            </a:xfrm>
            <a:prstGeom prst="line">
              <a:avLst/>
            </a:prstGeom>
            <a:ln w="19050" cmpd="sng">
              <a:solidFill>
                <a:schemeClr val="accent6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TextBox 146"/>
            <p:cNvSpPr txBox="1"/>
            <p:nvPr/>
          </p:nvSpPr>
          <p:spPr>
            <a:xfrm>
              <a:off x="2290030" y="4696842"/>
              <a:ext cx="951655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accent6"/>
                  </a:solidFill>
                  <a:latin typeface="Chalkboard"/>
                  <a:cs typeface="Chalkboard"/>
                </a:rPr>
                <a:t>Process</a:t>
              </a:r>
            </a:p>
          </p:txBody>
        </p:sp>
        <p:cxnSp>
          <p:nvCxnSpPr>
            <p:cNvPr id="148" name="Straight Connector 147"/>
            <p:cNvCxnSpPr/>
            <p:nvPr/>
          </p:nvCxnSpPr>
          <p:spPr>
            <a:xfrm flipV="1">
              <a:off x="3149325" y="4459879"/>
              <a:ext cx="507997" cy="413942"/>
            </a:xfrm>
            <a:prstGeom prst="line">
              <a:avLst/>
            </a:prstGeom>
            <a:ln w="19050" cmpd="sng">
              <a:solidFill>
                <a:schemeClr val="accent6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 flipV="1">
              <a:off x="3149325" y="4696842"/>
              <a:ext cx="1027542" cy="176979"/>
            </a:xfrm>
            <a:prstGeom prst="line">
              <a:avLst/>
            </a:prstGeom>
            <a:ln w="19050" cmpd="sng">
              <a:solidFill>
                <a:schemeClr val="accent6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>
              <a:off x="3149325" y="4873823"/>
              <a:ext cx="660397" cy="449655"/>
            </a:xfrm>
            <a:prstGeom prst="line">
              <a:avLst/>
            </a:prstGeom>
            <a:ln w="19050" cmpd="sng">
              <a:solidFill>
                <a:schemeClr val="accent6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2" name="Picture 151" descr="DSCN0956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8" t="7249" r="13227" b="12121"/>
          <a:stretch/>
        </p:blipFill>
        <p:spPr>
          <a:xfrm>
            <a:off x="890284" y="1723703"/>
            <a:ext cx="1821541" cy="2251773"/>
          </a:xfrm>
          <a:prstGeom prst="rect">
            <a:avLst/>
          </a:prstGeom>
        </p:spPr>
      </p:pic>
      <p:pic>
        <p:nvPicPr>
          <p:cNvPr id="32" name="Picture 31" descr="FullSizeRender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/>
          <a:stretch/>
        </p:blipFill>
        <p:spPr>
          <a:xfrm>
            <a:off x="420414" y="1318603"/>
            <a:ext cx="1926229" cy="16519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515" y="5262656"/>
            <a:ext cx="2995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BETTY BRAIN PHOTO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765796" y="1945043"/>
            <a:ext cx="53676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5888" indent="-115888">
              <a:buFont typeface="Arial"/>
              <a:buChar char="•"/>
            </a:pPr>
            <a:r>
              <a:rPr lang="en-US" sz="2000" b="1" dirty="0">
                <a:latin typeface="Helvetica"/>
                <a:cs typeface="Helvetica"/>
              </a:rPr>
              <a:t>Used mostly by top management (who tried to push others to use it)</a:t>
            </a:r>
          </a:p>
          <a:p>
            <a:pPr marL="115888" indent="-115888">
              <a:buFont typeface="Arial"/>
              <a:buChar char="•"/>
            </a:pPr>
            <a:r>
              <a:rPr lang="en-US" sz="2000" b="1" dirty="0">
                <a:latin typeface="Helvetica"/>
                <a:cs typeface="Helvetica"/>
              </a:rPr>
              <a:t>No appeal to front liners</a:t>
            </a:r>
          </a:p>
          <a:p>
            <a:pPr marL="115888" indent="-115888">
              <a:buFont typeface="Arial"/>
              <a:buChar char="•"/>
            </a:pPr>
            <a:r>
              <a:rPr lang="en-US" sz="2000" b="1" dirty="0">
                <a:latin typeface="Helvetica"/>
                <a:cs typeface="Helvetica"/>
              </a:rPr>
              <a:t>No ownership</a:t>
            </a:r>
          </a:p>
          <a:p>
            <a:pPr marL="115888" indent="-115888">
              <a:buFont typeface="Arial"/>
              <a:buChar char="•"/>
            </a:pPr>
            <a:r>
              <a:rPr lang="en-US" sz="2000" b="1" dirty="0" smtClean="0">
                <a:latin typeface="Helvetica"/>
                <a:cs typeface="Helvetica"/>
              </a:rPr>
              <a:t>Grueling experience</a:t>
            </a:r>
            <a:endParaRPr lang="en-US" sz="2000" b="1" dirty="0">
              <a:latin typeface="Helvetica"/>
              <a:cs typeface="Helvetica"/>
            </a:endParaRPr>
          </a:p>
          <a:p>
            <a:pPr marL="115888" indent="-115888">
              <a:buFont typeface="Arial"/>
              <a:buChar char="•"/>
            </a:pPr>
            <a:r>
              <a:rPr lang="en-US" sz="2000" b="1" dirty="0">
                <a:latin typeface="Helvetica"/>
                <a:cs typeface="Helvetica"/>
              </a:rPr>
              <a:t>Never took hold</a:t>
            </a:r>
          </a:p>
        </p:txBody>
      </p:sp>
      <p:pic>
        <p:nvPicPr>
          <p:cNvPr id="13" name="Picture 12" descr="DSCN3446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26" y="2332058"/>
            <a:ext cx="3789220" cy="284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9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06928" y="1166899"/>
            <a:ext cx="8757506" cy="577886"/>
            <a:chOff x="206928" y="2278894"/>
            <a:chExt cx="8757506" cy="77051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455253" y="2450004"/>
              <a:ext cx="8230499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456373" y="2282260"/>
              <a:ext cx="0" cy="335487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8694383" y="2278894"/>
              <a:ext cx="0" cy="335487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206928" y="2619168"/>
              <a:ext cx="527007" cy="369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2004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437427" y="2680074"/>
              <a:ext cx="527007" cy="369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2016</a:t>
              </a:r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1030587" y="1298366"/>
            <a:ext cx="2123249" cy="307777"/>
            <a:chOff x="4302797" y="6145186"/>
            <a:chExt cx="2123249" cy="410368"/>
          </a:xfrm>
        </p:grpSpPr>
        <p:sp>
          <p:nvSpPr>
            <p:cNvPr id="135" name="Left-Right Arrow 134"/>
            <p:cNvSpPr/>
            <p:nvPr/>
          </p:nvSpPr>
          <p:spPr>
            <a:xfrm>
              <a:off x="4302797" y="6261100"/>
              <a:ext cx="2123249" cy="201756"/>
            </a:xfrm>
            <a:prstGeom prst="leftRightArrow">
              <a:avLst>
                <a:gd name="adj1" fmla="val 100000"/>
                <a:gd name="adj2" fmla="val 105260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008000"/>
                </a:solidFill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5039787" y="6145186"/>
              <a:ext cx="587483" cy="4103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PDCA</a:t>
              </a:r>
              <a:endParaRPr lang="en-US" sz="1400" dirty="0"/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3550263" y="1290916"/>
            <a:ext cx="2245932" cy="307777"/>
            <a:chOff x="4302797" y="6133005"/>
            <a:chExt cx="2123249" cy="410370"/>
          </a:xfrm>
        </p:grpSpPr>
        <p:sp>
          <p:nvSpPr>
            <p:cNvPr id="138" name="Left-Right Arrow 137"/>
            <p:cNvSpPr/>
            <p:nvPr/>
          </p:nvSpPr>
          <p:spPr>
            <a:xfrm>
              <a:off x="4302797" y="6261100"/>
              <a:ext cx="2123249" cy="201756"/>
            </a:xfrm>
            <a:prstGeom prst="leftRightArrow">
              <a:avLst>
                <a:gd name="adj1" fmla="val 100000"/>
                <a:gd name="adj2" fmla="val 105260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008000"/>
                </a:solidFill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4726440" y="6133005"/>
              <a:ext cx="1188644" cy="4103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Grant based CI</a:t>
              </a:r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6462188" y="1295805"/>
            <a:ext cx="814785" cy="307777"/>
            <a:chOff x="4302797" y="6140772"/>
            <a:chExt cx="2123249" cy="410369"/>
          </a:xfrm>
        </p:grpSpPr>
        <p:sp>
          <p:nvSpPr>
            <p:cNvPr id="141" name="Left-Right Arrow 140"/>
            <p:cNvSpPr/>
            <p:nvPr/>
          </p:nvSpPr>
          <p:spPr>
            <a:xfrm>
              <a:off x="4302797" y="6261100"/>
              <a:ext cx="2123249" cy="201756"/>
            </a:xfrm>
            <a:prstGeom prst="leftRightArrow">
              <a:avLst>
                <a:gd name="adj1" fmla="val 100000"/>
                <a:gd name="adj2" fmla="val 105260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008000"/>
                </a:solidFill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4641741" y="6140772"/>
              <a:ext cx="1534446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TBP</a:t>
              </a:r>
              <a:endParaRPr lang="en-US" sz="14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278445" y="1286027"/>
            <a:ext cx="1396267" cy="307777"/>
            <a:chOff x="5029779" y="6128745"/>
            <a:chExt cx="1396267" cy="410370"/>
          </a:xfrm>
        </p:grpSpPr>
        <p:sp>
          <p:nvSpPr>
            <p:cNvPr id="42" name="Left-Right Arrow 41"/>
            <p:cNvSpPr/>
            <p:nvPr/>
          </p:nvSpPr>
          <p:spPr>
            <a:xfrm>
              <a:off x="5029779" y="6261100"/>
              <a:ext cx="1396267" cy="201756"/>
            </a:xfrm>
            <a:prstGeom prst="leftRightArrow">
              <a:avLst>
                <a:gd name="adj1" fmla="val 100000"/>
                <a:gd name="adj2" fmla="val 105260"/>
              </a:avLst>
            </a:prstGeom>
            <a:solidFill>
              <a:srgbClr val="CCFFCC"/>
            </a:solidFill>
            <a:ln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00800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216901" y="6128745"/>
              <a:ext cx="1054909" cy="4103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8000"/>
                  </a:solidFill>
                </a:rPr>
                <a:t>Toyota Kata</a:t>
              </a:r>
              <a:endParaRPr lang="en-US" sz="1400" dirty="0">
                <a:solidFill>
                  <a:srgbClr val="008000"/>
                </a:solidFill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1" y="9937"/>
            <a:ext cx="9143999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b="1" dirty="0">
                <a:latin typeface="Helvetica"/>
                <a:cs typeface="Helvetica"/>
              </a:rPr>
              <a:t>These approaches are very similar</a:t>
            </a:r>
            <a:r>
              <a:rPr lang="is-IS" sz="2400" b="1" dirty="0">
                <a:latin typeface="Helvetica"/>
                <a:cs typeface="Helvetica"/>
              </a:rPr>
              <a:t>… </a:t>
            </a:r>
            <a:r>
              <a:rPr lang="en-US" sz="2400" b="1" dirty="0" smtClean="0">
                <a:latin typeface="Helvetica"/>
                <a:cs typeface="Helvetica"/>
              </a:rPr>
              <a:t>different flavors of PDCA</a:t>
            </a:r>
          </a:p>
        </p:txBody>
      </p:sp>
      <p:sp>
        <p:nvSpPr>
          <p:cNvPr id="38" name="Content Placeholder 3"/>
          <p:cNvSpPr txBox="1">
            <a:spLocks/>
          </p:cNvSpPr>
          <p:nvPr/>
        </p:nvSpPr>
        <p:spPr>
          <a:xfrm>
            <a:off x="-90437" y="4365307"/>
            <a:ext cx="9144000" cy="523774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Tx/>
              <a:buNone/>
            </a:pPr>
            <a:r>
              <a:rPr lang="en-US" sz="3600" b="1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What’s going on?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2628132" y="1952277"/>
            <a:ext cx="3648354" cy="2358850"/>
            <a:chOff x="6497416" y="4548108"/>
            <a:chExt cx="2523108" cy="2175093"/>
          </a:xfrm>
        </p:grpSpPr>
        <p:grpSp>
          <p:nvGrpSpPr>
            <p:cNvPr id="26" name="Group 25"/>
            <p:cNvGrpSpPr/>
            <p:nvPr/>
          </p:nvGrpSpPr>
          <p:grpSpPr>
            <a:xfrm>
              <a:off x="6497416" y="4548108"/>
              <a:ext cx="2523108" cy="2175093"/>
              <a:chOff x="6497416" y="4548108"/>
              <a:chExt cx="2523108" cy="2175093"/>
            </a:xfrm>
          </p:grpSpPr>
          <p:sp>
            <p:nvSpPr>
              <p:cNvPr id="31" name="Isosceles Triangle 30"/>
              <p:cNvSpPr/>
              <p:nvPr/>
            </p:nvSpPr>
            <p:spPr>
              <a:xfrm>
                <a:off x="6497416" y="4548108"/>
                <a:ext cx="2523108" cy="2175093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6889532" y="6264665"/>
                <a:ext cx="1760256" cy="4257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 smtClean="0">
                    <a:latin typeface="Arial"/>
                    <a:cs typeface="Arial"/>
                  </a:rPr>
                  <a:t>Use new process</a:t>
                </a: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6859958" y="4548108"/>
              <a:ext cx="1804848" cy="1568373"/>
              <a:chOff x="6859958" y="4548108"/>
              <a:chExt cx="1804848" cy="1568373"/>
            </a:xfrm>
          </p:grpSpPr>
          <p:sp>
            <p:nvSpPr>
              <p:cNvPr id="28" name="Isosceles Triangle 27"/>
              <p:cNvSpPr/>
              <p:nvPr/>
            </p:nvSpPr>
            <p:spPr>
              <a:xfrm>
                <a:off x="6859958" y="4548108"/>
                <a:ext cx="1804848" cy="1555904"/>
              </a:xfrm>
              <a:prstGeom prst="triangle">
                <a:avLst/>
              </a:prstGeom>
              <a:solidFill>
                <a:srgbClr val="CCFFCC"/>
              </a:solidFill>
              <a:ln w="12700" cmpd="sng"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7193134" y="5265079"/>
                <a:ext cx="1114941" cy="851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008000"/>
                    </a:solidFill>
                    <a:latin typeface="Arial"/>
                    <a:cs typeface="Arial"/>
                  </a:rPr>
                  <a:t>People Problem</a:t>
                </a:r>
              </a:p>
              <a:p>
                <a:pPr algn="ctr"/>
                <a:r>
                  <a:rPr lang="en-US" dirty="0" smtClean="0">
                    <a:solidFill>
                      <a:srgbClr val="008000"/>
                    </a:solidFill>
                    <a:latin typeface="Arial"/>
                    <a:cs typeface="Arial"/>
                  </a:rPr>
                  <a:t>Learning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7542922" y="4950712"/>
                <a:ext cx="533620" cy="3405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8000"/>
                    </a:solidFill>
                  </a:rPr>
                  <a:t>20+</a:t>
                </a:r>
                <a:endParaRPr lang="en-US" dirty="0">
                  <a:solidFill>
                    <a:srgbClr val="008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5629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ontent Placeholder 3"/>
          <p:cNvSpPr txBox="1">
            <a:spLocks/>
          </p:cNvSpPr>
          <p:nvPr/>
        </p:nvSpPr>
        <p:spPr>
          <a:xfrm>
            <a:off x="0" y="5289503"/>
            <a:ext cx="9144000" cy="523774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Tx/>
              <a:buNone/>
            </a:pPr>
            <a:r>
              <a:rPr lang="en-US" sz="3200" b="1" dirty="0" smtClean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Why such a significant and sudden change?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3661" y="658239"/>
            <a:ext cx="27654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FF0000"/>
                </a:solidFill>
                <a:latin typeface="Helvetica"/>
                <a:cs typeface="Helvetica"/>
              </a:rPr>
              <a:t>BEFORE</a:t>
            </a:r>
          </a:p>
          <a:p>
            <a:r>
              <a:rPr lang="en-US" sz="2400" dirty="0" smtClean="0">
                <a:latin typeface="Helvetica"/>
                <a:cs typeface="Helvetica"/>
              </a:rPr>
              <a:t>People preferred to have their teeth pulled than participate in continuous improvement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76486" y="658239"/>
            <a:ext cx="27654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u="sng" dirty="0" smtClean="0">
                <a:solidFill>
                  <a:srgbClr val="008000"/>
                </a:solidFill>
                <a:latin typeface="Helvetica"/>
                <a:cs typeface="Helvetica"/>
              </a:rPr>
              <a:t>NOW</a:t>
            </a:r>
          </a:p>
          <a:p>
            <a:pPr algn="r"/>
            <a:r>
              <a:rPr lang="en-US" sz="2400" dirty="0" smtClean="0">
                <a:solidFill>
                  <a:srgbClr val="000000"/>
                </a:solidFill>
                <a:latin typeface="Helvetica"/>
                <a:cs typeface="Helvetica"/>
              </a:rPr>
              <a:t>We don’t have enough experienced Coaches for all the people who want to participate</a:t>
            </a:r>
            <a:endParaRPr lang="en-US" sz="2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628132" y="1952277"/>
            <a:ext cx="3648354" cy="2358850"/>
            <a:chOff x="6497416" y="4548108"/>
            <a:chExt cx="2523108" cy="2175093"/>
          </a:xfrm>
        </p:grpSpPr>
        <p:grpSp>
          <p:nvGrpSpPr>
            <p:cNvPr id="25" name="Group 24"/>
            <p:cNvGrpSpPr/>
            <p:nvPr/>
          </p:nvGrpSpPr>
          <p:grpSpPr>
            <a:xfrm>
              <a:off x="6497416" y="4548108"/>
              <a:ext cx="2523108" cy="2175093"/>
              <a:chOff x="6497416" y="4548108"/>
              <a:chExt cx="2523108" cy="2175093"/>
            </a:xfrm>
          </p:grpSpPr>
          <p:sp>
            <p:nvSpPr>
              <p:cNvPr id="30" name="Isosceles Triangle 29"/>
              <p:cNvSpPr/>
              <p:nvPr/>
            </p:nvSpPr>
            <p:spPr>
              <a:xfrm>
                <a:off x="6497416" y="4548108"/>
                <a:ext cx="2523108" cy="2175093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889532" y="6264665"/>
                <a:ext cx="1760256" cy="4257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dirty="0" smtClean="0">
                    <a:latin typeface="Arial"/>
                    <a:cs typeface="Arial"/>
                  </a:rPr>
                  <a:t>Use new process</a:t>
                </a: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6859958" y="4548108"/>
              <a:ext cx="1804848" cy="1568373"/>
              <a:chOff x="6859958" y="4548108"/>
              <a:chExt cx="1804848" cy="1568373"/>
            </a:xfrm>
          </p:grpSpPr>
          <p:sp>
            <p:nvSpPr>
              <p:cNvPr id="27" name="Isosceles Triangle 26"/>
              <p:cNvSpPr/>
              <p:nvPr/>
            </p:nvSpPr>
            <p:spPr>
              <a:xfrm>
                <a:off x="6859958" y="4548108"/>
                <a:ext cx="1804848" cy="1555904"/>
              </a:xfrm>
              <a:prstGeom prst="triangle">
                <a:avLst/>
              </a:prstGeom>
              <a:solidFill>
                <a:srgbClr val="CCFFCC"/>
              </a:solidFill>
              <a:ln w="12700" cmpd="sng"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193134" y="5265079"/>
                <a:ext cx="1114941" cy="851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8000"/>
                    </a:solidFill>
                    <a:latin typeface="Arial"/>
                    <a:cs typeface="Arial"/>
                  </a:rPr>
                  <a:t>People Problem</a:t>
                </a:r>
                <a:endParaRPr lang="en-US" dirty="0" smtClean="0">
                  <a:solidFill>
                    <a:srgbClr val="008000"/>
                  </a:solidFill>
                  <a:latin typeface="Arial"/>
                  <a:cs typeface="Arial"/>
                </a:endParaRPr>
              </a:p>
              <a:p>
                <a:pPr algn="ctr"/>
                <a:r>
                  <a:rPr lang="en-US" dirty="0" smtClean="0">
                    <a:solidFill>
                      <a:srgbClr val="008000"/>
                    </a:solidFill>
                    <a:latin typeface="Arial"/>
                    <a:cs typeface="Arial"/>
                  </a:rPr>
                  <a:t>Learning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7542922" y="4950712"/>
                <a:ext cx="533620" cy="3405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8000"/>
                    </a:solidFill>
                  </a:rPr>
                  <a:t>20+</a:t>
                </a:r>
                <a:endParaRPr lang="en-US" dirty="0">
                  <a:solidFill>
                    <a:srgbClr val="008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2048604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12861</TotalTime>
  <Words>907</Words>
  <Application>Microsoft Macintosh PowerPoint</Application>
  <PresentationFormat>On-screen Show (16:9)</PresentationFormat>
  <Paragraphs>232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Custom Lean Systems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Eduardo Lander</dc:creator>
  <cp:lastModifiedBy>zingermans mail order</cp:lastModifiedBy>
  <cp:revision>311</cp:revision>
  <dcterms:created xsi:type="dcterms:W3CDTF">2015-12-29T21:42:57Z</dcterms:created>
  <dcterms:modified xsi:type="dcterms:W3CDTF">2016-06-14T02:39:33Z</dcterms:modified>
</cp:coreProperties>
</file>