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73" r:id="rId2"/>
    <p:sldId id="259" r:id="rId3"/>
    <p:sldId id="456" r:id="rId4"/>
    <p:sldId id="470" r:id="rId5"/>
    <p:sldId id="471" r:id="rId6"/>
    <p:sldId id="472" r:id="rId7"/>
    <p:sldId id="474" r:id="rId8"/>
    <p:sldId id="475" r:id="rId9"/>
    <p:sldId id="476" r:id="rId10"/>
    <p:sldId id="477" r:id="rId11"/>
    <p:sldId id="478" r:id="rId12"/>
    <p:sldId id="479" r:id="rId13"/>
    <p:sldId id="480" r:id="rId14"/>
    <p:sldId id="481" r:id="rId15"/>
    <p:sldId id="483" r:id="rId16"/>
    <p:sldId id="468" r:id="rId17"/>
    <p:sldId id="469" r:id="rId18"/>
    <p:sldId id="342" r:id="rId19"/>
    <p:sldId id="343" r:id="rId20"/>
    <p:sldId id="434" r:id="rId21"/>
    <p:sldId id="344" r:id="rId22"/>
    <p:sldId id="353" r:id="rId23"/>
    <p:sldId id="362" r:id="rId24"/>
    <p:sldId id="459" r:id="rId25"/>
    <p:sldId id="460" r:id="rId26"/>
    <p:sldId id="345" r:id="rId27"/>
    <p:sldId id="466" r:id="rId28"/>
    <p:sldId id="484" r:id="rId29"/>
    <p:sldId id="349" r:id="rId30"/>
    <p:sldId id="350" r:id="rId31"/>
    <p:sldId id="449" r:id="rId32"/>
    <p:sldId id="352" r:id="rId33"/>
    <p:sldId id="465" r:id="rId34"/>
    <p:sldId id="430"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18" autoAdjust="0"/>
    <p:restoredTop sz="81733" autoAdjust="0"/>
  </p:normalViewPr>
  <p:slideViewPr>
    <p:cSldViewPr snapToGrid="0">
      <p:cViewPr varScale="1">
        <p:scale>
          <a:sx n="60" d="100"/>
          <a:sy n="60" d="100"/>
        </p:scale>
        <p:origin x="-1236" y="-78"/>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9001730446677584E-2"/>
          <c:y val="0.15951423483984556"/>
          <c:w val="0.91766501678082157"/>
          <c:h val="0.76057643382533835"/>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01-45A2-4ABB-B6CF-F2092794F62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"$"#,##0</c:formatCode>
                <c:ptCount val="7"/>
                <c:pt idx="0">
                  <c:v>475</c:v>
                </c:pt>
                <c:pt idx="1">
                  <c:v>600</c:v>
                </c:pt>
                <c:pt idx="2">
                  <c:v>825</c:v>
                </c:pt>
                <c:pt idx="3">
                  <c:v>800</c:v>
                </c:pt>
                <c:pt idx="4">
                  <c:v>925</c:v>
                </c:pt>
                <c:pt idx="5">
                  <c:v>945</c:v>
                </c:pt>
                <c:pt idx="6">
                  <c:v>1300</c:v>
                </c:pt>
              </c:numCache>
            </c:numRef>
          </c:val>
          <c:extLst xmlns:c16r2="http://schemas.microsoft.com/office/drawing/2015/06/chart">
            <c:ext xmlns:c16="http://schemas.microsoft.com/office/drawing/2014/chart" uri="{C3380CC4-5D6E-409C-BE32-E72D297353CC}">
              <c16:uniqueId val="{00000002-45A2-4ABB-B6CF-F2092794F624}"/>
            </c:ext>
          </c:extLst>
        </c:ser>
        <c:dLbls>
          <c:showLegendKey val="0"/>
          <c:showVal val="0"/>
          <c:showCatName val="0"/>
          <c:showSerName val="0"/>
          <c:showPercent val="0"/>
          <c:showBubbleSize val="0"/>
        </c:dLbls>
        <c:gapWidth val="219"/>
        <c:overlap val="-27"/>
        <c:axId val="162173312"/>
        <c:axId val="162174848"/>
      </c:barChart>
      <c:catAx>
        <c:axId val="1621733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62174848"/>
        <c:crosses val="autoZero"/>
        <c:auto val="1"/>
        <c:lblAlgn val="ctr"/>
        <c:lblOffset val="100"/>
        <c:noMultiLvlLbl val="0"/>
      </c:catAx>
      <c:valAx>
        <c:axId val="162174848"/>
        <c:scaling>
          <c:orientation val="minMax"/>
        </c:scaling>
        <c:delete val="1"/>
        <c:axPos val="l"/>
        <c:numFmt formatCode="&quot;$&quot;#,##0" sourceLinked="1"/>
        <c:majorTickMark val="out"/>
        <c:minorTickMark val="none"/>
        <c:tickLblPos val="nextTo"/>
        <c:crossAx val="16217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BFBFBF"/>
            </a:solidFill>
            <a:scene3d>
              <a:camera prst="orthographicFront"/>
              <a:lightRig rig="threePt" dir="t"/>
            </a:scene3d>
            <a:sp3d>
              <a:bevelT w="63500" h="25400"/>
            </a:sp3d>
          </c:spPr>
          <c:invertIfNegative val="0"/>
          <c:dPt>
            <c:idx val="0"/>
            <c:invertIfNegative val="0"/>
            <c:bubble3D val="0"/>
            <c:spPr>
              <a:solidFill>
                <a:srgbClr val="0070C0"/>
              </a:solidFill>
              <a:scene3d>
                <a:camera prst="orthographicFront"/>
                <a:lightRig rig="threePt" dir="t"/>
              </a:scene3d>
              <a:sp3d>
                <a:bevelT w="63500" h="25400"/>
              </a:sp3d>
            </c:spPr>
            <c:extLst xmlns:c16r2="http://schemas.microsoft.com/office/drawing/2015/06/chart">
              <c:ext xmlns:c16="http://schemas.microsoft.com/office/drawing/2014/chart" uri="{C3380CC4-5D6E-409C-BE32-E72D297353CC}">
                <c16:uniqueId val="{00000001-F7ED-4652-B3D9-E579847C3183}"/>
              </c:ext>
            </c:extLst>
          </c:dPt>
          <c:dPt>
            <c:idx val="1"/>
            <c:invertIfNegative val="0"/>
            <c:bubble3D val="0"/>
            <c:spPr>
              <a:solidFill>
                <a:schemeClr val="bg1">
                  <a:lumMod val="75000"/>
                </a:schemeClr>
              </a:solidFill>
              <a:scene3d>
                <a:camera prst="orthographicFront"/>
                <a:lightRig rig="threePt" dir="t"/>
              </a:scene3d>
              <a:sp3d>
                <a:bevelT w="63500" h="25400"/>
              </a:sp3d>
            </c:spPr>
            <c:extLst xmlns:c16r2="http://schemas.microsoft.com/office/drawing/2015/06/chart">
              <c:ext xmlns:c16="http://schemas.microsoft.com/office/drawing/2014/chart" uri="{C3380CC4-5D6E-409C-BE32-E72D297353CC}">
                <c16:uniqueId val="{00000003-F7ED-4652-B3D9-E579847C3183}"/>
              </c:ext>
            </c:extLst>
          </c:dPt>
          <c:dPt>
            <c:idx val="2"/>
            <c:invertIfNegative val="0"/>
            <c:bubble3D val="0"/>
            <c:spPr>
              <a:solidFill>
                <a:schemeClr val="bg1">
                  <a:lumMod val="75000"/>
                </a:schemeClr>
              </a:solidFill>
              <a:scene3d>
                <a:camera prst="orthographicFront"/>
                <a:lightRig rig="threePt" dir="t"/>
              </a:scene3d>
              <a:sp3d>
                <a:bevelT w="63500" h="25400"/>
              </a:sp3d>
            </c:spPr>
            <c:extLst xmlns:c16r2="http://schemas.microsoft.com/office/drawing/2015/06/chart">
              <c:ext xmlns:c16="http://schemas.microsoft.com/office/drawing/2014/chart" uri="{C3380CC4-5D6E-409C-BE32-E72D297353CC}">
                <c16:uniqueId val="{00000005-F7ED-4652-B3D9-E579847C3183}"/>
              </c:ext>
            </c:extLst>
          </c:dPt>
          <c:dPt>
            <c:idx val="4"/>
            <c:invertIfNegative val="0"/>
            <c:bubble3D val="0"/>
            <c:spPr>
              <a:solidFill>
                <a:schemeClr val="bg1">
                  <a:lumMod val="75000"/>
                </a:schemeClr>
              </a:solidFill>
              <a:scene3d>
                <a:camera prst="orthographicFront"/>
                <a:lightRig rig="threePt" dir="t"/>
              </a:scene3d>
              <a:sp3d>
                <a:bevelT w="63500" h="25400"/>
              </a:sp3d>
            </c:spPr>
            <c:extLst xmlns:c16r2="http://schemas.microsoft.com/office/drawing/2015/06/chart">
              <c:ext xmlns:c16="http://schemas.microsoft.com/office/drawing/2014/chart" uri="{C3380CC4-5D6E-409C-BE32-E72D297353CC}">
                <c16:uniqueId val="{00000007-F7ED-4652-B3D9-E579847C3183}"/>
              </c:ext>
            </c:extLst>
          </c:dPt>
          <c:dPt>
            <c:idx val="5"/>
            <c:invertIfNegative val="0"/>
            <c:bubble3D val="0"/>
            <c:spPr>
              <a:solidFill>
                <a:schemeClr val="bg1">
                  <a:lumMod val="75000"/>
                </a:schemeClr>
              </a:solidFill>
              <a:scene3d>
                <a:camera prst="orthographicFront"/>
                <a:lightRig rig="threePt" dir="t"/>
              </a:scene3d>
              <a:sp3d>
                <a:bevelT w="63500" h="25400"/>
              </a:sp3d>
            </c:spPr>
            <c:extLst xmlns:c16r2="http://schemas.microsoft.com/office/drawing/2015/06/chart">
              <c:ext xmlns:c16="http://schemas.microsoft.com/office/drawing/2014/chart" uri="{C3380CC4-5D6E-409C-BE32-E72D297353CC}">
                <c16:uniqueId val="{00000009-F7ED-4652-B3D9-E579847C3183}"/>
              </c:ext>
            </c:extLst>
          </c:dPt>
          <c:dPt>
            <c:idx val="8"/>
            <c:invertIfNegative val="0"/>
            <c:bubble3D val="0"/>
            <c:spPr>
              <a:solidFill>
                <a:schemeClr val="bg1">
                  <a:lumMod val="75000"/>
                </a:schemeClr>
              </a:solidFill>
              <a:scene3d>
                <a:camera prst="orthographicFront"/>
                <a:lightRig rig="threePt" dir="t"/>
              </a:scene3d>
              <a:sp3d>
                <a:bevelT w="63500" h="25400"/>
              </a:sp3d>
            </c:spPr>
            <c:extLst xmlns:c16r2="http://schemas.microsoft.com/office/drawing/2015/06/chart">
              <c:ext xmlns:c16="http://schemas.microsoft.com/office/drawing/2014/chart" uri="{C3380CC4-5D6E-409C-BE32-E72D297353CC}">
                <c16:uniqueId val="{0000000B-F7ED-4652-B3D9-E579847C3183}"/>
              </c:ext>
            </c:extLst>
          </c:dPt>
          <c:cat>
            <c:strRef>
              <c:f>Sheet1!$A$2:$A$27</c:f>
              <c:strCache>
                <c:ptCount val="26"/>
                <c:pt idx="0">
                  <c:v>DTE Electric Company</c:v>
                </c:pt>
                <c:pt idx="1">
                  <c:v>Southern California Edison Company</c:v>
                </c:pt>
                <c:pt idx="2">
                  <c:v>Duke Energy Florida, LLC</c:v>
                </c:pt>
                <c:pt idx="3">
                  <c:v>PacifiCorp</c:v>
                </c:pt>
                <c:pt idx="4">
                  <c:v>Wisconsin Electric Power Company</c:v>
                </c:pt>
                <c:pt idx="5">
                  <c:v>Arizona Public Service Company</c:v>
                </c:pt>
                <c:pt idx="6">
                  <c:v>San Diego Gas &amp; Electric Co.</c:v>
                </c:pt>
                <c:pt idx="7">
                  <c:v>Alabama Power Company</c:v>
                </c:pt>
                <c:pt idx="8">
                  <c:v>NSTAR Electric Company</c:v>
                </c:pt>
                <c:pt idx="9">
                  <c:v>Union Electric Company</c:v>
                </c:pt>
                <c:pt idx="10">
                  <c:v>Public Service Electric and Gas Company</c:v>
                </c:pt>
                <c:pt idx="11">
                  <c:v>Commonwealth Edison Company</c:v>
                </c:pt>
                <c:pt idx="12">
                  <c:v>Niagara Mohawk Power Corporation</c:v>
                </c:pt>
                <c:pt idx="13">
                  <c:v>Georgia Power Company</c:v>
                </c:pt>
                <c:pt idx="14">
                  <c:v>Duke Energy Carolinas, LLC</c:v>
                </c:pt>
                <c:pt idx="15">
                  <c:v>Florida Power &amp; Light Company</c:v>
                </c:pt>
                <c:pt idx="16">
                  <c:v>Consumers Energy Company</c:v>
                </c:pt>
                <c:pt idx="17">
                  <c:v>Pacific Gas and Electric Company</c:v>
                </c:pt>
                <c:pt idx="18">
                  <c:v>Northern States Power Company - MN</c:v>
                </c:pt>
                <c:pt idx="19">
                  <c:v>Consolidated Edison Company of New York, Inc.</c:v>
                </c:pt>
                <c:pt idx="20">
                  <c:v>Duke Energy Progress, LLC</c:v>
                </c:pt>
                <c:pt idx="21">
                  <c:v>Entergy Arkansas, Inc.</c:v>
                </c:pt>
                <c:pt idx="22">
                  <c:v>Virginia Electric and Power Company</c:v>
                </c:pt>
                <c:pt idx="23">
                  <c:v>Oncor Electric Delivery Company LLC</c:v>
                </c:pt>
                <c:pt idx="24">
                  <c:v>CenterPoint Energy Houston Electric, LLC</c:v>
                </c:pt>
                <c:pt idx="25">
                  <c:v>Massachusetts Electric Company</c:v>
                </c:pt>
              </c:strCache>
            </c:strRef>
          </c:cat>
          <c:val>
            <c:numRef>
              <c:f>Sheet1!$B$2:$B$27</c:f>
              <c:numCache>
                <c:formatCode>0%</c:formatCode>
                <c:ptCount val="26"/>
                <c:pt idx="0">
                  <c:v>-3.0018887997693183E-2</c:v>
                </c:pt>
                <c:pt idx="1">
                  <c:v>-7.7466459143861709E-3</c:v>
                </c:pt>
                <c:pt idx="2">
                  <c:v>-7.2455974434575132E-3</c:v>
                </c:pt>
                <c:pt idx="3">
                  <c:v>6.7460455368098568E-2</c:v>
                </c:pt>
                <c:pt idx="4">
                  <c:v>9.511496559486135E-2</c:v>
                </c:pt>
                <c:pt idx="5">
                  <c:v>0.14587354417746978</c:v>
                </c:pt>
                <c:pt idx="6">
                  <c:v>0.1522497691116278</c:v>
                </c:pt>
                <c:pt idx="7">
                  <c:v>0.19086639907347178</c:v>
                </c:pt>
                <c:pt idx="8">
                  <c:v>0.21725803259220161</c:v>
                </c:pt>
                <c:pt idx="9">
                  <c:v>0.22172556575383023</c:v>
                </c:pt>
                <c:pt idx="10">
                  <c:v>0.22957702231808963</c:v>
                </c:pt>
                <c:pt idx="11">
                  <c:v>0.23423301109553074</c:v>
                </c:pt>
                <c:pt idx="12">
                  <c:v>0.25649851451670502</c:v>
                </c:pt>
                <c:pt idx="13">
                  <c:v>0.25994881582692503</c:v>
                </c:pt>
                <c:pt idx="14">
                  <c:v>0.26047458654950811</c:v>
                </c:pt>
                <c:pt idx="15">
                  <c:v>0.35444392909479205</c:v>
                </c:pt>
                <c:pt idx="16">
                  <c:v>0.35521070520852216</c:v>
                </c:pt>
                <c:pt idx="17">
                  <c:v>0.3805529265119425</c:v>
                </c:pt>
                <c:pt idx="18">
                  <c:v>0.39279457864650563</c:v>
                </c:pt>
                <c:pt idx="19">
                  <c:v>0.4709062487655401</c:v>
                </c:pt>
                <c:pt idx="20">
                  <c:v>0.59605713903040858</c:v>
                </c:pt>
                <c:pt idx="21">
                  <c:v>0.72534496003782001</c:v>
                </c:pt>
                <c:pt idx="22">
                  <c:v>0.78834473916128189</c:v>
                </c:pt>
                <c:pt idx="23">
                  <c:v>0.79371296221220256</c:v>
                </c:pt>
                <c:pt idx="24">
                  <c:v>0.79555361631121335</c:v>
                </c:pt>
                <c:pt idx="25">
                  <c:v>0.81874716627908672</c:v>
                </c:pt>
              </c:numCache>
            </c:numRef>
          </c:val>
          <c:extLst xmlns:c16r2="http://schemas.microsoft.com/office/drawing/2015/06/chart">
            <c:ext xmlns:c16="http://schemas.microsoft.com/office/drawing/2014/chart" uri="{C3380CC4-5D6E-409C-BE32-E72D297353CC}">
              <c16:uniqueId val="{0000000C-F7ED-4652-B3D9-E579847C3183}"/>
            </c:ext>
          </c:extLst>
        </c:ser>
        <c:dLbls>
          <c:showLegendKey val="0"/>
          <c:showVal val="0"/>
          <c:showCatName val="0"/>
          <c:showSerName val="0"/>
          <c:showPercent val="0"/>
          <c:showBubbleSize val="0"/>
        </c:dLbls>
        <c:gapWidth val="40"/>
        <c:axId val="171151744"/>
        <c:axId val="171153280"/>
      </c:barChart>
      <c:catAx>
        <c:axId val="171151744"/>
        <c:scaling>
          <c:orientation val="minMax"/>
        </c:scaling>
        <c:delete val="0"/>
        <c:axPos val="b"/>
        <c:numFmt formatCode="General" sourceLinked="1"/>
        <c:majorTickMark val="none"/>
        <c:minorTickMark val="none"/>
        <c:tickLblPos val="none"/>
        <c:crossAx val="171153280"/>
        <c:crosses val="autoZero"/>
        <c:auto val="1"/>
        <c:lblAlgn val="ctr"/>
        <c:lblOffset val="100"/>
        <c:noMultiLvlLbl val="0"/>
      </c:catAx>
      <c:valAx>
        <c:axId val="171153280"/>
        <c:scaling>
          <c:orientation val="minMax"/>
          <c:max val="1"/>
          <c:min val="-5.000000000000001E-2"/>
        </c:scaling>
        <c:delete val="0"/>
        <c:axPos val="l"/>
        <c:numFmt formatCode="0%" sourceLinked="1"/>
        <c:majorTickMark val="out"/>
        <c:minorTickMark val="none"/>
        <c:tickLblPos val="none"/>
        <c:spPr>
          <a:ln>
            <a:noFill/>
          </a:ln>
        </c:spPr>
        <c:crossAx val="17115174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BFBFBF"/>
            </a:solidFill>
            <a:scene3d>
              <a:camera prst="orthographicFront"/>
              <a:lightRig rig="threePt" dir="t"/>
            </a:scene3d>
            <a:sp3d>
              <a:bevelT h="25400"/>
            </a:sp3d>
          </c:spPr>
          <c:invertIfNegative val="0"/>
          <c:dPt>
            <c:idx val="1"/>
            <c:invertIfNegative val="0"/>
            <c:bubble3D val="0"/>
            <c:spPr>
              <a:solidFill>
                <a:schemeClr val="bg1">
                  <a:lumMod val="75000"/>
                </a:schemeClr>
              </a:solidFill>
              <a:scene3d>
                <a:camera prst="orthographicFront"/>
                <a:lightRig rig="threePt" dir="t"/>
              </a:scene3d>
              <a:sp3d>
                <a:bevelT h="25400"/>
              </a:sp3d>
            </c:spPr>
            <c:extLst xmlns:c16r2="http://schemas.microsoft.com/office/drawing/2015/06/chart">
              <c:ext xmlns:c16="http://schemas.microsoft.com/office/drawing/2014/chart" uri="{C3380CC4-5D6E-409C-BE32-E72D297353CC}">
                <c16:uniqueId val="{00000001-1995-4AF4-A807-6AE9B23B5648}"/>
              </c:ext>
            </c:extLst>
          </c:dPt>
          <c:dPt>
            <c:idx val="2"/>
            <c:invertIfNegative val="0"/>
            <c:bubble3D val="0"/>
            <c:spPr>
              <a:solidFill>
                <a:schemeClr val="bg1">
                  <a:lumMod val="75000"/>
                </a:schemeClr>
              </a:solidFill>
              <a:scene3d>
                <a:camera prst="orthographicFront"/>
                <a:lightRig rig="threePt" dir="t"/>
              </a:scene3d>
              <a:sp3d>
                <a:bevelT h="25400"/>
              </a:sp3d>
            </c:spPr>
            <c:extLst xmlns:c16r2="http://schemas.microsoft.com/office/drawing/2015/06/chart">
              <c:ext xmlns:c16="http://schemas.microsoft.com/office/drawing/2014/chart" uri="{C3380CC4-5D6E-409C-BE32-E72D297353CC}">
                <c16:uniqueId val="{00000003-1995-4AF4-A807-6AE9B23B5648}"/>
              </c:ext>
            </c:extLst>
          </c:dPt>
          <c:dPt>
            <c:idx val="3"/>
            <c:invertIfNegative val="0"/>
            <c:bubble3D val="0"/>
            <c:spPr>
              <a:solidFill>
                <a:srgbClr val="0070C0"/>
              </a:solidFill>
              <a:scene3d>
                <a:camera prst="orthographicFront"/>
                <a:lightRig rig="threePt" dir="t"/>
              </a:scene3d>
              <a:sp3d>
                <a:bevelT h="25400"/>
              </a:sp3d>
            </c:spPr>
            <c:extLst xmlns:c16r2="http://schemas.microsoft.com/office/drawing/2015/06/chart">
              <c:ext xmlns:c16="http://schemas.microsoft.com/office/drawing/2014/chart" uri="{C3380CC4-5D6E-409C-BE32-E72D297353CC}">
                <c16:uniqueId val="{00000005-1995-4AF4-A807-6AE9B23B5648}"/>
              </c:ext>
            </c:extLst>
          </c:dPt>
          <c:dPt>
            <c:idx val="4"/>
            <c:invertIfNegative val="0"/>
            <c:bubble3D val="0"/>
            <c:spPr>
              <a:solidFill>
                <a:schemeClr val="bg1">
                  <a:lumMod val="75000"/>
                </a:schemeClr>
              </a:solidFill>
              <a:scene3d>
                <a:camera prst="orthographicFront"/>
                <a:lightRig rig="threePt" dir="t"/>
              </a:scene3d>
              <a:sp3d>
                <a:bevelT h="25400"/>
              </a:sp3d>
            </c:spPr>
            <c:extLst xmlns:c16r2="http://schemas.microsoft.com/office/drawing/2015/06/chart">
              <c:ext xmlns:c16="http://schemas.microsoft.com/office/drawing/2014/chart" uri="{C3380CC4-5D6E-409C-BE32-E72D297353CC}">
                <c16:uniqueId val="{00000007-1995-4AF4-A807-6AE9B23B5648}"/>
              </c:ext>
            </c:extLst>
          </c:dPt>
          <c:dPt>
            <c:idx val="5"/>
            <c:invertIfNegative val="0"/>
            <c:bubble3D val="0"/>
            <c:spPr>
              <a:solidFill>
                <a:schemeClr val="bg1">
                  <a:lumMod val="75000"/>
                </a:schemeClr>
              </a:solidFill>
              <a:scene3d>
                <a:camera prst="orthographicFront"/>
                <a:lightRig rig="threePt" dir="t"/>
              </a:scene3d>
              <a:sp3d>
                <a:bevelT h="25400"/>
              </a:sp3d>
            </c:spPr>
            <c:extLst xmlns:c16r2="http://schemas.microsoft.com/office/drawing/2015/06/chart">
              <c:ext xmlns:c16="http://schemas.microsoft.com/office/drawing/2014/chart" uri="{C3380CC4-5D6E-409C-BE32-E72D297353CC}">
                <c16:uniqueId val="{00000009-1995-4AF4-A807-6AE9B23B5648}"/>
              </c:ext>
            </c:extLst>
          </c:dPt>
          <c:dPt>
            <c:idx val="8"/>
            <c:invertIfNegative val="0"/>
            <c:bubble3D val="0"/>
            <c:spPr>
              <a:solidFill>
                <a:schemeClr val="bg1">
                  <a:lumMod val="75000"/>
                </a:schemeClr>
              </a:solidFill>
              <a:scene3d>
                <a:camera prst="orthographicFront"/>
                <a:lightRig rig="threePt" dir="t"/>
              </a:scene3d>
              <a:sp3d>
                <a:bevelT h="25400"/>
              </a:sp3d>
            </c:spPr>
            <c:extLst xmlns:c16r2="http://schemas.microsoft.com/office/drawing/2015/06/chart">
              <c:ext xmlns:c16="http://schemas.microsoft.com/office/drawing/2014/chart" uri="{C3380CC4-5D6E-409C-BE32-E72D297353CC}">
                <c16:uniqueId val="{0000000B-1995-4AF4-A807-6AE9B23B5648}"/>
              </c:ext>
            </c:extLst>
          </c:dPt>
          <c:cat>
            <c:strRef>
              <c:f>Sheet1!$A$2:$A$43</c:f>
              <c:strCache>
                <c:ptCount val="42"/>
                <c:pt idx="0">
                  <c:v>East Ohio Gas Company</c:v>
                </c:pt>
                <c:pt idx="1">
                  <c:v>Wisconsin Gas LLC</c:v>
                </c:pt>
                <c:pt idx="2">
                  <c:v>Laclede Gas Company</c:v>
                </c:pt>
                <c:pt idx="3">
                  <c:v>DTE Gas Company</c:v>
                </c:pt>
                <c:pt idx="4">
                  <c:v>Wisconsin Public Service Corporation</c:v>
                </c:pt>
                <c:pt idx="5">
                  <c:v>National Fuel Gas Distribution Corporation</c:v>
                </c:pt>
                <c:pt idx="6">
                  <c:v>PECO Energy Company</c:v>
                </c:pt>
                <c:pt idx="7">
                  <c:v>Northern Indiana Public Service Company</c:v>
                </c:pt>
                <c:pt idx="8">
                  <c:v>Missouri Gas Energy</c:v>
                </c:pt>
                <c:pt idx="9">
                  <c:v>Columbia Gas of Ohio, Incorporated</c:v>
                </c:pt>
                <c:pt idx="10">
                  <c:v>Northern Illinois Gas Company</c:v>
                </c:pt>
                <c:pt idx="11">
                  <c:v>Public Service Electric and Gas Company</c:v>
                </c:pt>
                <c:pt idx="12">
                  <c:v>Puget Sound Energy, Inc.</c:v>
                </c:pt>
                <c:pt idx="13">
                  <c:v>Peoples Gas Light and Coke Company</c:v>
                </c:pt>
                <c:pt idx="14">
                  <c:v>Consumers Energy Company</c:v>
                </c:pt>
                <c:pt idx="15">
                  <c:v>Duke Energy Ohio, Inc.</c:v>
                </c:pt>
                <c:pt idx="16">
                  <c:v>Indiana Gas Company, Inc.</c:v>
                </c:pt>
                <c:pt idx="17">
                  <c:v>UGI Utilities, Inc.</c:v>
                </c:pt>
                <c:pt idx="18">
                  <c:v>Kansas Gas Service Company</c:v>
                </c:pt>
                <c:pt idx="19">
                  <c:v>Vectren Energy Delivery of Ohio, Inc.</c:v>
                </c:pt>
                <c:pt idx="20">
                  <c:v>Southern California Gas Company</c:v>
                </c:pt>
                <c:pt idx="21">
                  <c:v>Brooklyn Union Gas Company</c:v>
                </c:pt>
                <c:pt idx="22">
                  <c:v>Niagara Mohawk Power Corporation</c:v>
                </c:pt>
                <c:pt idx="23">
                  <c:v>Questar Gas Company</c:v>
                </c:pt>
                <c:pt idx="24">
                  <c:v>Baltimore Gas and Electric Company</c:v>
                </c:pt>
                <c:pt idx="25">
                  <c:v>Philadelphia Gas Works Co.</c:v>
                </c:pt>
                <c:pt idx="26">
                  <c:v>Washington Gas Light Company</c:v>
                </c:pt>
                <c:pt idx="27">
                  <c:v>KeySpan Gas East Corporation</c:v>
                </c:pt>
                <c:pt idx="28">
                  <c:v>Louisville Gas and Electric Company</c:v>
                </c:pt>
                <c:pt idx="29">
                  <c:v>Columbia Gas of Pennsylvania, Inc.</c:v>
                </c:pt>
                <c:pt idx="30">
                  <c:v>Avista Corporation</c:v>
                </c:pt>
                <c:pt idx="31">
                  <c:v>Northwest Natural Gas Company</c:v>
                </c:pt>
                <c:pt idx="32">
                  <c:v>Peoples Gas System</c:v>
                </c:pt>
                <c:pt idx="33">
                  <c:v>New Jersey Natural Gas Company</c:v>
                </c:pt>
                <c:pt idx="34">
                  <c:v>Bay State Gas Company</c:v>
                </c:pt>
                <c:pt idx="35">
                  <c:v>Rochester Gas and Electric Corporation</c:v>
                </c:pt>
                <c:pt idx="36">
                  <c:v>Boston Gas Company</c:v>
                </c:pt>
                <c:pt idx="37">
                  <c:v>Texas Gas Service Company</c:v>
                </c:pt>
                <c:pt idx="38">
                  <c:v>Consolidated Edison Company of New York, Inc.</c:v>
                </c:pt>
                <c:pt idx="39">
                  <c:v>Pacific Gas and Electric Company</c:v>
                </c:pt>
                <c:pt idx="40">
                  <c:v>Atmos Energy Corporation</c:v>
                </c:pt>
                <c:pt idx="41">
                  <c:v>South Jersey Gas Company</c:v>
                </c:pt>
              </c:strCache>
            </c:strRef>
          </c:cat>
          <c:val>
            <c:numRef>
              <c:f>Sheet1!$B$2:$B$43</c:f>
              <c:numCache>
                <c:formatCode>0%</c:formatCode>
                <c:ptCount val="42"/>
                <c:pt idx="0">
                  <c:v>-0.53562686249467861</c:v>
                </c:pt>
                <c:pt idx="1">
                  <c:v>-0.28330309846890644</c:v>
                </c:pt>
                <c:pt idx="2">
                  <c:v>-6.564353351241102E-2</c:v>
                </c:pt>
                <c:pt idx="3">
                  <c:v>-4.9351403246332803E-2</c:v>
                </c:pt>
                <c:pt idx="4">
                  <c:v>-2.2958295069508219E-2</c:v>
                </c:pt>
                <c:pt idx="5">
                  <c:v>-2.2070683930734518E-2</c:v>
                </c:pt>
                <c:pt idx="6">
                  <c:v>-1.4684547908232119E-2</c:v>
                </c:pt>
                <c:pt idx="7">
                  <c:v>-9.7179616317934168E-3</c:v>
                </c:pt>
                <c:pt idx="8">
                  <c:v>-6.9187559939717768E-3</c:v>
                </c:pt>
                <c:pt idx="9">
                  <c:v>1.0490899769289925E-2</c:v>
                </c:pt>
                <c:pt idx="10">
                  <c:v>2.587369711833231E-2</c:v>
                </c:pt>
                <c:pt idx="11">
                  <c:v>3.0575954703685036E-2</c:v>
                </c:pt>
                <c:pt idx="12">
                  <c:v>4.9302224160488441E-2</c:v>
                </c:pt>
                <c:pt idx="13">
                  <c:v>0.10813405656499456</c:v>
                </c:pt>
                <c:pt idx="14">
                  <c:v>0.11706037177618778</c:v>
                </c:pt>
                <c:pt idx="15">
                  <c:v>0.13461316197036591</c:v>
                </c:pt>
                <c:pt idx="16">
                  <c:v>0.14000265533722783</c:v>
                </c:pt>
                <c:pt idx="17">
                  <c:v>0.15205387955026162</c:v>
                </c:pt>
                <c:pt idx="18">
                  <c:v>0.15582893966022263</c:v>
                </c:pt>
                <c:pt idx="19">
                  <c:v>0.16461214192188547</c:v>
                </c:pt>
                <c:pt idx="20">
                  <c:v>0.17733207223611983</c:v>
                </c:pt>
                <c:pt idx="21">
                  <c:v>0.18215787430623667</c:v>
                </c:pt>
                <c:pt idx="22">
                  <c:v>0.18908517538746655</c:v>
                </c:pt>
                <c:pt idx="23">
                  <c:v>0.196984977690947</c:v>
                </c:pt>
                <c:pt idx="24">
                  <c:v>0.25163816682736773</c:v>
                </c:pt>
                <c:pt idx="25">
                  <c:v>0.25268391186544653</c:v>
                </c:pt>
                <c:pt idx="26">
                  <c:v>0.28652720202575532</c:v>
                </c:pt>
                <c:pt idx="27">
                  <c:v>0.30034840481960001</c:v>
                </c:pt>
                <c:pt idx="28">
                  <c:v>0.30175407354643397</c:v>
                </c:pt>
                <c:pt idx="29">
                  <c:v>0.31886204891724207</c:v>
                </c:pt>
                <c:pt idx="30">
                  <c:v>0.32424210999343217</c:v>
                </c:pt>
                <c:pt idx="31">
                  <c:v>0.33622877569258264</c:v>
                </c:pt>
                <c:pt idx="32">
                  <c:v>0.36401026067267594</c:v>
                </c:pt>
                <c:pt idx="33">
                  <c:v>0.41064140636165852</c:v>
                </c:pt>
                <c:pt idx="34">
                  <c:v>0.44760673818448149</c:v>
                </c:pt>
                <c:pt idx="35">
                  <c:v>0.47968931646252083</c:v>
                </c:pt>
                <c:pt idx="36">
                  <c:v>0.62653458884057556</c:v>
                </c:pt>
                <c:pt idx="37">
                  <c:v>0.65442393617683303</c:v>
                </c:pt>
                <c:pt idx="38">
                  <c:v>0.68051547493625275</c:v>
                </c:pt>
                <c:pt idx="39">
                  <c:v>0.71422826100407122</c:v>
                </c:pt>
                <c:pt idx="40">
                  <c:v>0.85855007606901235</c:v>
                </c:pt>
                <c:pt idx="41">
                  <c:v>0.9223237378657082</c:v>
                </c:pt>
              </c:numCache>
            </c:numRef>
          </c:val>
          <c:extLst xmlns:c16r2="http://schemas.microsoft.com/office/drawing/2015/06/chart">
            <c:ext xmlns:c16="http://schemas.microsoft.com/office/drawing/2014/chart" uri="{C3380CC4-5D6E-409C-BE32-E72D297353CC}">
              <c16:uniqueId val="{0000000C-1995-4AF4-A807-6AE9B23B5648}"/>
            </c:ext>
          </c:extLst>
        </c:ser>
        <c:dLbls>
          <c:showLegendKey val="0"/>
          <c:showVal val="0"/>
          <c:showCatName val="0"/>
          <c:showSerName val="0"/>
          <c:showPercent val="0"/>
          <c:showBubbleSize val="0"/>
        </c:dLbls>
        <c:gapWidth val="40"/>
        <c:axId val="171260544"/>
        <c:axId val="171295104"/>
      </c:barChart>
      <c:catAx>
        <c:axId val="171260544"/>
        <c:scaling>
          <c:orientation val="minMax"/>
        </c:scaling>
        <c:delete val="0"/>
        <c:axPos val="b"/>
        <c:numFmt formatCode="General" sourceLinked="1"/>
        <c:majorTickMark val="none"/>
        <c:minorTickMark val="none"/>
        <c:tickLblPos val="none"/>
        <c:crossAx val="171295104"/>
        <c:crosses val="autoZero"/>
        <c:auto val="1"/>
        <c:lblAlgn val="ctr"/>
        <c:lblOffset val="100"/>
        <c:noMultiLvlLbl val="0"/>
      </c:catAx>
      <c:valAx>
        <c:axId val="171295104"/>
        <c:scaling>
          <c:orientation val="minMax"/>
          <c:max val="1"/>
          <c:min val="-0.60000000000000009"/>
        </c:scaling>
        <c:delete val="0"/>
        <c:axPos val="l"/>
        <c:numFmt formatCode="0%" sourceLinked="1"/>
        <c:majorTickMark val="out"/>
        <c:minorTickMark val="none"/>
        <c:tickLblPos val="none"/>
        <c:spPr>
          <a:ln>
            <a:noFill/>
          </a:ln>
        </c:spPr>
        <c:crossAx val="1712605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6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621"/>
          </a:xfrm>
          <a:prstGeom prst="rect">
            <a:avLst/>
          </a:prstGeom>
        </p:spPr>
        <p:txBody>
          <a:bodyPr vert="horz" lIns="91440" tIns="45720" rIns="91440" bIns="45720" rtlCol="0"/>
          <a:lstStyle>
            <a:lvl1pPr algn="r">
              <a:defRPr sz="1200"/>
            </a:lvl1pPr>
          </a:lstStyle>
          <a:p>
            <a:fld id="{F99DA2D5-BD18-43A4-83EC-9EB9A81EAAD0}" type="datetimeFigureOut">
              <a:rPr lang="en-US" smtClean="0"/>
              <a:t>8/3/2017</a:t>
            </a:fld>
            <a:endParaRPr lang="en-US" dirty="0"/>
          </a:p>
        </p:txBody>
      </p:sp>
      <p:sp>
        <p:nvSpPr>
          <p:cNvPr id="4" name="Footer Placeholder 3"/>
          <p:cNvSpPr>
            <a:spLocks noGrp="1"/>
          </p:cNvSpPr>
          <p:nvPr>
            <p:ph type="ftr" sz="quarter" idx="2"/>
          </p:nvPr>
        </p:nvSpPr>
        <p:spPr>
          <a:xfrm>
            <a:off x="1" y="8830780"/>
            <a:ext cx="3038475" cy="4656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30780"/>
            <a:ext cx="3038475" cy="465620"/>
          </a:xfrm>
          <a:prstGeom prst="rect">
            <a:avLst/>
          </a:prstGeom>
        </p:spPr>
        <p:txBody>
          <a:bodyPr vert="horz" lIns="91440" tIns="45720" rIns="91440" bIns="45720" rtlCol="0" anchor="b"/>
          <a:lstStyle>
            <a:lvl1pPr algn="r">
              <a:defRPr sz="1200"/>
            </a:lvl1pPr>
          </a:lstStyle>
          <a:p>
            <a:fld id="{CDD6E823-8CD4-44EF-8731-B6877B3D2F8C}" type="slidenum">
              <a:rPr lang="en-US" smtClean="0"/>
              <a:t>‹#›</a:t>
            </a:fld>
            <a:endParaRPr lang="en-US" dirty="0"/>
          </a:p>
        </p:txBody>
      </p:sp>
    </p:spTree>
    <p:extLst>
      <p:ext uri="{BB962C8B-B14F-4D97-AF65-F5344CB8AC3E}">
        <p14:creationId xmlns:p14="http://schemas.microsoft.com/office/powerpoint/2010/main" val="1987630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5"/>
          </a:xfrm>
          <a:prstGeom prst="rect">
            <a:avLst/>
          </a:prstGeom>
        </p:spPr>
        <p:txBody>
          <a:bodyPr vert="horz" lIns="92757" tIns="46378" rIns="92757" bIns="46378" rtlCol="0"/>
          <a:lstStyle>
            <a:lvl1pPr algn="r">
              <a:defRPr sz="1200"/>
            </a:lvl1pPr>
          </a:lstStyle>
          <a:p>
            <a:fld id="{0006E048-6FB4-4796-A07D-3564BB456216}" type="datetimeFigureOut">
              <a:rPr lang="en-US" smtClean="0"/>
              <a:t>8/3/2017</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2757" tIns="46378" rIns="92757" bIns="46378" rtlCol="0" anchor="b"/>
          <a:lstStyle>
            <a:lvl1pPr algn="r">
              <a:defRPr sz="1200"/>
            </a:lvl1pPr>
          </a:lstStyle>
          <a:p>
            <a:fld id="{40FFBA99-E1AD-4762-939A-2DF234B53322}" type="slidenum">
              <a:rPr lang="en-US" smtClean="0"/>
              <a:t>‹#›</a:t>
            </a:fld>
            <a:endParaRPr lang="en-US" dirty="0"/>
          </a:p>
        </p:txBody>
      </p:sp>
    </p:spTree>
    <p:extLst>
      <p:ext uri="{BB962C8B-B14F-4D97-AF65-F5344CB8AC3E}">
        <p14:creationId xmlns:p14="http://schemas.microsoft.com/office/powerpoint/2010/main" val="4114040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8373" tIns="24186" rIns="48373" bIns="24186">
            <a:normAutofit/>
          </a:bodyPr>
          <a:lstStyle/>
          <a:p>
            <a:r>
              <a:rPr lang="en-US" dirty="0"/>
              <a:t>DTE has a long and proud</a:t>
            </a:r>
            <a:r>
              <a:rPr lang="en-US" baseline="0" dirty="0"/>
              <a:t> history that includes visionaries like Thomas Edison and Henry Ford, who was an early engineer who went on to design some car…I think it was Model A or something. </a:t>
            </a:r>
          </a:p>
          <a:p>
            <a:r>
              <a:rPr lang="en-US" baseline="0" dirty="0"/>
              <a:t>Explain that we have been  on the NYSE for 100 years, a proud accomplishment where only a small number of companies remain. With this long history, comes an engrained culture that hasn’t always been easy to move nor has always seen the need to continuously improve.</a:t>
            </a:r>
          </a:p>
        </p:txBody>
      </p:sp>
    </p:spTree>
    <p:extLst>
      <p:ext uri="{BB962C8B-B14F-4D97-AF65-F5344CB8AC3E}">
        <p14:creationId xmlns:p14="http://schemas.microsoft.com/office/powerpoint/2010/main" val="1754206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GSP portfolio</a:t>
            </a:r>
            <a:r>
              <a:rPr lang="en-US" baseline="0" dirty="0"/>
              <a:t> has rapidly expanded over the past few years with interest in major pipelines like Millennium, Vector and Nexus that transport gas from wells throughout the Northeast. Also with the rise in Gas availability throughout the Marcellus and Utica Shale areas, DTE recently made a large acquisition that will allow us to expand out capability further into the South.</a:t>
            </a:r>
          </a:p>
          <a:p>
            <a:endParaRPr lang="en-US" baseline="0" dirty="0"/>
          </a:p>
        </p:txBody>
      </p:sp>
      <p:sp>
        <p:nvSpPr>
          <p:cNvPr id="4" name="Slide Number Placeholder 3"/>
          <p:cNvSpPr>
            <a:spLocks noGrp="1"/>
          </p:cNvSpPr>
          <p:nvPr>
            <p:ph type="sldNum" sz="quarter" idx="10"/>
          </p:nvPr>
        </p:nvSpPr>
        <p:spPr/>
        <p:txBody>
          <a:bodyPr/>
          <a:lstStyle/>
          <a:p>
            <a:fld id="{40FFBA99-E1AD-4762-939A-2DF234B53322}" type="slidenum">
              <a:rPr lang="en-US" smtClean="0"/>
              <a:t>11</a:t>
            </a:fld>
            <a:endParaRPr lang="en-US" dirty="0"/>
          </a:p>
        </p:txBody>
      </p:sp>
    </p:spTree>
    <p:extLst>
      <p:ext uri="{BB962C8B-B14F-4D97-AF65-F5344CB8AC3E}">
        <p14:creationId xmlns:p14="http://schemas.microsoft.com/office/powerpoint/2010/main" val="174508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major non-regulated business is Power &amp; Industrial</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12</a:t>
            </a:fld>
            <a:endParaRPr lang="en-US" dirty="0"/>
          </a:p>
        </p:txBody>
      </p:sp>
    </p:spTree>
    <p:extLst>
      <p:ext uri="{BB962C8B-B14F-4D97-AF65-F5344CB8AC3E}">
        <p14:creationId xmlns:p14="http://schemas.microsoft.com/office/powerpoint/2010/main" val="1334915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business reaches way beyond our Michigan borders</a:t>
            </a:r>
            <a:r>
              <a:rPr lang="en-US" baseline="0" dirty="0"/>
              <a:t> to offer Energy Management services to a wide range of commercial sites (give some examples). P &amp; I also operates several </a:t>
            </a:r>
            <a:r>
              <a:rPr lang="en-US" baseline="0" dirty="0" err="1"/>
              <a:t>BioMass</a:t>
            </a:r>
            <a:r>
              <a:rPr lang="en-US" baseline="0" dirty="0"/>
              <a:t> plants in the West that burn renewable fuel such as Fruit Pits and various wood materials. Additionally, we also operate facilities at landfills were the methane gas is captured and used and renewable fuel.</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13</a:t>
            </a:fld>
            <a:endParaRPr lang="en-US" dirty="0"/>
          </a:p>
        </p:txBody>
      </p:sp>
    </p:spTree>
    <p:extLst>
      <p:ext uri="{BB962C8B-B14F-4D97-AF65-F5344CB8AC3E}">
        <p14:creationId xmlns:p14="http://schemas.microsoft.com/office/powerpoint/2010/main" val="3015655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focused</a:t>
            </a:r>
            <a:r>
              <a:rPr lang="en-US" baseline="0" dirty="0"/>
              <a:t> efforts discussed previously are providing 30-40% cost reductions by doing the following:</a:t>
            </a:r>
          </a:p>
          <a:p>
            <a:pPr marL="171450" indent="-171450">
              <a:buFont typeface="Arial" panose="020B0604020202020204" pitchFamily="34" charset="0"/>
              <a:buChar char="•"/>
            </a:pPr>
            <a:r>
              <a:rPr lang="en-US" baseline="0" dirty="0"/>
              <a:t>Utilizing continuous improvement tools and methodologies to drive out waste in our processes</a:t>
            </a:r>
          </a:p>
          <a:p>
            <a:pPr marL="171450" indent="-171450">
              <a:buFont typeface="Arial" panose="020B0604020202020204" pitchFamily="34" charset="0"/>
              <a:buChar char="•"/>
            </a:pPr>
            <a:r>
              <a:rPr lang="en-US" baseline="0" dirty="0"/>
              <a:t>Leveraging new innovative tools to achieve productivity gains</a:t>
            </a:r>
          </a:p>
          <a:p>
            <a:pPr marL="171450" indent="-171450">
              <a:buFont typeface="Arial" panose="020B0604020202020204" pitchFamily="34" charset="0"/>
              <a:buChar char="•"/>
            </a:pPr>
            <a:r>
              <a:rPr lang="en-US" baseline="0" dirty="0"/>
              <a:t>Continued efforts in new generation and reliability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is all being performed to drive positive customer experiences </a:t>
            </a:r>
          </a:p>
          <a:p>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14</a:t>
            </a:fld>
            <a:endParaRPr lang="en-US" dirty="0"/>
          </a:p>
        </p:txBody>
      </p:sp>
    </p:spTree>
    <p:extLst>
      <p:ext uri="{BB962C8B-B14F-4D97-AF65-F5344CB8AC3E}">
        <p14:creationId xmlns:p14="http://schemas.microsoft.com/office/powerpoint/2010/main" val="2459605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DTE Energy is one</a:t>
            </a:r>
            <a:r>
              <a:rPr lang="en-US" baseline="0" dirty="0"/>
              <a:t> of the original seven leaders of this initiative. Administered through an alliance with the Michigan Economic Development Corporation and Business Leaders for Michigan. Pure Michigan Business Connect is a multi- billion dollar public-private initiative connecting buyers to suppliers of Michigan goods and services. Through the business-to-business network, Michigan companies are encourage to increase their procurement within the state.</a:t>
            </a:r>
          </a:p>
          <a:p>
            <a:r>
              <a:rPr lang="en-US" baseline="0" dirty="0"/>
              <a:t>DTE has implemented key strategies to continue to grow our MI spend, including:</a:t>
            </a:r>
          </a:p>
          <a:p>
            <a:pPr marL="171450" indent="-171450">
              <a:buFont typeface="Arial" panose="020B0604020202020204" pitchFamily="34" charset="0"/>
              <a:buChar char="•"/>
            </a:pPr>
            <a:r>
              <a:rPr lang="en-US" baseline="0" dirty="0"/>
              <a:t>A requirement of at least two Michigan suppliers on all new contracts available to bid</a:t>
            </a:r>
          </a:p>
          <a:p>
            <a:pPr marL="171450" indent="-171450">
              <a:buFont typeface="Arial" panose="020B0604020202020204" pitchFamily="34" charset="0"/>
              <a:buChar char="•"/>
            </a:pPr>
            <a:r>
              <a:rPr lang="en-US" baseline="0" dirty="0"/>
              <a:t>An establishment of internal Michigan spend targets to drive ownership</a:t>
            </a:r>
          </a:p>
          <a:p>
            <a:pPr marL="171450" indent="-171450">
              <a:buFont typeface="Arial" panose="020B0604020202020204" pitchFamily="34" charset="0"/>
              <a:buChar char="•"/>
            </a:pPr>
            <a:r>
              <a:rPr lang="en-US" baseline="0" dirty="0"/>
              <a:t>A commitment to work existing and new suppliers to physically locate in Michigan</a:t>
            </a:r>
          </a:p>
          <a:p>
            <a:pPr marL="171450" indent="-171450">
              <a:buFont typeface="Arial" panose="020B0604020202020204" pitchFamily="34" charset="0"/>
              <a:buChar char="•"/>
            </a:pPr>
            <a:r>
              <a:rPr lang="en-US" baseline="0" dirty="0"/>
              <a:t>A commitment to negotiate with existing suppliers to use Tier 2 Michigan suppliers and Michigan labor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 addition to supporting local suppliers, we particularly recognize the importance of cultivating business relationships with Detroit based and certified diversity suppliers. </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15</a:t>
            </a:fld>
            <a:endParaRPr lang="en-US" dirty="0"/>
          </a:p>
        </p:txBody>
      </p:sp>
    </p:spTree>
    <p:extLst>
      <p:ext uri="{BB962C8B-B14F-4D97-AF65-F5344CB8AC3E}">
        <p14:creationId xmlns:p14="http://schemas.microsoft.com/office/powerpoint/2010/main" val="2413978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Segway from WHO we are, to HOW we plan to accomplish our goals and affordability for our customers. This slide along with the other is the beginning of the CI discussion.</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16</a:t>
            </a:fld>
            <a:endParaRPr lang="en-US" dirty="0"/>
          </a:p>
        </p:txBody>
      </p:sp>
    </p:spTree>
    <p:extLst>
      <p:ext uri="{BB962C8B-B14F-4D97-AF65-F5344CB8AC3E}">
        <p14:creationId xmlns:p14="http://schemas.microsoft.com/office/powerpoint/2010/main" val="758155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see our</a:t>
            </a:r>
            <a:r>
              <a:rPr lang="en-US" baseline="0" dirty="0"/>
              <a:t> aspiration….. is an interconnection of best operated and force for growth and prosperity. How do we effectively do this…. Continuous Improvement</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17</a:t>
            </a:fld>
            <a:endParaRPr lang="en-US" dirty="0"/>
          </a:p>
        </p:txBody>
      </p:sp>
    </p:spTree>
    <p:extLst>
      <p:ext uri="{BB962C8B-B14F-4D97-AF65-F5344CB8AC3E}">
        <p14:creationId xmlns:p14="http://schemas.microsoft.com/office/powerpoint/2010/main" val="1447589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an little history about our CI Journey,</a:t>
            </a:r>
            <a:r>
              <a:rPr lang="en-US" baseline="0" dirty="0"/>
              <a:t> while our company has always be one of innovation, it was essentially kick-started in the last 90’s do the introduction of Choice and the fear of loss of electric load. This jump start and subsequent years followed a more typical approach to CI implementation where tools were added over the years and CI was a function of what a handful of skilled people did, but not everyone.</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18</a:t>
            </a:fld>
            <a:endParaRPr lang="en-US" dirty="0"/>
          </a:p>
        </p:txBody>
      </p:sp>
    </p:spTree>
    <p:extLst>
      <p:ext uri="{BB962C8B-B14F-4D97-AF65-F5344CB8AC3E}">
        <p14:creationId xmlns:p14="http://schemas.microsoft.com/office/powerpoint/2010/main" val="118878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a:t>
            </a:r>
            <a:r>
              <a:rPr lang="en-US" dirty="0"/>
              <a:t>our approach was getting results,</a:t>
            </a:r>
            <a:r>
              <a:rPr lang="en-US" baseline="0" dirty="0"/>
              <a:t> our leaders wanted more that just cost savings, we wanted a way to transform our culture where everyone could participate in seeing and solving problems. It was at this time that we took a step back and took a couple of pages from Toyota, who has also struggling to help it’s suppliers understand the Toyota Way. Steven Spear, an MIT researcher, published a book called Chasing the Rabbit (based on his landmark work and HBR </a:t>
            </a:r>
            <a:r>
              <a:rPr lang="en-US" baseline="0" dirty="0" err="1"/>
              <a:t>artcle</a:t>
            </a:r>
            <a:r>
              <a:rPr lang="en-US" baseline="0" dirty="0"/>
              <a:t> called Decoding the DNA of Toyota) that help to decode their approach.</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19</a:t>
            </a:fld>
            <a:endParaRPr lang="en-US" dirty="0"/>
          </a:p>
        </p:txBody>
      </p:sp>
    </p:spTree>
    <p:extLst>
      <p:ext uri="{BB962C8B-B14F-4D97-AF65-F5344CB8AC3E}">
        <p14:creationId xmlns:p14="http://schemas.microsoft.com/office/powerpoint/2010/main" val="214718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book,</a:t>
            </a:r>
            <a:r>
              <a:rPr lang="en-US" baseline="0" dirty="0"/>
              <a:t> Spear reframed Toyota’s approach, to building employee capacities in four areas. Explain the four capabilities here and that the most important one is the last, where Leaders are the ones to develop these capabilities in there people.</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20</a:t>
            </a:fld>
            <a:endParaRPr lang="en-US" dirty="0"/>
          </a:p>
        </p:txBody>
      </p:sp>
    </p:spTree>
    <p:extLst>
      <p:ext uri="{BB962C8B-B14F-4D97-AF65-F5344CB8AC3E}">
        <p14:creationId xmlns:p14="http://schemas.microsoft.com/office/powerpoint/2010/main" val="75712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DTE Energy’s aspiration is to</a:t>
            </a:r>
            <a:r>
              <a:rPr lang="en-US" baseline="0" dirty="0">
                <a:latin typeface="Times New Roman" panose="02020603050405020304" pitchFamily="18" charset="0"/>
                <a:cs typeface="Times New Roman" panose="02020603050405020304" pitchFamily="18" charset="0"/>
              </a:rPr>
              <a:t> be the best operated utility in North America and a force for growth and prosperity in the communities where we live and serve. We are well underway to achieving that aspiration as noted above….</a:t>
            </a: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Earnings are record high</a:t>
            </a: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Volunteerism within the DNA of our employees</a:t>
            </a: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Focused on renewable energy</a:t>
            </a: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Located in over 15 states</a:t>
            </a: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Customer focused leader</a:t>
            </a:r>
          </a:p>
          <a:p>
            <a:pPr marL="171450" indent="-171450">
              <a:buFont typeface="Arial" panose="020B0604020202020204" pitchFamily="34" charset="0"/>
              <a:buChar char="•"/>
            </a:pPr>
            <a:r>
              <a:rPr lang="en-US" baseline="0" dirty="0">
                <a:latin typeface="Times New Roman" panose="02020603050405020304" pitchFamily="18" charset="0"/>
                <a:cs typeface="Times New Roman" panose="02020603050405020304" pitchFamily="18" charset="0"/>
              </a:rPr>
              <a:t>Working to continuously improve our daily work</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0FFBA99-E1AD-4762-939A-2DF234B53322}" type="slidenum">
              <a:rPr lang="en-US" smtClean="0"/>
              <a:t>3</a:t>
            </a:fld>
            <a:endParaRPr lang="en-US" dirty="0"/>
          </a:p>
        </p:txBody>
      </p:sp>
    </p:spTree>
    <p:extLst>
      <p:ext uri="{BB962C8B-B14F-4D97-AF65-F5344CB8AC3E}">
        <p14:creationId xmlns:p14="http://schemas.microsoft.com/office/powerpoint/2010/main" val="292442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started to develop the skills</a:t>
            </a:r>
            <a:r>
              <a:rPr lang="en-US" baseline="0" dirty="0"/>
              <a:t> and capabilities to see and solve problems, we also needed to use CI itself to know if we were getting better at the approach and where we may have spots that needed additional assistance, so what we call the CI Maturity Model, was created. This is our method of inspection to help leaders in the company understand their current state of “maturity” and then with assistance, help them to develop a plan to move their capabilities forward, focused on real business results.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21</a:t>
            </a:fld>
            <a:endParaRPr lang="en-US" dirty="0"/>
          </a:p>
        </p:txBody>
      </p:sp>
    </p:spTree>
    <p:extLst>
      <p:ext uri="{BB962C8B-B14F-4D97-AF65-F5344CB8AC3E}">
        <p14:creationId xmlns:p14="http://schemas.microsoft.com/office/powerpoint/2010/main" val="1597049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not all leaders appreciated the extra oversight and help, it did create the needed tension to help leaders understand</a:t>
            </a:r>
            <a:r>
              <a:rPr lang="en-US" baseline="0" dirty="0"/>
              <a:t> that HOW we get results, is as important as the results themselves. To sustain the culture we wanted, we needed everyone focused on understanding waste, seeing problems and knowing how to go about solving them in a robust way. What surfaced early on was that our people didn’t have the training and knowledge to do this a robust way…...Segway to the next slide on Training.</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22</a:t>
            </a:fld>
            <a:endParaRPr lang="en-US" dirty="0"/>
          </a:p>
        </p:txBody>
      </p:sp>
    </p:spTree>
    <p:extLst>
      <p:ext uri="{BB962C8B-B14F-4D97-AF65-F5344CB8AC3E}">
        <p14:creationId xmlns:p14="http://schemas.microsoft.com/office/powerpoint/2010/main" val="2610414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hierarchy of training looks like this. O</a:t>
            </a:r>
            <a:r>
              <a:rPr lang="en-US" baseline="0" dirty="0"/>
              <a:t>ver the years we’ve evolved our curriculum to ensure that our people have the right knowledge at the right level to help them apply CI to our most demanding processes and problems. While we use the titles of “Belts” most of our curriculum is DTE specific and targeted at leaders so that they then can develop their own people to see and solve problems.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23</a:t>
            </a:fld>
            <a:endParaRPr lang="en-US" dirty="0"/>
          </a:p>
        </p:txBody>
      </p:sp>
    </p:spTree>
    <p:extLst>
      <p:ext uri="{BB962C8B-B14F-4D97-AF65-F5344CB8AC3E}">
        <p14:creationId xmlns:p14="http://schemas.microsoft.com/office/powerpoint/2010/main" val="768456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a:t>
            </a:r>
            <a:r>
              <a:rPr lang="en-US" baseline="0" dirty="0"/>
              <a:t> CI foundational capability taking shape, our CEO, Gerry Anderson, witnessing what could be accomplished from our people when practicing CI in a meaningful way, he embedded this practice into our set of company values adding “We believe that improvement is our daily responsibility, …. and know those we serve have the right to expect that from us”. As time progressed, 8 other foundational capabilities were identified that many follow the same approach as our CI Capability, where a framework is established, training, support and assessment. I’ll take more about our Project Management capability shortly.</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24</a:t>
            </a:fld>
            <a:endParaRPr lang="en-US" dirty="0"/>
          </a:p>
        </p:txBody>
      </p:sp>
    </p:spTree>
    <p:extLst>
      <p:ext uri="{BB962C8B-B14F-4D97-AF65-F5344CB8AC3E}">
        <p14:creationId xmlns:p14="http://schemas.microsoft.com/office/powerpoint/2010/main" val="355201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any</a:t>
            </a:r>
            <a:r>
              <a:rPr lang="en-US" baseline="0" dirty="0"/>
              <a:t> of you read the book by Malcom Gladwell called OUTLIERS? In his book he talks about what “deliberate practice” is. It’s not going to the golf range and hitting balls, its much more intentionally. It’s working a specific part of your swing, with a goal in mind, measurement and under the guidance of the coach.  He states to really get good at anything you need to deliberately practice for 10,000 hours. That seems daunting! Well we starting make some parallels to our CI capability and asked ourselves, what do we want our people to be GOOD AT and how do we want them to practice everyday?</a:t>
            </a:r>
          </a:p>
          <a:p>
            <a:endParaRPr lang="en-US" baseline="0" dirty="0"/>
          </a:p>
          <a:p>
            <a:r>
              <a:rPr lang="en-US" baseline="0" dirty="0"/>
              <a:t>From this we established 5 behaviors that we want our employee to do over and over again, as a way to build capability, and under the guidance of their leader. These are:</a:t>
            </a:r>
          </a:p>
          <a:p>
            <a:endParaRPr lang="en-US" baseline="0" dirty="0"/>
          </a:p>
          <a:p>
            <a:pPr marL="228600" indent="-228600">
              <a:buAutoNum type="arabicPeriod"/>
            </a:pPr>
            <a:r>
              <a:rPr lang="en-US" baseline="0" dirty="0"/>
              <a:t>Huddle with your employees – around the process that they perform every day.</a:t>
            </a:r>
          </a:p>
          <a:p>
            <a:pPr marL="228600" indent="-228600">
              <a:buAutoNum type="arabicPeriod"/>
            </a:pPr>
            <a:r>
              <a:rPr lang="en-US" baseline="0" dirty="0"/>
              <a:t>Ask them (not tell them) questions – about how the process is performing (good and bad) to surface where we can do better tomorrow</a:t>
            </a:r>
          </a:p>
          <a:p>
            <a:pPr marL="228600" indent="-228600">
              <a:buAutoNum type="arabicPeriod"/>
            </a:pPr>
            <a:r>
              <a:rPr lang="en-US" dirty="0"/>
              <a:t>Go</a:t>
            </a:r>
            <a:r>
              <a:rPr lang="en-US" baseline="0" dirty="0"/>
              <a:t> and See the </a:t>
            </a:r>
            <a:r>
              <a:rPr lang="en-US" dirty="0"/>
              <a:t>problems are identified</a:t>
            </a:r>
            <a:r>
              <a:rPr lang="en-US" baseline="0" dirty="0"/>
              <a:t> – to understand the current condition first hand</a:t>
            </a:r>
          </a:p>
          <a:p>
            <a:pPr marL="228600" indent="-228600">
              <a:buAutoNum type="arabicPeriod"/>
            </a:pPr>
            <a:r>
              <a:rPr lang="en-US" baseline="0" dirty="0"/>
              <a:t>Now start to problem solve – using the scientific method to prevent recurrence</a:t>
            </a:r>
          </a:p>
          <a:p>
            <a:pPr marL="228600" indent="-228600">
              <a:buAutoNum type="arabicPeriod"/>
            </a:pPr>
            <a:r>
              <a:rPr lang="en-US" baseline="0" dirty="0"/>
              <a:t>and finally, Change the Process Design – to reflect the changes. This step is most important as it’s how we embed our learning for others to benefit from it.</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25</a:t>
            </a:fld>
            <a:endParaRPr lang="en-US" dirty="0"/>
          </a:p>
        </p:txBody>
      </p:sp>
    </p:spTree>
    <p:extLst>
      <p:ext uri="{BB962C8B-B14F-4D97-AF65-F5344CB8AC3E}">
        <p14:creationId xmlns:p14="http://schemas.microsoft.com/office/powerpoint/2010/main" val="1034264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this cycle, that we continue to work at and as problems occur in our</a:t>
            </a:r>
            <a:r>
              <a:rPr lang="en-US" baseline="0" dirty="0"/>
              <a:t> ability to learn and practices these behaviors</a:t>
            </a:r>
            <a:r>
              <a:rPr lang="en-US" dirty="0"/>
              <a:t>, we countermeasure</a:t>
            </a:r>
            <a:r>
              <a:rPr lang="en-US" baseline="0" dirty="0"/>
              <a:t> them and then test for improvement. Just think about the power of 10,000 employees, surfacing and solving just a few problems, 365 days a year. That a tremendous force that can really make change happen for the better. </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26</a:t>
            </a:fld>
            <a:endParaRPr lang="en-US" dirty="0"/>
          </a:p>
        </p:txBody>
      </p:sp>
    </p:spTree>
    <p:extLst>
      <p:ext uri="{BB962C8B-B14F-4D97-AF65-F5344CB8AC3E}">
        <p14:creationId xmlns:p14="http://schemas.microsoft.com/office/powerpoint/2010/main" val="1303648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short</a:t>
            </a:r>
            <a:r>
              <a:rPr lang="en-US" baseline="0" dirty="0"/>
              <a:t> video that highlights what I’ve been talking about. </a:t>
            </a:r>
          </a:p>
          <a:p>
            <a:r>
              <a:rPr lang="en-US" baseline="0" dirty="0"/>
              <a:t>** This just a transition slide to introduce the video. </a:t>
            </a:r>
            <a:r>
              <a:rPr lang="en-US" u="sng" baseline="0" dirty="0"/>
              <a:t>Once you click to the next slide the video will start automatically</a:t>
            </a:r>
            <a:r>
              <a:rPr lang="en-US" baseline="0" dirty="0"/>
              <a:t>. **</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27</a:t>
            </a:fld>
            <a:endParaRPr lang="en-US" dirty="0"/>
          </a:p>
        </p:txBody>
      </p:sp>
    </p:spTree>
    <p:extLst>
      <p:ext uri="{BB962C8B-B14F-4D97-AF65-F5344CB8AC3E}">
        <p14:creationId xmlns:p14="http://schemas.microsoft.com/office/powerpoint/2010/main" val="2465094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area that I’m particularly</a:t>
            </a:r>
            <a:r>
              <a:rPr lang="en-US" baseline="0" dirty="0"/>
              <a:t> proud of is our focus on building a strong problem solving capability. I once heard a leader say, “we don’t have any problems”. That tells you that they really don’t understand their process and may not be listening to their people. We admit we have problems everyday and that our processes can get better. It’s this acknowledgement that allows us to move to the next step to then focus on HOW we go about solving problems. We categorize problems into small, medium and large where most can be broken down into smaller problems to then solve. We leverage the A3 approach and have made great strides in helping learners rethink how to break problems down, go after the root cause and then test to confirm if the countermeasures worked. This is slow process of helping people one by one, but it’s a journey worth taking.</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29</a:t>
            </a:fld>
            <a:endParaRPr lang="en-US" dirty="0"/>
          </a:p>
        </p:txBody>
      </p:sp>
    </p:spTree>
    <p:extLst>
      <p:ext uri="{BB962C8B-B14F-4D97-AF65-F5344CB8AC3E}">
        <p14:creationId xmlns:p14="http://schemas.microsoft.com/office/powerpoint/2010/main" val="3350596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also learned along the way</a:t>
            </a:r>
            <a:r>
              <a:rPr lang="en-US" baseline="0" dirty="0"/>
              <a:t> that you need to recognize what you want to see more of, thus we’ve developed ways to share what Great CI Looks like, highlight where employees are using CI to make a improvements for our customers and in our processes. </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30</a:t>
            </a:fld>
            <a:endParaRPr lang="en-US" dirty="0"/>
          </a:p>
        </p:txBody>
      </p:sp>
    </p:spTree>
    <p:extLst>
      <p:ext uri="{BB962C8B-B14F-4D97-AF65-F5344CB8AC3E}">
        <p14:creationId xmlns:p14="http://schemas.microsoft.com/office/powerpoint/2010/main" val="2588634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turn our employees are telling us that we’re building a place</a:t>
            </a:r>
            <a:r>
              <a:rPr lang="en-US" baseline="0" dirty="0"/>
              <a:t> where our they feel empowered to make change happen and enjoy coming to work every day. And this engagement and focus on CI is translating into value for our customers…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31</a:t>
            </a:fld>
            <a:endParaRPr lang="en-US" dirty="0"/>
          </a:p>
        </p:txBody>
      </p:sp>
    </p:spTree>
    <p:extLst>
      <p:ext uri="{BB962C8B-B14F-4D97-AF65-F5344CB8AC3E}">
        <p14:creationId xmlns:p14="http://schemas.microsoft.com/office/powerpoint/2010/main" val="298259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to our largest</a:t>
            </a:r>
            <a:r>
              <a:rPr lang="en-US" baseline="0" dirty="0"/>
              <a:t> Business Unit, DTE Electric</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4</a:t>
            </a:fld>
            <a:endParaRPr lang="en-US" dirty="0"/>
          </a:p>
        </p:txBody>
      </p:sp>
    </p:spTree>
    <p:extLst>
      <p:ext uri="{BB962C8B-B14F-4D97-AF65-F5344CB8AC3E}">
        <p14:creationId xmlns:p14="http://schemas.microsoft.com/office/powerpoint/2010/main" val="219091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where are costs are some of the lowest in  the industry and this translates into</a:t>
            </a:r>
            <a:r>
              <a:rPr lang="en-US" baseline="0" dirty="0"/>
              <a:t> lower utility rates for our customers. </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32</a:t>
            </a:fld>
            <a:endParaRPr lang="en-US" dirty="0"/>
          </a:p>
        </p:txBody>
      </p:sp>
    </p:spTree>
    <p:extLst>
      <p:ext uri="{BB962C8B-B14F-4D97-AF65-F5344CB8AC3E}">
        <p14:creationId xmlns:p14="http://schemas.microsoft.com/office/powerpoint/2010/main" val="859413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we’ve learned a lot over the years and we’re committed </a:t>
            </a:r>
            <a:r>
              <a:rPr lang="en-US" baseline="0" dirty="0"/>
              <a:t>continuing our CI Journey toward becoming the Best Operated Company in North America and a Force for Growth in the Communities where we live and serve. I touch on many of these and would be happy to answer any of your questions. Thank You!</a:t>
            </a:r>
          </a:p>
          <a:p>
            <a:endParaRPr lang="en-US" baseline="0" dirty="0"/>
          </a:p>
          <a:p>
            <a:r>
              <a:rPr lang="en-US" baseline="0" dirty="0"/>
              <a:t>Click to the next slide to then answer questions.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33</a:t>
            </a:fld>
            <a:endParaRPr lang="en-US" dirty="0"/>
          </a:p>
        </p:txBody>
      </p:sp>
    </p:spTree>
    <p:extLst>
      <p:ext uri="{BB962C8B-B14F-4D97-AF65-F5344CB8AC3E}">
        <p14:creationId xmlns:p14="http://schemas.microsoft.com/office/powerpoint/2010/main" val="2216210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DTE Electric</a:t>
            </a:r>
            <a:r>
              <a:rPr lang="en-US" baseline="0" dirty="0"/>
              <a:t> is dedicated to the improvement of their system reliability by efficiently prioritizing infrastructure investments to increase customer satisfaction. The idea is to increase customer affordability through investment planning and cost controls.  </a:t>
            </a:r>
          </a:p>
          <a:p>
            <a:pPr marL="171450" indent="-171450">
              <a:buFont typeface="Arial" panose="020B0604020202020204" pitchFamily="34" charset="0"/>
              <a:buChar char="•"/>
            </a:pPr>
            <a:r>
              <a:rPr lang="en-US" baseline="0" dirty="0"/>
              <a:t>$1 billion capital increase every 4 years until 2026. </a:t>
            </a:r>
          </a:p>
          <a:p>
            <a:pPr marL="171450" indent="-171450">
              <a:buFont typeface="Arial" panose="020B0604020202020204" pitchFamily="34" charset="0"/>
              <a:buChar char="•"/>
            </a:pPr>
            <a:r>
              <a:rPr lang="en-US" baseline="0" dirty="0"/>
              <a:t>This is how we are going to get there…..</a:t>
            </a:r>
          </a:p>
          <a:p>
            <a:pPr marL="171450" indent="-171450">
              <a:buFont typeface="Arial" panose="020B0604020202020204" pitchFamily="34" charset="0"/>
              <a:buChar char="•"/>
            </a:pPr>
            <a:r>
              <a:rPr lang="en-US" baseline="0" dirty="0"/>
              <a:t>Reduce coal electric generation and utilize combine cycle natural gas assets</a:t>
            </a:r>
          </a:p>
          <a:p>
            <a:pPr marL="171450" indent="-171450">
              <a:buFont typeface="Arial" panose="020B0604020202020204" pitchFamily="34" charset="0"/>
              <a:buChar char="•"/>
            </a:pPr>
            <a:r>
              <a:rPr lang="en-US" baseline="0" dirty="0"/>
              <a:t>Our distribution system to focus on Asset health (reduction of corrective maintenance), Tree trimming, Outages (reduce outages and complaints)</a:t>
            </a:r>
          </a:p>
          <a:p>
            <a:pPr marL="171450" indent="-171450">
              <a:buFont typeface="Arial" panose="020B0604020202020204" pitchFamily="34" charset="0"/>
              <a:buChar char="•"/>
            </a:pPr>
            <a:r>
              <a:rPr lang="en-US" baseline="0" dirty="0"/>
              <a:t>How do we get there? As you see in blue we are going to leverage CI tools and methodologies to optimize processes geared at enhancing productivity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5</a:t>
            </a:fld>
            <a:endParaRPr lang="en-US" dirty="0"/>
          </a:p>
        </p:txBody>
      </p:sp>
    </p:spTree>
    <p:extLst>
      <p:ext uri="{BB962C8B-B14F-4D97-AF65-F5344CB8AC3E}">
        <p14:creationId xmlns:p14="http://schemas.microsoft.com/office/powerpoint/2010/main" val="429487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may have seen our recent announcement to reduce our carbon emissions by 80 by 2050. To achieve this goal, we’re transforming our generation fleet and retiring several of our coal plants, with cleaner burning gas combined cycle units as well as wind and solar generation.</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6</a:t>
            </a:fld>
            <a:endParaRPr lang="en-US" dirty="0"/>
          </a:p>
        </p:txBody>
      </p:sp>
    </p:spTree>
    <p:extLst>
      <p:ext uri="{BB962C8B-B14F-4D97-AF65-F5344CB8AC3E}">
        <p14:creationId xmlns:p14="http://schemas.microsoft.com/office/powerpoint/2010/main" val="35539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largest</a:t>
            </a:r>
            <a:r>
              <a:rPr lang="en-US" baseline="0" dirty="0"/>
              <a:t> Business unit is DTE Gas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7</a:t>
            </a:fld>
            <a:endParaRPr lang="en-US" dirty="0"/>
          </a:p>
        </p:txBody>
      </p:sp>
    </p:spTree>
    <p:extLst>
      <p:ext uri="{BB962C8B-B14F-4D97-AF65-F5344CB8AC3E}">
        <p14:creationId xmlns:p14="http://schemas.microsoft.com/office/powerpoint/2010/main" val="137304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Turning now to our Gas business,</a:t>
            </a:r>
          </a:p>
          <a:p>
            <a:pPr marL="171450" indent="-171450">
              <a:buFont typeface="Arial" panose="020B0604020202020204" pitchFamily="34" charset="0"/>
              <a:buChar char="•"/>
            </a:pPr>
            <a:r>
              <a:rPr lang="en-US" dirty="0"/>
              <a:t>…the renewal of aging infrastructure</a:t>
            </a:r>
            <a:r>
              <a:rPr lang="en-US" baseline="0" dirty="0"/>
              <a:t> is the dominant theme here as well.</a:t>
            </a:r>
          </a:p>
          <a:p>
            <a:pPr marL="171450" indent="-171450">
              <a:buFont typeface="Arial" panose="020B0604020202020204" pitchFamily="34" charset="0"/>
              <a:buChar char="•"/>
            </a:pPr>
            <a:r>
              <a:rPr lang="en-US" baseline="0" dirty="0"/>
              <a:t>You can see that our gas utility is entering a period of significant capital investment to better serve our customers and renew our aging infrastructure.</a:t>
            </a:r>
          </a:p>
          <a:p>
            <a:pPr marL="171450" indent="-171450">
              <a:buFont typeface="Arial" panose="020B0604020202020204" pitchFamily="34" charset="0"/>
              <a:buChar char="•"/>
            </a:pPr>
            <a:r>
              <a:rPr lang="en-US" baseline="0" dirty="0"/>
              <a:t>Over the next 5 years we expect to invest $1.8 billion in our gas utility, which is about a  30% increase over the prior 5 years</a:t>
            </a:r>
          </a:p>
          <a:p>
            <a:pPr marL="171450" indent="-171450">
              <a:buFont typeface="Arial" panose="020B0604020202020204" pitchFamily="34" charset="0"/>
              <a:buChar char="•"/>
            </a:pPr>
            <a:r>
              <a:rPr lang="en-US" baseline="0" dirty="0"/>
              <a:t>This increased investment is being driven by a few things:</a:t>
            </a:r>
          </a:p>
          <a:p>
            <a:pPr marL="171450" indent="-171450">
              <a:buFont typeface="Arial" panose="020B0604020202020204" pitchFamily="34" charset="0"/>
              <a:buChar char="•"/>
            </a:pPr>
            <a:r>
              <a:rPr lang="en-US" dirty="0"/>
              <a:t>.We will</a:t>
            </a:r>
            <a:r>
              <a:rPr lang="en-US" baseline="0" dirty="0"/>
              <a:t> be strengthening and renewing our gas infrastructure by accelerating the replacement of our aging cast-iron and unprotected steel pipe shown here in yellow</a:t>
            </a:r>
          </a:p>
          <a:p>
            <a:pPr marL="171450" indent="-171450">
              <a:buFont typeface="Arial" panose="020B0604020202020204" pitchFamily="34" charset="0"/>
              <a:buChar char="•"/>
            </a:pPr>
            <a:r>
              <a:rPr lang="en-US" baseline="0" dirty="0"/>
              <a:t>We will also be adding the compression needed to move gas delivered from the NEXUS pipeline shown in green.</a:t>
            </a:r>
            <a:r>
              <a:rPr lang="en-US" dirty="0"/>
              <a: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8</a:t>
            </a:fld>
            <a:endParaRPr lang="en-US" dirty="0"/>
          </a:p>
        </p:txBody>
      </p:sp>
    </p:spTree>
    <p:extLst>
      <p:ext uri="{BB962C8B-B14F-4D97-AF65-F5344CB8AC3E}">
        <p14:creationId xmlns:p14="http://schemas.microsoft.com/office/powerpoint/2010/main" val="159518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a:t>
            </a:r>
            <a:r>
              <a:rPr lang="en-US" baseline="0" dirty="0"/>
              <a:t> in the prior slide, our gas organization is focused on 3 main items:</a:t>
            </a:r>
          </a:p>
          <a:p>
            <a:pPr marL="228600" indent="-228600">
              <a:buFont typeface="+mj-lt"/>
              <a:buAutoNum type="arabicPeriod"/>
            </a:pPr>
            <a:r>
              <a:rPr lang="en-US" baseline="0" dirty="0"/>
              <a:t>Main replacement- Retiring and/or abandoning of poor/unprotected main and replacing with mainly highly effective plastic pipe</a:t>
            </a:r>
          </a:p>
          <a:p>
            <a:pPr marL="228600" indent="-228600">
              <a:buFont typeface="+mj-lt"/>
              <a:buAutoNum type="arabicPeriod"/>
            </a:pPr>
            <a:r>
              <a:rPr lang="en-US" baseline="0" dirty="0"/>
              <a:t>Pipeline integrity- Enhancing our gas infrastructure to control the flow of gas </a:t>
            </a:r>
          </a:p>
          <a:p>
            <a:pPr marL="228600" indent="-228600">
              <a:buFont typeface="+mj-lt"/>
              <a:buAutoNum type="arabicPeriod"/>
            </a:pPr>
            <a:r>
              <a:rPr lang="en-US" baseline="0" dirty="0"/>
              <a:t>Meter Move Out- Utilizing automated meter technology to reduce manual processes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9</a:t>
            </a:fld>
            <a:endParaRPr lang="en-US" dirty="0"/>
          </a:p>
        </p:txBody>
      </p:sp>
    </p:spTree>
    <p:extLst>
      <p:ext uri="{BB962C8B-B14F-4D97-AF65-F5344CB8AC3E}">
        <p14:creationId xmlns:p14="http://schemas.microsoft.com/office/powerpoint/2010/main" val="295977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more significant non-regulated</a:t>
            </a:r>
            <a:r>
              <a:rPr lang="en-US" baseline="0" dirty="0"/>
              <a:t> business is what we call GSP, Gas Storage and Pipelines</a:t>
            </a:r>
            <a:endParaRPr lang="en-US" dirty="0"/>
          </a:p>
        </p:txBody>
      </p:sp>
      <p:sp>
        <p:nvSpPr>
          <p:cNvPr id="4" name="Slide Number Placeholder 3"/>
          <p:cNvSpPr>
            <a:spLocks noGrp="1"/>
          </p:cNvSpPr>
          <p:nvPr>
            <p:ph type="sldNum" sz="quarter" idx="10"/>
          </p:nvPr>
        </p:nvSpPr>
        <p:spPr/>
        <p:txBody>
          <a:bodyPr/>
          <a:lstStyle/>
          <a:p>
            <a:fld id="{40FFBA99-E1AD-4762-939A-2DF234B53322}" type="slidenum">
              <a:rPr lang="en-US" smtClean="0"/>
              <a:t>10</a:t>
            </a:fld>
            <a:endParaRPr lang="en-US" dirty="0"/>
          </a:p>
        </p:txBody>
      </p:sp>
    </p:spTree>
    <p:extLst>
      <p:ext uri="{BB962C8B-B14F-4D97-AF65-F5344CB8AC3E}">
        <p14:creationId xmlns:p14="http://schemas.microsoft.com/office/powerpoint/2010/main" val="410910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CD700-E223-4F00-9994-C648191607CA}" type="datetimeFigureOut">
              <a:rPr lang="en-US" smtClean="0"/>
              <a:t>8/3/2017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25F3B8-1B8F-4E69-B174-A81541C9E55A}" type="slidenum">
              <a:rPr lang="en-US" smtClean="0"/>
              <a:t>‹#›</a:t>
            </a:fld>
            <a:endParaRPr lang="en-US" dirty="0"/>
          </a:p>
        </p:txBody>
      </p:sp>
    </p:spTree>
    <p:extLst>
      <p:ext uri="{BB962C8B-B14F-4D97-AF65-F5344CB8AC3E}">
        <p14:creationId xmlns:p14="http://schemas.microsoft.com/office/powerpoint/2010/main" val="361531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2149389"/>
            <a:ext cx="7315200" cy="38975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14DC7CE-85E6-254B-9DCD-F794B337F1EA}" type="datetime3">
              <a:rPr lang="en-US" smtClean="0"/>
              <a:t>3 August 2017</a:t>
            </a:fld>
            <a:endParaRPr lang="en-US" dirty="0"/>
          </a:p>
        </p:txBody>
      </p:sp>
      <p:sp>
        <p:nvSpPr>
          <p:cNvPr id="16" name="Title 1"/>
          <p:cNvSpPr>
            <a:spLocks noGrp="1"/>
          </p:cNvSpPr>
          <p:nvPr>
            <p:ph type="title"/>
          </p:nvPr>
        </p:nvSpPr>
        <p:spPr>
          <a:xfrm>
            <a:off x="838199" y="990601"/>
            <a:ext cx="7305533" cy="840698"/>
          </a:xfrm>
        </p:spPr>
        <p:txBody>
          <a:bodyPr>
            <a:noAutofit/>
          </a:bodyPr>
          <a:lstStyle>
            <a:lvl1pPr>
              <a:defRPr sz="3200" baseline="0">
                <a:solidFill>
                  <a:schemeClr val="tx1"/>
                </a:solidFill>
              </a:defRPr>
            </a:lvl1pPr>
          </a:lstStyle>
          <a:p>
            <a:r>
              <a:rPr lang="en-US" dirty="0"/>
              <a:t>Click to edit Master title style</a:t>
            </a:r>
          </a:p>
        </p:txBody>
      </p:sp>
      <p:pic>
        <p:nvPicPr>
          <p:cNvPr id="10"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100" r="11396" b="-1"/>
          <a:stretch/>
        </p:blipFill>
        <p:spPr bwMode="auto">
          <a:xfrm>
            <a:off x="9150203" y="854239"/>
            <a:ext cx="3064186" cy="2593731"/>
          </a:xfrm>
          <a:prstGeom prst="rect">
            <a:avLst/>
          </a:prstGeom>
          <a:noFill/>
          <a:ln w="9525">
            <a:noFill/>
            <a:miter lim="800000"/>
            <a:headEnd/>
            <a:tailEnd/>
          </a:ln>
        </p:spPr>
      </p:pic>
      <p:pic>
        <p:nvPicPr>
          <p:cNvPr id="11"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3113" r="11288" b="5577"/>
          <a:stretch/>
        </p:blipFill>
        <p:spPr bwMode="auto">
          <a:xfrm>
            <a:off x="9152440" y="3435938"/>
            <a:ext cx="3055973" cy="2517365"/>
          </a:xfrm>
          <a:prstGeom prst="rect">
            <a:avLst/>
          </a:prstGeom>
          <a:noFill/>
          <a:ln w="9525">
            <a:noFill/>
            <a:miter lim="800000"/>
            <a:headEnd/>
            <a:tailEnd/>
          </a:ln>
        </p:spPr>
      </p:pic>
      <p:cxnSp>
        <p:nvCxnSpPr>
          <p:cNvPr id="5" name="Straight Connector 4"/>
          <p:cNvCxnSpPr/>
          <p:nvPr userDrawn="1"/>
        </p:nvCxnSpPr>
        <p:spPr>
          <a:xfrm>
            <a:off x="9147235" y="0"/>
            <a:ext cx="0" cy="6858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9149600" y="838278"/>
            <a:ext cx="3067756" cy="6019722"/>
          </a:xfrm>
          <a:prstGeom prst="rect">
            <a:avLst/>
          </a:prstGeom>
          <a:solidFill>
            <a:schemeClr val="bg1">
              <a:lumMod val="85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04755" y="6099047"/>
            <a:ext cx="2750829" cy="618164"/>
          </a:xfrm>
          <a:prstGeom prst="rect">
            <a:avLst/>
          </a:prstGeom>
        </p:spPr>
      </p:pic>
      <p:sp>
        <p:nvSpPr>
          <p:cNvPr id="13" name="Rectangle 12"/>
          <p:cNvSpPr/>
          <p:nvPr userDrawn="1"/>
        </p:nvSpPr>
        <p:spPr>
          <a:xfrm>
            <a:off x="0" y="0"/>
            <a:ext cx="12217356" cy="83827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2654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CD700-E223-4F00-9994-C648191607CA}" type="datetimeFigureOut">
              <a:rPr lang="en-US" smtClean="0"/>
              <a:t>8/3/2017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5F3B8-1B8F-4E69-B174-A81541C9E55A}" type="slidenum">
              <a:rPr lang="en-US" smtClean="0"/>
              <a:t>‹#›</a:t>
            </a:fld>
            <a:endParaRPr lang="en-US" dirty="0"/>
          </a:p>
        </p:txBody>
      </p:sp>
    </p:spTree>
    <p:extLst>
      <p:ext uri="{BB962C8B-B14F-4D97-AF65-F5344CB8AC3E}">
        <p14:creationId xmlns:p14="http://schemas.microsoft.com/office/powerpoint/2010/main" val="697615502"/>
      </p:ext>
    </p:extLst>
  </p:cSld>
  <p:clrMap bg1="lt1" tx1="dk1" bg2="lt2" tx2="dk2" accent1="accent1" accent2="accent2" accent3="accent3" accent4="accent4" accent5="accent5" accent6="accent6" hlink="hlink" folHlink="folHlink"/>
  <p:sldLayoutIdLst>
    <p:sldLayoutId id="2147483655"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4.gi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3.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tiff"/><Relationship Id="rId3" Type="http://schemas.openxmlformats.org/officeDocument/2006/relationships/image" Target="../media/image81.jpeg"/><Relationship Id="rId7" Type="http://schemas.openxmlformats.org/officeDocument/2006/relationships/image" Target="../media/image84.jpeg"/><Relationship Id="rId12" Type="http://schemas.openxmlformats.org/officeDocument/2006/relationships/image" Target="../media/image89.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g"/><Relationship Id="rId10" Type="http://schemas.openxmlformats.org/officeDocument/2006/relationships/image" Target="../media/image87.jpeg"/><Relationship Id="rId4" Type="http://schemas.openxmlformats.org/officeDocument/2006/relationships/image" Target="../media/image11.png"/><Relationship Id="rId9"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rcRect r="11329"/>
          <a:stretch>
            <a:fillRect/>
          </a:stretch>
        </p:blipFill>
        <p:spPr>
          <a:xfrm>
            <a:off x="2961565" y="7412"/>
            <a:ext cx="3470378" cy="2602784"/>
          </a:xfrm>
          <a:prstGeom prst="rect">
            <a:avLst/>
          </a:prstGeom>
        </p:spPr>
      </p:pic>
      <p:pic>
        <p:nvPicPr>
          <p:cNvPr id="21" name="Picture 20" descr="http://portfolio.dteco.com:8085/dte_s_portfolio/api/v1/asset/31128/p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1924" y="-22464"/>
            <a:ext cx="3708301" cy="24173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654" y="6232"/>
            <a:ext cx="2405270" cy="2405270"/>
          </a:xfrm>
          <a:prstGeom prst="rect">
            <a:avLst/>
          </a:prstGeom>
        </p:spPr>
      </p:pic>
      <p:pic>
        <p:nvPicPr>
          <p:cNvPr id="19" name="Picture 4" descr="http://portfolio.dteco.com:8085/dte_s_portfolio/api/v1/asset/52461/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7013" y="1598"/>
            <a:ext cx="1632368" cy="24477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portfolio.dteco.com:8085/dte_s_portfolio/api/v1/asset/35684/previ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5215" y="4584662"/>
            <a:ext cx="3415343" cy="227333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portfolio.dteco.com:8085/dte_s_portfolio/api/v1/asset/21010/previ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0242" y="4500257"/>
            <a:ext cx="3308284" cy="23633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14769"/>
          <a:stretch/>
        </p:blipFill>
        <p:spPr>
          <a:xfrm>
            <a:off x="0" y="1596"/>
            <a:ext cx="2961565" cy="2524195"/>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b="13967"/>
          <a:stretch/>
        </p:blipFill>
        <p:spPr>
          <a:xfrm>
            <a:off x="0" y="4500257"/>
            <a:ext cx="2740511" cy="2357744"/>
          </a:xfrm>
          <a:prstGeom prst="rect">
            <a:avLst/>
          </a:prstGeom>
        </p:spPr>
      </p:pic>
      <p:grpSp>
        <p:nvGrpSpPr>
          <p:cNvPr id="6" name="Group 5"/>
          <p:cNvGrpSpPr/>
          <p:nvPr/>
        </p:nvGrpSpPr>
        <p:grpSpPr>
          <a:xfrm>
            <a:off x="1" y="2353645"/>
            <a:ext cx="12192000" cy="2275367"/>
            <a:chOff x="2658140" y="3593805"/>
            <a:chExt cx="12192000" cy="2275367"/>
          </a:xfrm>
        </p:grpSpPr>
        <p:sp>
          <p:nvSpPr>
            <p:cNvPr id="2" name="Rectangle 1"/>
            <p:cNvSpPr/>
            <p:nvPr/>
          </p:nvSpPr>
          <p:spPr>
            <a:xfrm>
              <a:off x="2658140" y="3593805"/>
              <a:ext cx="12192000" cy="2275367"/>
            </a:xfrm>
            <a:prstGeom prst="rect">
              <a:avLst/>
            </a:prstGeom>
            <a:gradFill flip="none" rotWithShape="1">
              <a:gsLst>
                <a:gs pos="0">
                  <a:schemeClr val="accent1">
                    <a:lumMod val="75000"/>
                  </a:schemeClr>
                </a:gs>
                <a:gs pos="0">
                  <a:schemeClr val="accent5">
                    <a:lumMod val="50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2403" y="4304767"/>
              <a:ext cx="3797816" cy="853442"/>
            </a:xfrm>
            <a:prstGeom prst="rect">
              <a:avLst/>
            </a:prstGeom>
          </p:spPr>
        </p:pic>
      </p:grpSp>
      <p:sp>
        <p:nvSpPr>
          <p:cNvPr id="7" name="object 2"/>
          <p:cNvSpPr txBox="1"/>
          <p:nvPr/>
        </p:nvSpPr>
        <p:spPr>
          <a:xfrm>
            <a:off x="5042615" y="2749994"/>
            <a:ext cx="7149386" cy="1639038"/>
          </a:xfrm>
          <a:prstGeom prst="rect">
            <a:avLst/>
          </a:prstGeom>
        </p:spPr>
        <p:txBody>
          <a:bodyPr vert="horz" wrap="square" lIns="0" tIns="0" rIns="0" bIns="0" rtlCol="0">
            <a:spAutoFit/>
          </a:bodyPr>
          <a:lstStyle/>
          <a:p>
            <a:pPr marL="11206"/>
            <a:endParaRPr sz="971" dirty="0">
              <a:solidFill>
                <a:schemeClr val="bg1"/>
              </a:solidFill>
              <a:latin typeface="Brandon Text Light"/>
              <a:cs typeface="Brandon Text Light"/>
            </a:endParaRPr>
          </a:p>
          <a:p>
            <a:pPr marL="11767">
              <a:spcBef>
                <a:spcPts val="423"/>
              </a:spcBef>
            </a:pPr>
            <a:r>
              <a:rPr lang="en-US" sz="3200" spc="18" dirty="0">
                <a:solidFill>
                  <a:schemeClr val="bg1"/>
                </a:solidFill>
                <a:latin typeface="Brandon Text Medium"/>
                <a:cs typeface="Brandon Text Medium"/>
              </a:rPr>
              <a:t>Continuous Improvement Journey</a:t>
            </a:r>
          </a:p>
          <a:p>
            <a:pPr marL="11767">
              <a:spcBef>
                <a:spcPts val="423"/>
              </a:spcBef>
            </a:pPr>
            <a:r>
              <a:rPr lang="en-US" sz="2000" spc="18" dirty="0">
                <a:solidFill>
                  <a:schemeClr val="bg1"/>
                </a:solidFill>
                <a:latin typeface="Brandon Text Medium"/>
                <a:cs typeface="Brandon Text Medium"/>
              </a:rPr>
              <a:t>Robert Richard – Senior VP </a:t>
            </a:r>
            <a:r>
              <a:rPr lang="en-US" sz="2000" dirty="0">
                <a:solidFill>
                  <a:schemeClr val="bg1"/>
                </a:solidFill>
                <a:latin typeface="Brandon Text Medium"/>
              </a:rPr>
              <a:t>Major Enterprise Projects</a:t>
            </a:r>
            <a:endParaRPr sz="2000" dirty="0">
              <a:solidFill>
                <a:schemeClr val="bg1"/>
              </a:solidFill>
              <a:latin typeface="Brandon Text Medium"/>
              <a:cs typeface="Brandon Text Medium"/>
            </a:endParaRPr>
          </a:p>
          <a:p>
            <a:pPr>
              <a:lnSpc>
                <a:spcPct val="100000"/>
              </a:lnSpc>
            </a:pPr>
            <a:endParaRPr sz="971" dirty="0">
              <a:solidFill>
                <a:schemeClr val="bg1"/>
              </a:solidFill>
              <a:latin typeface="Times New Roman"/>
              <a:cs typeface="Times New Roman"/>
            </a:endParaRPr>
          </a:p>
          <a:p>
            <a:pPr marL="11767" marR="4483">
              <a:lnSpc>
                <a:spcPct val="136300"/>
              </a:lnSpc>
              <a:spcBef>
                <a:spcPts val="766"/>
              </a:spcBef>
            </a:pPr>
            <a:r>
              <a:rPr lang="en-US" sz="1600" spc="18" dirty="0">
                <a:solidFill>
                  <a:schemeClr val="bg1"/>
                </a:solidFill>
                <a:latin typeface="Brandon Text Medium"/>
                <a:cs typeface="Brandon Text Medium"/>
              </a:rPr>
              <a:t>August 3rd, 2017</a:t>
            </a:r>
            <a:endParaRPr sz="1600" dirty="0">
              <a:solidFill>
                <a:schemeClr val="bg1"/>
              </a:solidFill>
              <a:latin typeface="Brandon Text Medium"/>
              <a:cs typeface="Brandon Text Medium"/>
            </a:endParaRPr>
          </a:p>
        </p:txBody>
      </p:sp>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b="26641"/>
          <a:stretch/>
        </p:blipFill>
        <p:spPr>
          <a:xfrm>
            <a:off x="9143999" y="4629012"/>
            <a:ext cx="3048002" cy="2228988"/>
          </a:xfrm>
          <a:prstGeom prst="rect">
            <a:avLst/>
          </a:prstGeom>
        </p:spPr>
      </p:pic>
      <p:sp>
        <p:nvSpPr>
          <p:cNvPr id="15"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D4F0482-6750-4F66-B2FC-3B3420FBDE0F}" type="slidenum">
              <a:rPr lang="en-US" b="1" smtClean="0">
                <a:solidFill>
                  <a:schemeClr val="bg1"/>
                </a:solidFill>
              </a:rPr>
              <a:t>1</a:t>
            </a:fld>
            <a:endParaRPr lang="en-US" b="1" dirty="0">
              <a:solidFill>
                <a:schemeClr val="bg1"/>
              </a:solidFill>
            </a:endParaRPr>
          </a:p>
        </p:txBody>
      </p:sp>
    </p:spTree>
    <p:extLst>
      <p:ext uri="{BB962C8B-B14F-4D97-AF65-F5344CB8AC3E}">
        <p14:creationId xmlns:p14="http://schemas.microsoft.com/office/powerpoint/2010/main" val="4189398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1" descr="http://portfolio:8085/bluestone/api/v1/asset/44911/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l="16829" t="9038" r="11640" b="10365"/>
          <a:stretch/>
        </p:blipFill>
        <p:spPr bwMode="auto">
          <a:xfrm>
            <a:off x="0" y="840698"/>
            <a:ext cx="9144000" cy="601730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p:nvPr>
        </p:nvSpPr>
        <p:spPr>
          <a:xfrm>
            <a:off x="216675" y="0"/>
            <a:ext cx="10623924" cy="840698"/>
          </a:xfrm>
        </p:spPr>
        <p:txBody>
          <a:bodyPr/>
          <a:lstStyle/>
          <a:p>
            <a:r>
              <a:rPr lang="en-US" sz="2800" dirty="0">
                <a:solidFill>
                  <a:schemeClr val="bg1"/>
                </a:solidFill>
                <a:latin typeface="Brandon Text Medium"/>
              </a:rPr>
              <a:t>DTE GAS STORAGE AND PIPELINES (GSP)</a:t>
            </a:r>
          </a:p>
        </p:txBody>
      </p:sp>
    </p:spTree>
    <p:extLst>
      <p:ext uri="{BB962C8B-B14F-4D97-AF65-F5344CB8AC3E}">
        <p14:creationId xmlns:p14="http://schemas.microsoft.com/office/powerpoint/2010/main" val="1660772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757" y="0"/>
            <a:ext cx="11976244" cy="840698"/>
          </a:xfrm>
        </p:spPr>
        <p:txBody>
          <a:bodyPr/>
          <a:lstStyle/>
          <a:p>
            <a:r>
              <a:rPr lang="en-US" dirty="0">
                <a:solidFill>
                  <a:schemeClr val="bg1"/>
                </a:solidFill>
                <a:latin typeface="Brandon Text Medium"/>
              </a:rPr>
              <a:t>GSP ASSET PORTFOLIO</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1" y="1253819"/>
            <a:ext cx="541368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339163" y="1332773"/>
            <a:ext cx="3673100" cy="4874295"/>
          </a:xfrm>
          <a:prstGeom prst="rect">
            <a:avLst/>
          </a:prstGeom>
          <a:noFill/>
          <a:ln>
            <a:noFill/>
          </a:ln>
          <a:effectLst/>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pPr lvl="1"/>
            <a:endParaRPr lang="en-US" dirty="0">
              <a:solidFill>
                <a:schemeClr val="tx1"/>
              </a:solidFill>
            </a:endParaRPr>
          </a:p>
        </p:txBody>
      </p:sp>
      <p:sp>
        <p:nvSpPr>
          <p:cNvPr id="6" name="TextBox 5"/>
          <p:cNvSpPr txBox="1"/>
          <p:nvPr/>
        </p:nvSpPr>
        <p:spPr>
          <a:xfrm>
            <a:off x="5395792" y="1388280"/>
            <a:ext cx="3559842" cy="4760278"/>
          </a:xfrm>
          <a:prstGeom prst="rect">
            <a:avLst/>
          </a:prstGeom>
          <a:noFill/>
        </p:spPr>
        <p:txBody>
          <a:bodyPr wrap="square" rtlCol="0">
            <a:spAutoFit/>
          </a:bodyPr>
          <a:lstStyle/>
          <a:p>
            <a:pPr>
              <a:spcAft>
                <a:spcPts val="400"/>
              </a:spcAft>
            </a:pPr>
            <a:r>
              <a:rPr lang="en-US" dirty="0">
                <a:latin typeface="Brandon Text Medium"/>
                <a:cs typeface="Interstate Light"/>
              </a:rPr>
              <a:t>Growth Platforms</a:t>
            </a:r>
          </a:p>
          <a:p>
            <a:pPr marL="285750" indent="-285750">
              <a:spcAft>
                <a:spcPts val="400"/>
              </a:spcAft>
              <a:buSzPct val="150000"/>
              <a:buFont typeface="Wingdings" panose="05000000000000000000" pitchFamily="2" charset="2"/>
              <a:buChar char="ü"/>
            </a:pPr>
            <a:r>
              <a:rPr lang="en-US" dirty="0">
                <a:latin typeface="Brandon Text Medium"/>
                <a:cs typeface="Interstate Light"/>
              </a:rPr>
              <a:t>Purposefully located in the best geology in North America </a:t>
            </a:r>
          </a:p>
          <a:p>
            <a:pPr marL="742950" lvl="1" indent="-285750">
              <a:spcAft>
                <a:spcPts val="400"/>
              </a:spcAft>
              <a:buFont typeface="Wingdings" panose="05000000000000000000" pitchFamily="2" charset="2"/>
              <a:buChar char="§"/>
            </a:pPr>
            <a:r>
              <a:rPr lang="en-US" dirty="0">
                <a:latin typeface="Brandon Text Medium"/>
                <a:cs typeface="Interstate Light"/>
              </a:rPr>
              <a:t>Bluestone Pipeline &amp; Gathering</a:t>
            </a:r>
          </a:p>
          <a:p>
            <a:pPr marL="742950" lvl="1" indent="-285750">
              <a:spcAft>
                <a:spcPts val="400"/>
              </a:spcAft>
              <a:buFont typeface="Wingdings" panose="05000000000000000000" pitchFamily="2" charset="2"/>
              <a:buChar char="§"/>
            </a:pPr>
            <a:r>
              <a:rPr lang="en-US" dirty="0">
                <a:latin typeface="Brandon Text Medium"/>
                <a:cs typeface="Interstate Light"/>
              </a:rPr>
              <a:t>Millennium Pipeline</a:t>
            </a:r>
          </a:p>
          <a:p>
            <a:pPr marL="742950" lvl="1" indent="-285750">
              <a:spcAft>
                <a:spcPts val="400"/>
              </a:spcAft>
              <a:buFont typeface="Wingdings" panose="05000000000000000000" pitchFamily="2" charset="2"/>
              <a:buChar char="§"/>
            </a:pPr>
            <a:r>
              <a:rPr lang="en-US" dirty="0">
                <a:latin typeface="Brandon Text Medium"/>
                <a:cs typeface="Interstate Light"/>
              </a:rPr>
              <a:t>NEXUS Pipeline</a:t>
            </a:r>
          </a:p>
          <a:p>
            <a:pPr marL="742950" lvl="1" indent="-285750">
              <a:spcAft>
                <a:spcPts val="400"/>
              </a:spcAft>
              <a:buFont typeface="Wingdings" panose="05000000000000000000" pitchFamily="2" charset="2"/>
              <a:buChar char="§"/>
            </a:pPr>
            <a:r>
              <a:rPr lang="en-US" dirty="0">
                <a:latin typeface="Brandon Text Medium"/>
                <a:cs typeface="Interstate Light"/>
              </a:rPr>
              <a:t>Link* Lateral &amp; Gathering</a:t>
            </a:r>
          </a:p>
          <a:p>
            <a:pPr>
              <a:spcAft>
                <a:spcPts val="400"/>
              </a:spcAft>
            </a:pPr>
            <a:r>
              <a:rPr lang="en-US" dirty="0">
                <a:latin typeface="Brandon Text Medium"/>
                <a:cs typeface="Interstate Light"/>
              </a:rPr>
              <a:t>Michigan Assets</a:t>
            </a:r>
          </a:p>
          <a:p>
            <a:pPr marL="285750" indent="-285750">
              <a:spcAft>
                <a:spcPts val="400"/>
              </a:spcAft>
              <a:buSzPct val="150000"/>
              <a:buFont typeface="Wingdings" panose="05000000000000000000" pitchFamily="2" charset="2"/>
              <a:buChar char="ü"/>
            </a:pPr>
            <a:r>
              <a:rPr lang="en-US" dirty="0">
                <a:latin typeface="Brandon Text Medium"/>
                <a:cs typeface="Interstate Light"/>
              </a:rPr>
              <a:t>Strategically located between Chicago and Dawn trading hubs</a:t>
            </a:r>
          </a:p>
          <a:p>
            <a:pPr marL="742950" lvl="1" indent="-285750">
              <a:spcAft>
                <a:spcPts val="400"/>
              </a:spcAft>
              <a:buFont typeface="Wingdings" panose="05000000000000000000" pitchFamily="2" charset="2"/>
              <a:buChar char="§"/>
            </a:pPr>
            <a:r>
              <a:rPr lang="en-US" dirty="0">
                <a:latin typeface="Brandon Text Medium"/>
                <a:cs typeface="Interstate Light"/>
              </a:rPr>
              <a:t>Vector Pipeline</a:t>
            </a:r>
          </a:p>
          <a:p>
            <a:pPr marL="742950" lvl="1" indent="-285750">
              <a:spcAft>
                <a:spcPts val="400"/>
              </a:spcAft>
              <a:buFont typeface="Wingdings" panose="05000000000000000000" pitchFamily="2" charset="2"/>
              <a:buChar char="§"/>
            </a:pPr>
            <a:r>
              <a:rPr lang="en-US" dirty="0">
                <a:latin typeface="Brandon Text Medium"/>
                <a:cs typeface="Interstate Light"/>
              </a:rPr>
              <a:t>Storage</a:t>
            </a:r>
          </a:p>
          <a:p>
            <a:pPr marL="742950" lvl="1" indent="-285750">
              <a:spcAft>
                <a:spcPts val="400"/>
              </a:spcAft>
              <a:buFont typeface="Wingdings" panose="05000000000000000000" pitchFamily="2" charset="2"/>
              <a:buChar char="§"/>
            </a:pPr>
            <a:r>
              <a:rPr lang="en-US" dirty="0">
                <a:latin typeface="Brandon Text Medium"/>
                <a:cs typeface="Interstate Light"/>
              </a:rPr>
              <a:t>Gathering</a:t>
            </a:r>
          </a:p>
        </p:txBody>
      </p:sp>
      <p:sp>
        <p:nvSpPr>
          <p:cNvPr id="2" name="Rectangle 1"/>
          <p:cNvSpPr/>
          <p:nvPr/>
        </p:nvSpPr>
        <p:spPr>
          <a:xfrm>
            <a:off x="9608288" y="1221098"/>
            <a:ext cx="2427768" cy="1938992"/>
          </a:xfrm>
          <a:prstGeom prst="rect">
            <a:avLst/>
          </a:prstGeom>
        </p:spPr>
        <p:txBody>
          <a:bodyPr wrap="square">
            <a:spAutoFit/>
          </a:bodyPr>
          <a:lstStyle/>
          <a:p>
            <a:r>
              <a:rPr lang="en-US" sz="2400" dirty="0">
                <a:solidFill>
                  <a:schemeClr val="bg1"/>
                </a:solidFill>
                <a:latin typeface="Brandon Text Medium"/>
              </a:rPr>
              <a:t>6th largest owner / operator of gas storage in North America</a:t>
            </a:r>
            <a:endParaRPr lang="en-US" sz="2400" dirty="0">
              <a:solidFill>
                <a:schemeClr val="bg1"/>
              </a:solidFill>
            </a:endParaRPr>
          </a:p>
        </p:txBody>
      </p:sp>
    </p:spTree>
    <p:extLst>
      <p:ext uri="{BB962C8B-B14F-4D97-AF65-F5344CB8AC3E}">
        <p14:creationId xmlns:p14="http://schemas.microsoft.com/office/powerpoint/2010/main" val="54487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065"/>
          <a:stretch/>
        </p:blipFill>
        <p:spPr>
          <a:xfrm>
            <a:off x="-5140" y="839816"/>
            <a:ext cx="9159414" cy="6018183"/>
          </a:xfrm>
          <a:prstGeom prst="rect">
            <a:avLst/>
          </a:prstGeom>
        </p:spPr>
      </p:pic>
      <p:sp>
        <p:nvSpPr>
          <p:cNvPr id="6" name="TextBox 5"/>
          <p:cNvSpPr txBox="1"/>
          <p:nvPr/>
        </p:nvSpPr>
        <p:spPr>
          <a:xfrm>
            <a:off x="216834" y="136269"/>
            <a:ext cx="11797958" cy="523220"/>
          </a:xfrm>
          <a:prstGeom prst="rect">
            <a:avLst/>
          </a:prstGeom>
          <a:noFill/>
        </p:spPr>
        <p:txBody>
          <a:bodyPr wrap="square" rtlCol="0">
            <a:spAutoFit/>
          </a:bodyPr>
          <a:lstStyle/>
          <a:p>
            <a:r>
              <a:rPr lang="en-US" sz="2800" dirty="0">
                <a:solidFill>
                  <a:schemeClr val="bg1"/>
                </a:solidFill>
                <a:latin typeface="Brandon Text Medium"/>
              </a:rPr>
              <a:t>POWER &amp; INDUSTRIAL PROJECTS (P&amp;I)</a:t>
            </a:r>
          </a:p>
        </p:txBody>
      </p:sp>
    </p:spTree>
    <p:extLst>
      <p:ext uri="{BB962C8B-B14F-4D97-AF65-F5344CB8AC3E}">
        <p14:creationId xmlns:p14="http://schemas.microsoft.com/office/powerpoint/2010/main" val="349308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653" y="0"/>
            <a:ext cx="12192000" cy="840698"/>
          </a:xfrm>
        </p:spPr>
        <p:txBody>
          <a:bodyPr/>
          <a:lstStyle/>
          <a:p>
            <a:r>
              <a:rPr lang="en-US" dirty="0">
                <a:solidFill>
                  <a:schemeClr val="bg1"/>
                </a:solidFill>
                <a:latin typeface="Brandon Text Medium"/>
              </a:rPr>
              <a:t>P&amp;I OPERATES THREE DISTINCT BUSINESS LINES</a:t>
            </a:r>
          </a:p>
        </p:txBody>
      </p:sp>
      <p:sp>
        <p:nvSpPr>
          <p:cNvPr id="4" name="Rectangle 3"/>
          <p:cNvSpPr/>
          <p:nvPr/>
        </p:nvSpPr>
        <p:spPr>
          <a:xfrm>
            <a:off x="3798811" y="4809388"/>
            <a:ext cx="4825996" cy="1417688"/>
          </a:xfrm>
          <a:prstGeom prst="rect">
            <a:avLst/>
          </a:prstGeom>
          <a:solidFill>
            <a:schemeClr val="bg1"/>
          </a:solidFill>
          <a:ln>
            <a:solidFill>
              <a:schemeClr val="tx1">
                <a:lumMod val="50000"/>
                <a:lumOff val="50000"/>
              </a:schemeClr>
            </a:solidFill>
          </a:ln>
          <a:effectLst/>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endParaRPr>
          </a:p>
        </p:txBody>
      </p:sp>
      <p:sp>
        <p:nvSpPr>
          <p:cNvPr id="5" name="Rectangle 4"/>
          <p:cNvSpPr/>
          <p:nvPr/>
        </p:nvSpPr>
        <p:spPr>
          <a:xfrm>
            <a:off x="3798813" y="3080735"/>
            <a:ext cx="4825996" cy="1417688"/>
          </a:xfrm>
          <a:prstGeom prst="rect">
            <a:avLst/>
          </a:prstGeom>
          <a:solidFill>
            <a:schemeClr val="bg1"/>
          </a:solidFill>
          <a:ln>
            <a:solidFill>
              <a:schemeClr val="tx1">
                <a:lumMod val="50000"/>
                <a:lumOff val="50000"/>
              </a:schemeClr>
            </a:solidFill>
          </a:ln>
          <a:effectLst/>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chemeClr val="tx1"/>
              </a:solidFill>
            </a:endParaRPr>
          </a:p>
        </p:txBody>
      </p:sp>
      <p:sp>
        <p:nvSpPr>
          <p:cNvPr id="6" name="Rectangle 5"/>
          <p:cNvSpPr/>
          <p:nvPr/>
        </p:nvSpPr>
        <p:spPr>
          <a:xfrm>
            <a:off x="3798813" y="1371323"/>
            <a:ext cx="4825996" cy="1417688"/>
          </a:xfrm>
          <a:prstGeom prst="rect">
            <a:avLst/>
          </a:prstGeom>
          <a:solidFill>
            <a:schemeClr val="bg1"/>
          </a:solidFill>
          <a:ln>
            <a:solidFill>
              <a:schemeClr val="tx1">
                <a:lumMod val="50000"/>
                <a:lumOff val="50000"/>
              </a:schemeClr>
            </a:solidFill>
          </a:ln>
          <a:effectLst/>
          <a:scene3d>
            <a:camera prst="orthographicFront"/>
            <a:lightRig rig="threePt" dir="t"/>
          </a:scene3d>
          <a:sp3d>
            <a:bevelT w="127000" h="127000"/>
          </a:sp3d>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7" name="TextBox 6"/>
          <p:cNvSpPr txBox="1"/>
          <p:nvPr/>
        </p:nvSpPr>
        <p:spPr>
          <a:xfrm rot="16200000">
            <a:off x="102148" y="1743081"/>
            <a:ext cx="1408176" cy="669660"/>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prstClr val="black"/>
                </a:solidFill>
                <a:latin typeface="+mn-lt"/>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fontAlgn="base">
              <a:spcBef>
                <a:spcPct val="0"/>
              </a:spcBef>
              <a:spcAft>
                <a:spcPct val="0"/>
              </a:spcAft>
            </a:pPr>
            <a:r>
              <a:rPr lang="en-US" sz="1400" dirty="0">
                <a:solidFill>
                  <a:schemeClr val="bg1"/>
                </a:solidFill>
                <a:latin typeface="Brandon Text Medium"/>
              </a:rPr>
              <a:t>Industrial Energy Services</a:t>
            </a:r>
          </a:p>
        </p:txBody>
      </p:sp>
      <p:sp>
        <p:nvSpPr>
          <p:cNvPr id="8" name="TextBox 7"/>
          <p:cNvSpPr txBox="1"/>
          <p:nvPr/>
        </p:nvSpPr>
        <p:spPr>
          <a:xfrm rot="16200000">
            <a:off x="102147" y="3459506"/>
            <a:ext cx="1408176" cy="669660"/>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prstClr val="black"/>
                </a:solidFill>
                <a:latin typeface="+mn-lt"/>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fontAlgn="base">
              <a:spcBef>
                <a:spcPct val="0"/>
              </a:spcBef>
              <a:spcAft>
                <a:spcPct val="0"/>
              </a:spcAft>
            </a:pPr>
            <a:r>
              <a:rPr lang="en-US" sz="1400" dirty="0">
                <a:solidFill>
                  <a:schemeClr val="bg1"/>
                </a:solidFill>
                <a:latin typeface="Brandon Text Medium"/>
              </a:rPr>
              <a:t>Renewable Energy</a:t>
            </a:r>
          </a:p>
        </p:txBody>
      </p:sp>
      <p:sp>
        <p:nvSpPr>
          <p:cNvPr id="9" name="TextBox 8"/>
          <p:cNvSpPr txBox="1"/>
          <p:nvPr/>
        </p:nvSpPr>
        <p:spPr>
          <a:xfrm rot="16200000">
            <a:off x="102147" y="5183402"/>
            <a:ext cx="1408176" cy="669659"/>
          </a:xfrm>
          <a:prstGeom prst="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600" b="1">
                <a:solidFill>
                  <a:prstClr val="black"/>
                </a:solidFill>
                <a:latin typeface="+mn-lt"/>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fontAlgn="base">
              <a:spcBef>
                <a:spcPct val="0"/>
              </a:spcBef>
              <a:spcAft>
                <a:spcPct val="0"/>
              </a:spcAft>
            </a:pPr>
            <a:r>
              <a:rPr lang="en-US" sz="1400" dirty="0">
                <a:solidFill>
                  <a:schemeClr val="bg1"/>
                </a:solidFill>
                <a:latin typeface="Brandon Text Medium"/>
              </a:rPr>
              <a:t>Reduced Emissions Fuel (REF)</a:t>
            </a:r>
          </a:p>
        </p:txBody>
      </p:sp>
      <p:sp>
        <p:nvSpPr>
          <p:cNvPr id="10" name="Rectangle 9"/>
          <p:cNvSpPr/>
          <p:nvPr/>
        </p:nvSpPr>
        <p:spPr>
          <a:xfrm>
            <a:off x="3798812" y="1600969"/>
            <a:ext cx="4673595" cy="1200329"/>
          </a:xfrm>
          <a:prstGeom prst="rect">
            <a:avLst/>
          </a:prstGeom>
        </p:spPr>
        <p:txBody>
          <a:bodyPr wrap="square" anchor="ctr">
            <a:spAutoFit/>
          </a:bodyPr>
          <a:lstStyle/>
          <a:p>
            <a:pPr marL="173038" indent="-173038">
              <a:spcAft>
                <a:spcPts val="600"/>
              </a:spcAft>
              <a:buFont typeface="Arial" panose="020B0604020202020204" pitchFamily="34" charset="0"/>
              <a:buChar char="•"/>
            </a:pPr>
            <a:r>
              <a:rPr lang="en-US" sz="1600" dirty="0">
                <a:latin typeface="Brandon Text Medium"/>
                <a:ea typeface="+mj-ea"/>
                <a:cs typeface="Interstate Light"/>
              </a:rPr>
              <a:t>On-site utility services for industrial and commercial customers</a:t>
            </a:r>
          </a:p>
          <a:p>
            <a:pPr marL="173038" indent="-173038">
              <a:spcAft>
                <a:spcPts val="600"/>
              </a:spcAft>
              <a:buFont typeface="Arial" panose="020B0604020202020204" pitchFamily="34" charset="0"/>
              <a:buChar char="•"/>
              <a:defRPr/>
            </a:pPr>
            <a:r>
              <a:rPr lang="en-US" sz="1600" dirty="0">
                <a:latin typeface="Brandon Text Medium"/>
                <a:ea typeface="+mj-ea"/>
                <a:cs typeface="Interstate Light"/>
              </a:rPr>
              <a:t>Coke and pulverized coal for steel customers</a:t>
            </a:r>
          </a:p>
          <a:p>
            <a:pPr>
              <a:spcAft>
                <a:spcPts val="600"/>
              </a:spcAft>
              <a:defRPr/>
            </a:pPr>
            <a:endParaRPr lang="en-US" sz="1400" dirty="0">
              <a:latin typeface="Interstate Light"/>
              <a:ea typeface="+mj-ea"/>
              <a:cs typeface="Interstate Light"/>
            </a:endParaRPr>
          </a:p>
        </p:txBody>
      </p:sp>
      <p:sp>
        <p:nvSpPr>
          <p:cNvPr id="11" name="Rectangle 10"/>
          <p:cNvSpPr/>
          <p:nvPr/>
        </p:nvSpPr>
        <p:spPr>
          <a:xfrm>
            <a:off x="3798812" y="3359532"/>
            <a:ext cx="4673595" cy="815608"/>
          </a:xfrm>
          <a:prstGeom prst="rect">
            <a:avLst/>
          </a:prstGeom>
        </p:spPr>
        <p:txBody>
          <a:bodyPr wrap="square" anchor="ctr">
            <a:spAutoFit/>
          </a:bodyPr>
          <a:lstStyle/>
          <a:p>
            <a:pPr marL="173038" indent="-173038">
              <a:spcAft>
                <a:spcPts val="1800"/>
              </a:spcAft>
              <a:buFont typeface="Arial" panose="020B0604020202020204" pitchFamily="34" charset="0"/>
              <a:buChar char="•"/>
            </a:pPr>
            <a:r>
              <a:rPr lang="en-US" sz="1600" dirty="0">
                <a:latin typeface="Brandon Text Medium"/>
                <a:ea typeface="+mj-ea"/>
                <a:cs typeface="Interstate Light"/>
              </a:rPr>
              <a:t>Wood-fired power plants</a:t>
            </a:r>
          </a:p>
          <a:p>
            <a:pPr marL="173038" indent="-173038">
              <a:spcAft>
                <a:spcPts val="600"/>
              </a:spcAft>
              <a:buFont typeface="Arial" panose="020B0604020202020204" pitchFamily="34" charset="0"/>
              <a:buChar char="•"/>
            </a:pPr>
            <a:r>
              <a:rPr lang="en-US" sz="1600" dirty="0">
                <a:latin typeface="Brandon Text Medium"/>
                <a:ea typeface="+mj-ea"/>
                <a:cs typeface="Interstate Light"/>
              </a:rPr>
              <a:t>Convert landfill gas to energy</a:t>
            </a:r>
          </a:p>
        </p:txBody>
      </p:sp>
      <p:sp>
        <p:nvSpPr>
          <p:cNvPr id="12" name="Rectangle 11"/>
          <p:cNvSpPr/>
          <p:nvPr/>
        </p:nvSpPr>
        <p:spPr>
          <a:xfrm>
            <a:off x="3808876" y="5009987"/>
            <a:ext cx="4673595" cy="984885"/>
          </a:xfrm>
          <a:prstGeom prst="rect">
            <a:avLst/>
          </a:prstGeom>
        </p:spPr>
        <p:txBody>
          <a:bodyPr wrap="square" anchor="ctr">
            <a:spAutoFit/>
          </a:bodyPr>
          <a:lstStyle/>
          <a:p>
            <a:pPr marL="173038" indent="-173038">
              <a:spcAft>
                <a:spcPts val="1200"/>
              </a:spcAft>
              <a:buFont typeface="Arial" panose="020B0604020202020204" pitchFamily="34" charset="0"/>
              <a:buChar char="•"/>
            </a:pPr>
            <a:r>
              <a:rPr lang="en-US" sz="1600" dirty="0">
                <a:latin typeface="Brandon Text Medium"/>
                <a:ea typeface="+mj-ea"/>
                <a:cs typeface="Interstate Light"/>
              </a:rPr>
              <a:t>Projects to reduce emissions from coal-fired plants</a:t>
            </a:r>
          </a:p>
          <a:p>
            <a:pPr marL="173038" indent="-173038">
              <a:spcAft>
                <a:spcPts val="600"/>
              </a:spcAft>
              <a:buFont typeface="Arial" panose="020B0604020202020204" pitchFamily="34" charset="0"/>
              <a:buChar char="•"/>
            </a:pPr>
            <a:r>
              <a:rPr lang="en-US" sz="1600" dirty="0">
                <a:latin typeface="Brandon Text Medium"/>
                <a:ea typeface="+mj-ea"/>
                <a:cs typeface="Interstate Light"/>
              </a:rPr>
              <a:t>Utility contracted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847" y="1371323"/>
            <a:ext cx="2386584" cy="1417688"/>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537" y="3092319"/>
            <a:ext cx="2390895" cy="1410294"/>
          </a:xfrm>
          <a:prstGeom prst="rect">
            <a:avLst/>
          </a:prstGeom>
          <a:effectLst>
            <a:outerShdw blurRad="50800" dist="38100" dir="2700000" algn="tl" rotWithShape="0">
              <a:prstClr val="black">
                <a:alpha val="40000"/>
              </a:prstClr>
            </a:outerShdw>
          </a:effectLst>
        </p:spPr>
      </p:pic>
      <p:pic>
        <p:nvPicPr>
          <p:cNvPr id="15" name="Picture 2" descr="S:\Treasury\Investor_Rel\Investor Relations\Website Review\Website Options\_Monro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487"/>
          <a:stretch/>
        </p:blipFill>
        <p:spPr bwMode="auto">
          <a:xfrm>
            <a:off x="1274847" y="4829140"/>
            <a:ext cx="2386584" cy="13781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3139" y="4043203"/>
            <a:ext cx="2737281" cy="1720907"/>
          </a:xfrm>
          <a:prstGeom prst="rect">
            <a:avLst/>
          </a:prstGeom>
        </p:spPr>
      </p:pic>
      <p:sp>
        <p:nvSpPr>
          <p:cNvPr id="20" name="Rectangle 19"/>
          <p:cNvSpPr/>
          <p:nvPr/>
        </p:nvSpPr>
        <p:spPr>
          <a:xfrm>
            <a:off x="9608288" y="1221098"/>
            <a:ext cx="2427768" cy="1938992"/>
          </a:xfrm>
          <a:prstGeom prst="rect">
            <a:avLst/>
          </a:prstGeom>
        </p:spPr>
        <p:txBody>
          <a:bodyPr wrap="square">
            <a:spAutoFit/>
          </a:bodyPr>
          <a:lstStyle/>
          <a:p>
            <a:r>
              <a:rPr lang="en-US" sz="2400" dirty="0">
                <a:solidFill>
                  <a:schemeClr val="bg1"/>
                </a:solidFill>
                <a:latin typeface="Brandon Text Medium"/>
              </a:rPr>
              <a:t>DTE operates 58 locations within 18+ states across the US</a:t>
            </a:r>
            <a:endParaRPr lang="en-US" sz="2400" dirty="0">
              <a:solidFill>
                <a:schemeClr val="bg1"/>
              </a:solidFill>
            </a:endParaRPr>
          </a:p>
        </p:txBody>
      </p:sp>
    </p:spTree>
    <p:extLst>
      <p:ext uri="{BB962C8B-B14F-4D97-AF65-F5344CB8AC3E}">
        <p14:creationId xmlns:p14="http://schemas.microsoft.com/office/powerpoint/2010/main" val="236351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802" y="191394"/>
            <a:ext cx="12275453" cy="840698"/>
          </a:xfrm>
        </p:spPr>
        <p:txBody>
          <a:bodyPr/>
          <a:lstStyle/>
          <a:p>
            <a:r>
              <a:rPr lang="en-US" sz="2800" dirty="0">
                <a:solidFill>
                  <a:schemeClr val="bg1"/>
                </a:solidFill>
                <a:latin typeface="Brandon Text Medium"/>
              </a:rPr>
              <a:t>DTE INVESTMENTS WILL DRIVE INCREASED AFFORDABILITY</a:t>
            </a:r>
            <a:br>
              <a:rPr lang="en-US" sz="2800" dirty="0">
                <a:solidFill>
                  <a:schemeClr val="bg1"/>
                </a:solidFill>
                <a:latin typeface="Brandon Text Medium"/>
              </a:rPr>
            </a:br>
            <a:endParaRPr lang="en-US" sz="2800" dirty="0">
              <a:solidFill>
                <a:schemeClr val="bg1"/>
              </a:solidFill>
              <a:latin typeface="Brandon Text Medium"/>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996"/>
          <a:stretch/>
        </p:blipFill>
        <p:spPr>
          <a:xfrm>
            <a:off x="-17305" y="2181999"/>
            <a:ext cx="9151144" cy="4676001"/>
          </a:xfrm>
          <a:prstGeom prst="rect">
            <a:avLst/>
          </a:prstGeom>
        </p:spPr>
      </p:pic>
      <p:sp>
        <p:nvSpPr>
          <p:cNvPr id="6" name="TextBox 5"/>
          <p:cNvSpPr txBox="1"/>
          <p:nvPr/>
        </p:nvSpPr>
        <p:spPr>
          <a:xfrm>
            <a:off x="401837" y="1223486"/>
            <a:ext cx="7620000" cy="4493538"/>
          </a:xfrm>
          <a:prstGeom prst="rect">
            <a:avLst/>
          </a:prstGeom>
          <a:noFill/>
        </p:spPr>
        <p:txBody>
          <a:bodyPr wrap="square" rtlCol="0">
            <a:spAutoFit/>
          </a:bodyPr>
          <a:lstStyle>
            <a:defPPr>
              <a:defRPr lang="en-US"/>
            </a:defPPr>
            <a:lvl1pPr algn="ctr">
              <a:spcAft>
                <a:spcPts val="600"/>
              </a:spcAft>
              <a:defRPr sz="1200">
                <a:solidFill>
                  <a:srgbClr val="074492"/>
                </a:solidFill>
                <a:latin typeface="Arial" panose="020B0604020202020204" pitchFamily="34" charset="0"/>
                <a:cs typeface="Arial" panose="020B0604020202020204" pitchFamily="34" charset="0"/>
              </a:defRPr>
            </a:lvl1pPr>
          </a:lstStyle>
          <a:p>
            <a:pPr marL="285750" indent="-285750" algn="l">
              <a:spcAft>
                <a:spcPts val="1200"/>
              </a:spcAft>
              <a:buSzPct val="150000"/>
              <a:buFont typeface="Wingdings" panose="05000000000000000000" pitchFamily="2" charset="2"/>
              <a:buChar char="ü"/>
            </a:pPr>
            <a:r>
              <a:rPr lang="en-US" sz="1800" dirty="0">
                <a:solidFill>
                  <a:schemeClr val="tx1"/>
                </a:solidFill>
                <a:latin typeface="Brandon Text Medium"/>
              </a:rPr>
              <a:t>Design detailed roadmap for the transformation of our business that ties near-term work to long-term success providing 30% - 40% cost reductions over the next decade</a:t>
            </a:r>
          </a:p>
          <a:p>
            <a:pPr marL="742950" lvl="1" indent="-285750">
              <a:spcAft>
                <a:spcPts val="1200"/>
              </a:spcAft>
              <a:buSzPct val="100000"/>
              <a:buFont typeface="Wingdings" panose="05000000000000000000" pitchFamily="2" charset="2"/>
              <a:buChar char="§"/>
            </a:pPr>
            <a:r>
              <a:rPr lang="en-US" dirty="0">
                <a:latin typeface="Brandon Text Medium"/>
                <a:ea typeface="+mj-ea"/>
                <a:cs typeface="Interstate Light"/>
              </a:rPr>
              <a:t>Apply continuous improvement </a:t>
            </a:r>
          </a:p>
          <a:p>
            <a:pPr marL="742950" lvl="1" indent="-285750">
              <a:spcAft>
                <a:spcPts val="1200"/>
              </a:spcAft>
              <a:buSzPct val="100000"/>
              <a:buFont typeface="Wingdings" panose="05000000000000000000" pitchFamily="2" charset="2"/>
              <a:buChar char="§"/>
            </a:pPr>
            <a:r>
              <a:rPr lang="en-US" dirty="0">
                <a:latin typeface="Brandon Text Medium"/>
                <a:ea typeface="+mj-ea"/>
                <a:cs typeface="Interstate Light"/>
              </a:rPr>
              <a:t>Use innovative technology to fundamentally improve </a:t>
            </a:r>
            <a:br>
              <a:rPr lang="en-US" dirty="0">
                <a:latin typeface="Brandon Text Medium"/>
                <a:ea typeface="+mj-ea"/>
                <a:cs typeface="Interstate Light"/>
              </a:rPr>
            </a:br>
            <a:r>
              <a:rPr lang="en-US" dirty="0">
                <a:latin typeface="Brandon Text Medium"/>
                <a:ea typeface="+mj-ea"/>
                <a:cs typeface="Interstate Light"/>
              </a:rPr>
              <a:t>customer experiences and achieve productivity gains</a:t>
            </a:r>
          </a:p>
          <a:p>
            <a:pPr marL="742950" lvl="1" indent="-285750">
              <a:spcAft>
                <a:spcPts val="1200"/>
              </a:spcAft>
              <a:buSzPct val="100000"/>
              <a:buFont typeface="Wingdings" panose="05000000000000000000" pitchFamily="2" charset="2"/>
              <a:buChar char="§"/>
            </a:pPr>
            <a:endParaRPr lang="en-US" dirty="0">
              <a:latin typeface="Brandon Text Medium"/>
              <a:ea typeface="+mj-ea"/>
              <a:cs typeface="Interstate Light"/>
            </a:endParaRPr>
          </a:p>
          <a:p>
            <a:pPr marL="285750" indent="-285750" algn="l">
              <a:spcAft>
                <a:spcPts val="1200"/>
              </a:spcAft>
              <a:buSzPct val="150000"/>
              <a:buFont typeface="Wingdings" panose="05000000000000000000" pitchFamily="2" charset="2"/>
              <a:buChar char="ü"/>
            </a:pPr>
            <a:r>
              <a:rPr lang="en-US" sz="1800" dirty="0">
                <a:solidFill>
                  <a:schemeClr val="tx1"/>
                </a:solidFill>
                <a:latin typeface="Brandon Text Medium"/>
              </a:rPr>
              <a:t>Make infrastructure investments in new generation</a:t>
            </a:r>
            <a:br>
              <a:rPr lang="en-US" sz="1800" dirty="0">
                <a:solidFill>
                  <a:schemeClr val="tx1"/>
                </a:solidFill>
                <a:latin typeface="Brandon Text Medium"/>
              </a:rPr>
            </a:br>
            <a:r>
              <a:rPr lang="en-US" sz="1800" dirty="0">
                <a:solidFill>
                  <a:schemeClr val="tx1"/>
                </a:solidFill>
                <a:latin typeface="Brandon Text Medium"/>
              </a:rPr>
              <a:t>and reliability while maintaining customer affordability</a:t>
            </a:r>
          </a:p>
          <a:p>
            <a:pPr marL="285750" indent="-285750" algn="l">
              <a:spcAft>
                <a:spcPts val="1200"/>
              </a:spcAft>
              <a:buSzPct val="150000"/>
              <a:buFont typeface="Wingdings" panose="05000000000000000000" pitchFamily="2" charset="2"/>
              <a:buChar char="ü"/>
            </a:pPr>
            <a:endParaRPr lang="en-US" sz="1800" dirty="0">
              <a:solidFill>
                <a:schemeClr val="tx1"/>
              </a:solidFill>
            </a:endParaRPr>
          </a:p>
          <a:p>
            <a:pPr marL="285750" indent="-285750" algn="l">
              <a:spcAft>
                <a:spcPts val="1200"/>
              </a:spcAft>
              <a:buSzPct val="150000"/>
              <a:buFont typeface="Wingdings" panose="05000000000000000000" pitchFamily="2" charset="2"/>
              <a:buChar char="ü"/>
            </a:pPr>
            <a:endParaRPr lang="en-US" sz="1800" dirty="0">
              <a:solidFill>
                <a:schemeClr val="tx1"/>
              </a:solidFill>
            </a:endParaRPr>
          </a:p>
          <a:p>
            <a:pPr marL="285750" indent="-285750" algn="l">
              <a:spcAft>
                <a:spcPts val="1200"/>
              </a:spcAft>
              <a:buSzPct val="150000"/>
              <a:buFont typeface="Wingdings" panose="05000000000000000000" pitchFamily="2" charset="2"/>
              <a:buChar char="ü"/>
            </a:pPr>
            <a:endParaRPr lang="en-US" sz="1800" dirty="0">
              <a:solidFill>
                <a:schemeClr val="tx1"/>
              </a:solidFill>
            </a:endParaRPr>
          </a:p>
        </p:txBody>
      </p:sp>
    </p:spTree>
    <p:extLst>
      <p:ext uri="{BB962C8B-B14F-4D97-AF65-F5344CB8AC3E}">
        <p14:creationId xmlns:p14="http://schemas.microsoft.com/office/powerpoint/2010/main" val="1345556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1958" y="0"/>
            <a:ext cx="11516379" cy="840698"/>
          </a:xfrm>
        </p:spPr>
        <p:txBody>
          <a:bodyPr/>
          <a:lstStyle/>
          <a:p>
            <a:r>
              <a:rPr lang="en-US" sz="2800" dirty="0">
                <a:solidFill>
                  <a:schemeClr val="bg1"/>
                </a:solidFill>
                <a:latin typeface="Brandon Text Medium"/>
              </a:rPr>
              <a:t>SIGNIFICANT INVESTMENTS WITH MICHIGAN-BASED SUPPLIERS </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418" y="1234656"/>
            <a:ext cx="3485741" cy="813549"/>
          </a:xfrm>
          <a:prstGeom prst="rect">
            <a:avLst/>
          </a:prstGeom>
          <a:ln>
            <a:noFill/>
          </a:ln>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 y="2185149"/>
            <a:ext cx="4526280" cy="4088396"/>
          </a:xfrm>
          <a:prstGeom prst="rect">
            <a:avLst/>
          </a:prstGeom>
        </p:spPr>
      </p:pic>
      <p:sp>
        <p:nvSpPr>
          <p:cNvPr id="6" name="Rectangle 5"/>
          <p:cNvSpPr/>
          <p:nvPr/>
        </p:nvSpPr>
        <p:spPr>
          <a:xfrm>
            <a:off x="4038600" y="1371600"/>
            <a:ext cx="4546147" cy="523220"/>
          </a:xfrm>
          <a:prstGeom prst="rect">
            <a:avLst/>
          </a:prstGeom>
        </p:spPr>
        <p:txBody>
          <a:bodyPr wrap="square">
            <a:spAutoFit/>
          </a:bodyPr>
          <a:lstStyle/>
          <a:p>
            <a:pPr algn="ctr"/>
            <a:r>
              <a:rPr lang="en-US" sz="1400" b="1" dirty="0">
                <a:latin typeface="Brandon Text Medium"/>
                <a:ea typeface="Segoe UI Symbol" panose="020B0502040204020203" pitchFamily="34" charset="0"/>
                <a:cs typeface="Arial" panose="020B0604020202020204" pitchFamily="34" charset="0"/>
              </a:rPr>
              <a:t>Michigan-Based Supplier Spend</a:t>
            </a:r>
          </a:p>
          <a:p>
            <a:pPr algn="ctr"/>
            <a:r>
              <a:rPr lang="en-US" sz="1400" b="1" dirty="0">
                <a:latin typeface="Brandon Text Medium"/>
                <a:ea typeface="Segoe UI Symbol" panose="020B0502040204020203" pitchFamily="34" charset="0"/>
                <a:cs typeface="Arial" panose="020B0604020202020204" pitchFamily="34" charset="0"/>
              </a:rPr>
              <a:t> (Millions)</a:t>
            </a:r>
          </a:p>
        </p:txBody>
      </p:sp>
      <p:sp>
        <p:nvSpPr>
          <p:cNvPr id="8" name="TextBox 7"/>
          <p:cNvSpPr txBox="1"/>
          <p:nvPr/>
        </p:nvSpPr>
        <p:spPr bwMode="auto">
          <a:xfrm>
            <a:off x="4710175" y="5167443"/>
            <a:ext cx="4321175" cy="584775"/>
          </a:xfrm>
          <a:prstGeom prst="rect">
            <a:avLst/>
          </a:prstGeom>
          <a:noFill/>
        </p:spPr>
        <p:txBody>
          <a:bodyPr wrap="square" rtlCol="0">
            <a:spAutoFit/>
          </a:bodyPr>
          <a:lstStyle>
            <a:defPPr>
              <a:defRPr lang="en-US"/>
            </a:defPPr>
            <a:lvl1pPr algn="ctr">
              <a:defRPr sz="1600">
                <a:solidFill>
                  <a:srgbClr val="1F6095"/>
                </a:solidFill>
                <a:latin typeface="Interstate Light"/>
                <a:ea typeface="Segoe UI Symbol" panose="020B0502040204020203" pitchFamily="34" charset="0"/>
                <a:cs typeface="Interstate Light"/>
              </a:defRPr>
            </a:lvl1pPr>
          </a:lstStyle>
          <a:p>
            <a:r>
              <a:rPr lang="en-US" dirty="0">
                <a:solidFill>
                  <a:schemeClr val="tx1"/>
                </a:solidFill>
                <a:latin typeface="Brandon Text Medium"/>
                <a:cs typeface="Arial" panose="020B0604020202020204" pitchFamily="34" charset="0"/>
              </a:rPr>
              <a:t>Our Michigan spend helped create and support </a:t>
            </a:r>
            <a:r>
              <a:rPr lang="en-US" b="1" dirty="0">
                <a:solidFill>
                  <a:schemeClr val="tx2"/>
                </a:solidFill>
                <a:latin typeface="Brandon Text Medium"/>
                <a:cs typeface="Arial" panose="020B0604020202020204" pitchFamily="34" charset="0"/>
              </a:rPr>
              <a:t>13,000 </a:t>
            </a:r>
            <a:r>
              <a:rPr lang="en-US" dirty="0">
                <a:solidFill>
                  <a:schemeClr val="tx1"/>
                </a:solidFill>
                <a:latin typeface="Brandon Text Medium"/>
                <a:cs typeface="Arial" panose="020B0604020202020204" pitchFamily="34" charset="0"/>
              </a:rPr>
              <a:t>jobs</a:t>
            </a:r>
          </a:p>
        </p:txBody>
      </p:sp>
      <p:sp>
        <p:nvSpPr>
          <p:cNvPr id="10" name="Rectangle 9"/>
          <p:cNvSpPr/>
          <p:nvPr/>
        </p:nvSpPr>
        <p:spPr>
          <a:xfrm>
            <a:off x="4719321" y="5822163"/>
            <a:ext cx="4321174" cy="350837"/>
          </a:xfrm>
          <a:prstGeom prst="rect">
            <a:avLst/>
          </a:prstGeom>
          <a:solidFill>
            <a:srgbClr val="B3D9FF"/>
          </a:solidFill>
          <a:ln w="12700" cap="flat" cmpd="sng" algn="ctr">
            <a:solidFill>
              <a:sysClr val="windowText" lastClr="000000">
                <a:lumMod val="75000"/>
                <a:lumOff val="25000"/>
              </a:sys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Brandon Text Medium"/>
                <a:cs typeface="Arial" panose="020B0604020202020204" pitchFamily="34" charset="0"/>
              </a:rPr>
              <a:t>$5 billion committed over the next 5 years</a:t>
            </a:r>
          </a:p>
        </p:txBody>
      </p:sp>
      <p:graphicFrame>
        <p:nvGraphicFramePr>
          <p:cNvPr id="11" name="Chart 10"/>
          <p:cNvGraphicFramePr/>
          <p:nvPr>
            <p:extLst/>
          </p:nvPr>
        </p:nvGraphicFramePr>
        <p:xfrm>
          <a:off x="5687568" y="1371601"/>
          <a:ext cx="3172968" cy="369874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742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ystemFu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9" y="903104"/>
            <a:ext cx="9194800" cy="5821869"/>
          </a:xfrm>
          <a:prstGeom prst="rect">
            <a:avLst/>
          </a:prstGeom>
          <a:ln>
            <a:noFill/>
          </a:ln>
        </p:spPr>
      </p:pic>
      <p:sp>
        <p:nvSpPr>
          <p:cNvPr id="5" name="TextBox 4"/>
          <p:cNvSpPr txBox="1"/>
          <p:nvPr/>
        </p:nvSpPr>
        <p:spPr>
          <a:xfrm>
            <a:off x="210645" y="134622"/>
            <a:ext cx="11687188" cy="523220"/>
          </a:xfrm>
          <a:prstGeom prst="rect">
            <a:avLst/>
          </a:prstGeom>
          <a:noFill/>
        </p:spPr>
        <p:txBody>
          <a:bodyPr wrap="square" rtlCol="0">
            <a:spAutoFit/>
          </a:bodyPr>
          <a:lstStyle/>
          <a:p>
            <a:r>
              <a:rPr lang="en-US" sz="2800" dirty="0">
                <a:solidFill>
                  <a:schemeClr val="bg1"/>
                </a:solidFill>
                <a:latin typeface="Brandon Text Medium"/>
              </a:rPr>
              <a:t>DTE ENERGY’S OPERATING SYSTEM</a:t>
            </a:r>
          </a:p>
        </p:txBody>
      </p:sp>
    </p:spTree>
    <p:extLst>
      <p:ext uri="{BB962C8B-B14F-4D97-AF65-F5344CB8AC3E}">
        <p14:creationId xmlns:p14="http://schemas.microsoft.com/office/powerpoint/2010/main" val="369869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117" y="10633"/>
            <a:ext cx="12462895" cy="840698"/>
          </a:xfrm>
        </p:spPr>
        <p:txBody>
          <a:bodyPr/>
          <a:lstStyle/>
          <a:p>
            <a:r>
              <a:rPr lang="en-US" sz="2800" dirty="0">
                <a:solidFill>
                  <a:schemeClr val="bg1"/>
                </a:solidFill>
                <a:latin typeface="Brandon Text Medium"/>
              </a:rPr>
              <a:t>BEST OPERATED AND FORCE FOR GROWTH</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69" r="1169" b="1639"/>
          <a:stretch/>
        </p:blipFill>
        <p:spPr bwMode="auto">
          <a:xfrm>
            <a:off x="0" y="840698"/>
            <a:ext cx="9113178" cy="592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62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0" y="2621606"/>
            <a:ext cx="7469504" cy="3315546"/>
          </a:xfrm>
          <a:prstGeom prst="rect">
            <a:avLst/>
          </a:prstGeom>
        </p:spPr>
      </p:pic>
      <p:sp>
        <p:nvSpPr>
          <p:cNvPr id="5" name="object 2"/>
          <p:cNvSpPr txBox="1"/>
          <p:nvPr/>
        </p:nvSpPr>
        <p:spPr>
          <a:xfrm>
            <a:off x="295127" y="141824"/>
            <a:ext cx="11719664"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THE EARLY DAYS OF CONTINUOUS IMPROVEMENT</a:t>
            </a:r>
            <a:endParaRPr sz="3200" dirty="0">
              <a:solidFill>
                <a:schemeClr val="bg1"/>
              </a:solidFill>
              <a:latin typeface="Brandon Text Medium"/>
              <a:cs typeface="Brandon Text Medium"/>
            </a:endParaRPr>
          </a:p>
        </p:txBody>
      </p:sp>
      <p:sp>
        <p:nvSpPr>
          <p:cNvPr id="4" name="TextBox 3"/>
          <p:cNvSpPr txBox="1"/>
          <p:nvPr/>
        </p:nvSpPr>
        <p:spPr>
          <a:xfrm>
            <a:off x="195302" y="1213896"/>
            <a:ext cx="8686800" cy="954107"/>
          </a:xfrm>
          <a:prstGeom prst="rect">
            <a:avLst/>
          </a:prstGeom>
          <a:noFill/>
        </p:spPr>
        <p:txBody>
          <a:bodyPr wrap="square" rtlCol="0">
            <a:spAutoFit/>
          </a:bodyPr>
          <a:lstStyle/>
          <a:p>
            <a:r>
              <a:rPr lang="en-US" sz="2000" b="1" i="1" dirty="0">
                <a:latin typeface="Brandon Text Medium"/>
              </a:rPr>
              <a:t>“Under Michigan's Electric Customer Choice Program, the generation and supply of power is now open to competitive suppliers”</a:t>
            </a:r>
          </a:p>
          <a:p>
            <a:pPr algn="r"/>
            <a:r>
              <a:rPr lang="en-US" sz="1600" i="1" dirty="0">
                <a:latin typeface="Brandon Text Medium"/>
              </a:rPr>
              <a:t>- Michigan Public Service Commission </a:t>
            </a:r>
          </a:p>
        </p:txBody>
      </p:sp>
      <p:sp>
        <p:nvSpPr>
          <p:cNvPr id="11" name="TextBox 10"/>
          <p:cNvSpPr txBox="1"/>
          <p:nvPr/>
        </p:nvSpPr>
        <p:spPr>
          <a:xfrm>
            <a:off x="1336071" y="4643367"/>
            <a:ext cx="914400" cy="584775"/>
          </a:xfrm>
          <a:prstGeom prst="rect">
            <a:avLst/>
          </a:prstGeom>
          <a:noFill/>
        </p:spPr>
        <p:txBody>
          <a:bodyPr wrap="square" rtlCol="0">
            <a:spAutoFit/>
          </a:bodyPr>
          <a:lstStyle/>
          <a:p>
            <a:pPr algn="ctr"/>
            <a:r>
              <a:rPr lang="en-US" sz="1600" b="1" dirty="0">
                <a:latin typeface="Brandon Text Medium"/>
                <a:cs typeface="Calibri" pitchFamily="34" charset="0"/>
              </a:rPr>
              <a:t>Kaizen</a:t>
            </a:r>
          </a:p>
          <a:p>
            <a:pPr algn="ctr"/>
            <a:r>
              <a:rPr lang="en-US" sz="1600" b="1" dirty="0">
                <a:latin typeface="Brandon Text Medium"/>
                <a:cs typeface="Calibri" pitchFamily="34" charset="0"/>
              </a:rPr>
              <a:t>1998</a:t>
            </a:r>
          </a:p>
        </p:txBody>
      </p:sp>
      <p:sp>
        <p:nvSpPr>
          <p:cNvPr id="12" name="TextBox 11"/>
          <p:cNvSpPr txBox="1"/>
          <p:nvPr/>
        </p:nvSpPr>
        <p:spPr>
          <a:xfrm>
            <a:off x="2999462" y="3178884"/>
            <a:ext cx="1066800" cy="830997"/>
          </a:xfrm>
          <a:prstGeom prst="rect">
            <a:avLst/>
          </a:prstGeom>
          <a:noFill/>
        </p:spPr>
        <p:txBody>
          <a:bodyPr wrap="square" rtlCol="0">
            <a:spAutoFit/>
          </a:bodyPr>
          <a:lstStyle/>
          <a:p>
            <a:pPr algn="ctr"/>
            <a:r>
              <a:rPr lang="en-US" sz="1600" b="1" dirty="0">
                <a:latin typeface="Brandon Text Medium"/>
                <a:cs typeface="Calibri" pitchFamily="34" charset="0"/>
              </a:rPr>
              <a:t>Demo Projects</a:t>
            </a:r>
          </a:p>
          <a:p>
            <a:pPr algn="ctr"/>
            <a:r>
              <a:rPr lang="en-US" sz="1600" b="1" dirty="0">
                <a:latin typeface="Brandon Text Medium"/>
                <a:cs typeface="Calibri" pitchFamily="34" charset="0"/>
              </a:rPr>
              <a:t>2000</a:t>
            </a:r>
          </a:p>
        </p:txBody>
      </p:sp>
      <p:sp>
        <p:nvSpPr>
          <p:cNvPr id="23" name="TextBox 22"/>
          <p:cNvSpPr txBox="1"/>
          <p:nvPr/>
        </p:nvSpPr>
        <p:spPr>
          <a:xfrm>
            <a:off x="4271170" y="4334739"/>
            <a:ext cx="1981200" cy="1077218"/>
          </a:xfrm>
          <a:prstGeom prst="rect">
            <a:avLst/>
          </a:prstGeom>
          <a:noFill/>
        </p:spPr>
        <p:txBody>
          <a:bodyPr wrap="square" rtlCol="0">
            <a:spAutoFit/>
          </a:bodyPr>
          <a:lstStyle/>
          <a:p>
            <a:pPr algn="ctr"/>
            <a:r>
              <a:rPr lang="en-US" sz="1600" b="1" dirty="0">
                <a:latin typeface="Brandon Text Medium"/>
                <a:cs typeface="Calibri" pitchFamily="34" charset="0"/>
              </a:rPr>
              <a:t>Operating</a:t>
            </a:r>
          </a:p>
          <a:p>
            <a:pPr algn="ctr"/>
            <a:r>
              <a:rPr lang="en-US" sz="1600" b="1" dirty="0">
                <a:latin typeface="Brandon Text Medium"/>
                <a:cs typeface="Calibri" pitchFamily="34" charset="0"/>
              </a:rPr>
              <a:t>System</a:t>
            </a:r>
          </a:p>
          <a:p>
            <a:pPr algn="ctr"/>
            <a:r>
              <a:rPr lang="en-US" sz="1600" b="1" dirty="0">
                <a:latin typeface="Brandon Text Medium"/>
                <a:cs typeface="Calibri" pitchFamily="34" charset="0"/>
              </a:rPr>
              <a:t>Framework</a:t>
            </a:r>
          </a:p>
          <a:p>
            <a:pPr algn="ctr"/>
            <a:r>
              <a:rPr lang="en-US" sz="1600" b="1" dirty="0">
                <a:latin typeface="Brandon Text Medium"/>
                <a:cs typeface="Calibri" pitchFamily="34" charset="0"/>
              </a:rPr>
              <a:t>2002</a:t>
            </a:r>
          </a:p>
        </p:txBody>
      </p:sp>
      <p:sp>
        <p:nvSpPr>
          <p:cNvPr id="30" name="TextBox 29"/>
          <p:cNvSpPr txBox="1"/>
          <p:nvPr/>
        </p:nvSpPr>
        <p:spPr>
          <a:xfrm>
            <a:off x="6709944" y="3605808"/>
            <a:ext cx="1101090" cy="830997"/>
          </a:xfrm>
          <a:prstGeom prst="rect">
            <a:avLst/>
          </a:prstGeom>
          <a:noFill/>
        </p:spPr>
        <p:txBody>
          <a:bodyPr wrap="square" rtlCol="0">
            <a:spAutoFit/>
          </a:bodyPr>
          <a:lstStyle/>
          <a:p>
            <a:pPr algn="ctr"/>
            <a:r>
              <a:rPr lang="en-US" sz="1600" b="1" dirty="0">
                <a:latin typeface="Brandon Text Medium"/>
                <a:cs typeface="Calibri" pitchFamily="34" charset="0"/>
              </a:rPr>
              <a:t>Six </a:t>
            </a:r>
          </a:p>
          <a:p>
            <a:pPr algn="ctr"/>
            <a:r>
              <a:rPr lang="en-US" sz="1600" b="1" dirty="0">
                <a:latin typeface="Brandon Text Medium"/>
                <a:cs typeface="Calibri" pitchFamily="34" charset="0"/>
              </a:rPr>
              <a:t>Sigma</a:t>
            </a:r>
          </a:p>
          <a:p>
            <a:pPr algn="ctr"/>
            <a:r>
              <a:rPr lang="en-US" sz="1600" b="1" dirty="0">
                <a:latin typeface="Brandon Text Medium"/>
                <a:cs typeface="Calibri" pitchFamily="34" charset="0"/>
              </a:rPr>
              <a:t>2004</a:t>
            </a:r>
          </a:p>
        </p:txBody>
      </p:sp>
      <p:sp>
        <p:nvSpPr>
          <p:cNvPr id="35" name="TextBox 34"/>
          <p:cNvSpPr txBox="1"/>
          <p:nvPr/>
        </p:nvSpPr>
        <p:spPr>
          <a:xfrm>
            <a:off x="954230" y="3258064"/>
            <a:ext cx="1285224" cy="461665"/>
          </a:xfrm>
          <a:prstGeom prst="rect">
            <a:avLst/>
          </a:prstGeom>
          <a:noFill/>
        </p:spPr>
        <p:txBody>
          <a:bodyPr wrap="none" rtlCol="0">
            <a:spAutoFit/>
          </a:bodyPr>
          <a:lstStyle/>
          <a:p>
            <a:r>
              <a:rPr lang="en-US" sz="1200" i="1" dirty="0">
                <a:solidFill>
                  <a:srgbClr val="002060"/>
                </a:solidFill>
                <a:effectLst>
                  <a:outerShdw blurRad="38100" dist="38100" dir="2700000" algn="tl">
                    <a:srgbClr val="000000">
                      <a:alpha val="43137"/>
                    </a:srgbClr>
                  </a:outerShdw>
                </a:effectLst>
                <a:latin typeface="Brandon Text Medium"/>
              </a:rPr>
              <a:t>Fear of Load Loss </a:t>
            </a:r>
          </a:p>
          <a:p>
            <a:r>
              <a:rPr lang="en-US" sz="1200" i="1" dirty="0">
                <a:solidFill>
                  <a:srgbClr val="002060"/>
                </a:solidFill>
                <a:effectLst>
                  <a:outerShdw blurRad="38100" dist="38100" dir="2700000" algn="tl">
                    <a:srgbClr val="000000">
                      <a:alpha val="43137"/>
                    </a:srgbClr>
                  </a:outerShdw>
                </a:effectLst>
                <a:latin typeface="Brandon Text Medium"/>
              </a:rPr>
              <a:t>Kick-Starts CI</a:t>
            </a:r>
          </a:p>
        </p:txBody>
      </p:sp>
      <p:sp>
        <p:nvSpPr>
          <p:cNvPr id="36" name="TextBox 35"/>
          <p:cNvSpPr txBox="1"/>
          <p:nvPr/>
        </p:nvSpPr>
        <p:spPr>
          <a:xfrm>
            <a:off x="4705700" y="2902182"/>
            <a:ext cx="1837439" cy="830997"/>
          </a:xfrm>
          <a:prstGeom prst="rect">
            <a:avLst/>
          </a:prstGeom>
          <a:noFill/>
        </p:spPr>
        <p:txBody>
          <a:bodyPr wrap="square" rtlCol="0">
            <a:spAutoFit/>
          </a:bodyPr>
          <a:lstStyle/>
          <a:p>
            <a:r>
              <a:rPr lang="en-US" sz="1200" i="1" dirty="0">
                <a:solidFill>
                  <a:srgbClr val="002060"/>
                </a:solidFill>
                <a:effectLst>
                  <a:outerShdw blurRad="38100" dist="38100" dir="2700000" algn="tl">
                    <a:srgbClr val="000000">
                      <a:alpha val="43137"/>
                    </a:srgbClr>
                  </a:outerShdw>
                </a:effectLst>
                <a:latin typeface="Brandon Text Medium"/>
              </a:rPr>
              <a:t>Merger of Michcon &amp; Detroit Edison drives further need for cost synergies</a:t>
            </a:r>
          </a:p>
        </p:txBody>
      </p:sp>
      <p:sp>
        <p:nvSpPr>
          <p:cNvPr id="37" name="TextBox 36"/>
          <p:cNvSpPr txBox="1"/>
          <p:nvPr/>
        </p:nvSpPr>
        <p:spPr>
          <a:xfrm>
            <a:off x="6543139" y="5199990"/>
            <a:ext cx="2075579" cy="646331"/>
          </a:xfrm>
          <a:prstGeom prst="rect">
            <a:avLst/>
          </a:prstGeom>
          <a:noFill/>
        </p:spPr>
        <p:txBody>
          <a:bodyPr wrap="square" rtlCol="0">
            <a:spAutoFit/>
          </a:bodyPr>
          <a:lstStyle/>
          <a:p>
            <a:r>
              <a:rPr lang="en-US" sz="1200" i="1" dirty="0">
                <a:solidFill>
                  <a:srgbClr val="002060"/>
                </a:solidFill>
                <a:effectLst>
                  <a:outerShdw blurRad="38100" dist="38100" dir="2700000" algn="tl">
                    <a:srgbClr val="000000">
                      <a:alpha val="43137"/>
                    </a:srgbClr>
                  </a:outerShdw>
                </a:effectLst>
                <a:latin typeface="Brandon Text Medium"/>
              </a:rPr>
              <a:t>Executive with GE experience initiates our use of BB CI Resources</a:t>
            </a:r>
          </a:p>
        </p:txBody>
      </p:sp>
      <p:sp>
        <p:nvSpPr>
          <p:cNvPr id="38" name="TextBox 37"/>
          <p:cNvSpPr txBox="1"/>
          <p:nvPr/>
        </p:nvSpPr>
        <p:spPr>
          <a:xfrm>
            <a:off x="3010095" y="4873348"/>
            <a:ext cx="1440131" cy="646331"/>
          </a:xfrm>
          <a:prstGeom prst="rect">
            <a:avLst/>
          </a:prstGeom>
          <a:noFill/>
        </p:spPr>
        <p:txBody>
          <a:bodyPr wrap="square" rtlCol="0">
            <a:spAutoFit/>
          </a:bodyPr>
          <a:lstStyle/>
          <a:p>
            <a:r>
              <a:rPr lang="en-US" sz="1200" i="1" dirty="0">
                <a:solidFill>
                  <a:srgbClr val="002060"/>
                </a:solidFill>
                <a:effectLst>
                  <a:outerShdw blurRad="38100" dist="38100" dir="2700000" algn="tl">
                    <a:srgbClr val="000000">
                      <a:alpha val="43137"/>
                    </a:srgbClr>
                  </a:outerShdw>
                </a:effectLst>
                <a:latin typeface="Brandon Text Medium"/>
              </a:rPr>
              <a:t>Project focus</a:t>
            </a:r>
          </a:p>
          <a:p>
            <a:r>
              <a:rPr lang="en-US" sz="1200" i="1" dirty="0">
                <a:solidFill>
                  <a:srgbClr val="002060"/>
                </a:solidFill>
                <a:effectLst>
                  <a:outerShdw blurRad="38100" dist="38100" dir="2700000" algn="tl">
                    <a:srgbClr val="000000">
                      <a:alpha val="43137"/>
                    </a:srgbClr>
                  </a:outerShdw>
                </a:effectLst>
                <a:latin typeface="Brandon Text Medium"/>
              </a:rPr>
              <a:t>to “prove” the </a:t>
            </a:r>
          </a:p>
          <a:p>
            <a:r>
              <a:rPr lang="en-US" sz="1200" i="1" dirty="0">
                <a:solidFill>
                  <a:srgbClr val="002060"/>
                </a:solidFill>
                <a:effectLst>
                  <a:outerShdw blurRad="38100" dist="38100" dir="2700000" algn="tl">
                    <a:srgbClr val="000000">
                      <a:alpha val="43137"/>
                    </a:srgbClr>
                  </a:outerShdw>
                </a:effectLst>
                <a:latin typeface="Brandon Text Medium"/>
              </a:rPr>
              <a:t>value of CI</a:t>
            </a:r>
          </a:p>
        </p:txBody>
      </p:sp>
      <p:sp>
        <p:nvSpPr>
          <p:cNvPr id="13"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464E821-D636-4023-8514-7DA04AC134B2}" type="slidenum">
              <a:rPr lang="en-US" b="1" smtClean="0">
                <a:solidFill>
                  <a:schemeClr val="tx1"/>
                </a:solidFill>
              </a:rPr>
              <a:t>18</a:t>
            </a:fld>
            <a:endParaRPr lang="en-US" b="1" dirty="0">
              <a:solidFill>
                <a:schemeClr val="tx1"/>
              </a:solidFill>
            </a:endParaRPr>
          </a:p>
        </p:txBody>
      </p:sp>
    </p:spTree>
    <p:extLst>
      <p:ext uri="{BB962C8B-B14F-4D97-AF65-F5344CB8AC3E}">
        <p14:creationId xmlns:p14="http://schemas.microsoft.com/office/powerpoint/2010/main" val="42864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5160">
            <a:off x="6019530" y="2513840"/>
            <a:ext cx="2619885" cy="3867819"/>
          </a:xfrm>
          <a:prstGeom prst="rect">
            <a:avLst/>
          </a:prstGeom>
        </p:spPr>
      </p:pic>
      <p:sp>
        <p:nvSpPr>
          <p:cNvPr id="6" name="object 2"/>
          <p:cNvSpPr txBox="1"/>
          <p:nvPr/>
        </p:nvSpPr>
        <p:spPr>
          <a:xfrm>
            <a:off x="273861" y="145202"/>
            <a:ext cx="8264082"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FOLLOWING TOYOTA’S APPROACH</a:t>
            </a:r>
            <a:endParaRPr sz="3200" dirty="0">
              <a:solidFill>
                <a:schemeClr val="bg1"/>
              </a:solidFill>
              <a:latin typeface="Brandon Text Medium"/>
              <a:cs typeface="Brandon Text Medium"/>
            </a:endParaRPr>
          </a:p>
        </p:txBody>
      </p:sp>
      <p:pic>
        <p:nvPicPr>
          <p:cNvPr id="3" name="Picture 2"/>
          <p:cNvPicPr>
            <a:picLocks noChangeAspect="1"/>
          </p:cNvPicPr>
          <p:nvPr/>
        </p:nvPicPr>
        <p:blipFill>
          <a:blip r:embed="rId4"/>
          <a:stretch>
            <a:fillRect/>
          </a:stretch>
        </p:blipFill>
        <p:spPr>
          <a:xfrm rot="20448514">
            <a:off x="668441" y="2782075"/>
            <a:ext cx="2788455" cy="3489434"/>
          </a:xfrm>
          <a:prstGeom prst="rect">
            <a:avLst/>
          </a:prstGeom>
          <a:ln w="31750">
            <a:solidFill>
              <a:schemeClr val="tx1"/>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390" y="2233850"/>
            <a:ext cx="2754819" cy="3858890"/>
          </a:xfrm>
          <a:prstGeom prst="rect">
            <a:avLst/>
          </a:prstGeom>
        </p:spPr>
      </p:pic>
      <p:sp>
        <p:nvSpPr>
          <p:cNvPr id="7"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CFC5D54-631F-443D-8FE6-56B5AC8392EB}" type="slidenum">
              <a:rPr lang="en-US" b="1" smtClean="0">
                <a:solidFill>
                  <a:schemeClr val="tx1"/>
                </a:solidFill>
              </a:rPr>
              <a:t>19</a:t>
            </a:fld>
            <a:endParaRPr lang="en-US" b="1" dirty="0">
              <a:solidFill>
                <a:schemeClr val="tx1"/>
              </a:solidFill>
            </a:endParaRPr>
          </a:p>
        </p:txBody>
      </p:sp>
      <p:sp>
        <p:nvSpPr>
          <p:cNvPr id="5" name="TextBox 4"/>
          <p:cNvSpPr txBox="1"/>
          <p:nvPr/>
        </p:nvSpPr>
        <p:spPr>
          <a:xfrm>
            <a:off x="172391" y="1213013"/>
            <a:ext cx="9131097" cy="369332"/>
          </a:xfrm>
          <a:prstGeom prst="rect">
            <a:avLst/>
          </a:prstGeom>
          <a:noFill/>
        </p:spPr>
        <p:txBody>
          <a:bodyPr wrap="square" rtlCol="0">
            <a:spAutoFit/>
          </a:bodyPr>
          <a:lstStyle/>
          <a:p>
            <a:r>
              <a:rPr lang="en-US" spc="18" dirty="0">
                <a:solidFill>
                  <a:srgbClr val="383A35"/>
                </a:solidFill>
                <a:latin typeface="Brandon Text Medium"/>
                <a:cs typeface="Brandon Text Medium"/>
              </a:rPr>
              <a:t>It’s about developing peoples capabilities to SEE and SOLVE PROBLEMS</a:t>
            </a:r>
            <a:endParaRPr lang="en-US" dirty="0"/>
          </a:p>
        </p:txBody>
      </p:sp>
    </p:spTree>
    <p:extLst>
      <p:ext uri="{BB962C8B-B14F-4D97-AF65-F5344CB8AC3E}">
        <p14:creationId xmlns:p14="http://schemas.microsoft.com/office/powerpoint/2010/main" val="3440814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83827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p:nvPr/>
        </p:nvSpPr>
        <p:spPr>
          <a:xfrm>
            <a:off x="-3054352" y="-2294545"/>
            <a:ext cx="6238851" cy="1614801"/>
          </a:xfrm>
          <a:prstGeom prst="rect">
            <a:avLst/>
          </a:prstGeom>
        </p:spPr>
        <p:txBody>
          <a:bodyPr vert="horz" wrap="square" lIns="0" tIns="0" rIns="0" bIns="0" rtlCol="0">
            <a:spAutoFit/>
          </a:bodyPr>
          <a:lstStyle/>
          <a:p>
            <a:pPr marL="11206"/>
            <a:endParaRPr sz="971" dirty="0">
              <a:latin typeface="Brandon Text Light"/>
              <a:cs typeface="Brandon Text Light"/>
            </a:endParaRPr>
          </a:p>
          <a:p>
            <a:pPr marL="11767">
              <a:spcBef>
                <a:spcPts val="423"/>
              </a:spcBef>
            </a:pPr>
            <a:r>
              <a:rPr sz="3200" spc="18" dirty="0">
                <a:solidFill>
                  <a:srgbClr val="383A35"/>
                </a:solidFill>
                <a:latin typeface="Brandon Text Medium"/>
                <a:cs typeface="Brandon Text Medium"/>
              </a:rPr>
              <a:t>OU</a:t>
            </a:r>
            <a:r>
              <a:rPr sz="3200" dirty="0">
                <a:solidFill>
                  <a:srgbClr val="383A35"/>
                </a:solidFill>
                <a:latin typeface="Brandon Text Medium"/>
                <a:cs typeface="Brandon Text Medium"/>
              </a:rPr>
              <a:t>R</a:t>
            </a:r>
            <a:r>
              <a:rPr sz="3200" spc="18" dirty="0">
                <a:solidFill>
                  <a:srgbClr val="383A35"/>
                </a:solidFill>
                <a:latin typeface="Brandon Text Medium"/>
                <a:cs typeface="Brandon Text Medium"/>
              </a:rPr>
              <a:t> </a:t>
            </a:r>
            <a:r>
              <a:rPr lang="en-US" sz="3200" spc="18" dirty="0">
                <a:solidFill>
                  <a:srgbClr val="383A35"/>
                </a:solidFill>
                <a:latin typeface="Brandon Text Medium"/>
                <a:cs typeface="Brandon Text Medium"/>
              </a:rPr>
              <a:t>HERITAGE</a:t>
            </a:r>
            <a:endParaRPr sz="3200" dirty="0">
              <a:latin typeface="Brandon Text Medium"/>
              <a:cs typeface="Brandon Text Medium"/>
            </a:endParaRPr>
          </a:p>
          <a:p>
            <a:pPr>
              <a:lnSpc>
                <a:spcPct val="100000"/>
              </a:lnSpc>
            </a:pPr>
            <a:endParaRPr sz="971" dirty="0">
              <a:latin typeface="Times New Roman"/>
              <a:cs typeface="Times New Roman"/>
            </a:endParaRPr>
          </a:p>
          <a:p>
            <a:pPr marL="11767" marR="4483">
              <a:lnSpc>
                <a:spcPct val="136300"/>
              </a:lnSpc>
              <a:spcBef>
                <a:spcPts val="766"/>
              </a:spcBef>
            </a:pPr>
            <a:r>
              <a:rPr sz="1600" spc="18" dirty="0">
                <a:solidFill>
                  <a:srgbClr val="383A35"/>
                </a:solidFill>
                <a:latin typeface="Brandon Text Medium"/>
                <a:cs typeface="Brandon Text Medium"/>
              </a:rPr>
              <a:t>BUI</a:t>
            </a:r>
            <a:r>
              <a:rPr sz="1600" spc="-18" dirty="0">
                <a:solidFill>
                  <a:srgbClr val="383A35"/>
                </a:solidFill>
                <a:latin typeface="Brandon Text Medium"/>
                <a:cs typeface="Brandon Text Medium"/>
              </a:rPr>
              <a:t>L</a:t>
            </a:r>
            <a:r>
              <a:rPr sz="1600" dirty="0">
                <a:solidFill>
                  <a:srgbClr val="383A35"/>
                </a:solidFill>
                <a:latin typeface="Brandon Text Medium"/>
                <a:cs typeface="Brandon Text Medium"/>
              </a:rPr>
              <a:t>T</a:t>
            </a:r>
            <a:r>
              <a:rPr sz="1600" spc="18" dirty="0">
                <a:solidFill>
                  <a:srgbClr val="383A35"/>
                </a:solidFill>
                <a:latin typeface="Brandon Text Medium"/>
                <a:cs typeface="Brandon Text Medium"/>
              </a:rPr>
              <a:t> O</a:t>
            </a:r>
            <a:r>
              <a:rPr sz="1600" dirty="0">
                <a:solidFill>
                  <a:srgbClr val="383A35"/>
                </a:solidFill>
                <a:latin typeface="Brandon Text Medium"/>
                <a:cs typeface="Brandon Text Medium"/>
              </a:rPr>
              <a:t>N</a:t>
            </a:r>
            <a:r>
              <a:rPr sz="1600" spc="18" dirty="0">
                <a:solidFill>
                  <a:srgbClr val="383A35"/>
                </a:solidFill>
                <a:latin typeface="Brandon Text Medium"/>
                <a:cs typeface="Brandon Text Medium"/>
              </a:rPr>
              <a:t> </a:t>
            </a:r>
            <a:r>
              <a:rPr sz="1600" dirty="0">
                <a:solidFill>
                  <a:srgbClr val="383A35"/>
                </a:solidFill>
                <a:latin typeface="Brandon Text Medium"/>
                <a:cs typeface="Brandon Text Medium"/>
              </a:rPr>
              <a:t>A</a:t>
            </a:r>
            <a:r>
              <a:rPr sz="1600" spc="18" dirty="0">
                <a:solidFill>
                  <a:srgbClr val="383A35"/>
                </a:solidFill>
                <a:latin typeface="Brandon Text Medium"/>
                <a:cs typeface="Brandon Text Medium"/>
              </a:rPr>
              <a:t> </a:t>
            </a:r>
            <a:r>
              <a:rPr sz="1600" spc="13" dirty="0">
                <a:solidFill>
                  <a:srgbClr val="383A35"/>
                </a:solidFill>
                <a:latin typeface="Brandon Text Medium"/>
                <a:cs typeface="Brandon Text Medium"/>
              </a:rPr>
              <a:t>F</a:t>
            </a:r>
            <a:r>
              <a:rPr sz="1600" spc="18" dirty="0">
                <a:solidFill>
                  <a:srgbClr val="383A35"/>
                </a:solidFill>
                <a:latin typeface="Brandon Text Medium"/>
                <a:cs typeface="Brandon Text Medium"/>
              </a:rPr>
              <a:t>OUN</a:t>
            </a:r>
            <a:r>
              <a:rPr sz="1600" spc="4" dirty="0">
                <a:solidFill>
                  <a:srgbClr val="383A35"/>
                </a:solidFill>
                <a:latin typeface="Brandon Text Medium"/>
                <a:cs typeface="Brandon Text Medium"/>
              </a:rPr>
              <a:t>D</a:t>
            </a:r>
            <a:r>
              <a:rPr sz="1600" spc="-22" dirty="0">
                <a:solidFill>
                  <a:srgbClr val="383A35"/>
                </a:solidFill>
                <a:latin typeface="Brandon Text Medium"/>
                <a:cs typeface="Brandon Text Medium"/>
              </a:rPr>
              <a:t>A</a:t>
            </a:r>
            <a:r>
              <a:rPr sz="1600" spc="18" dirty="0">
                <a:solidFill>
                  <a:srgbClr val="383A35"/>
                </a:solidFill>
                <a:latin typeface="Brandon Text Medium"/>
                <a:cs typeface="Brandon Text Medium"/>
              </a:rPr>
              <a:t>TIO</a:t>
            </a:r>
            <a:r>
              <a:rPr sz="1600" dirty="0">
                <a:solidFill>
                  <a:srgbClr val="383A35"/>
                </a:solidFill>
                <a:latin typeface="Brandon Text Medium"/>
                <a:cs typeface="Brandon Text Medium"/>
              </a:rPr>
              <a:t>N</a:t>
            </a:r>
            <a:r>
              <a:rPr sz="1600" spc="18" dirty="0">
                <a:solidFill>
                  <a:srgbClr val="383A35"/>
                </a:solidFill>
                <a:latin typeface="Brandon Text Medium"/>
                <a:cs typeface="Brandon Text Medium"/>
              </a:rPr>
              <a:t> O</a:t>
            </a:r>
            <a:r>
              <a:rPr sz="1600" dirty="0">
                <a:solidFill>
                  <a:srgbClr val="383A35"/>
                </a:solidFill>
                <a:latin typeface="Brandon Text Medium"/>
                <a:cs typeface="Brandon Text Medium"/>
              </a:rPr>
              <a:t>F</a:t>
            </a:r>
            <a:r>
              <a:rPr sz="1600" spc="18" dirty="0">
                <a:solidFill>
                  <a:srgbClr val="383A35"/>
                </a:solidFill>
                <a:latin typeface="Brandon Text Medium"/>
                <a:cs typeface="Brandon Text Medium"/>
              </a:rPr>
              <a:t> </a:t>
            </a:r>
            <a:r>
              <a:rPr lang="en-US" sz="1600" spc="18" dirty="0">
                <a:solidFill>
                  <a:srgbClr val="383A35"/>
                </a:solidFill>
                <a:latin typeface="Brandon Text Medium"/>
                <a:cs typeface="Brandon Text Medium"/>
              </a:rPr>
              <a:t/>
            </a:r>
            <a:br>
              <a:rPr lang="en-US" sz="1600" spc="18" dirty="0">
                <a:solidFill>
                  <a:srgbClr val="383A35"/>
                </a:solidFill>
                <a:latin typeface="Brandon Text Medium"/>
                <a:cs typeface="Brandon Text Medium"/>
              </a:rPr>
            </a:br>
            <a:r>
              <a:rPr sz="1600" spc="18" dirty="0">
                <a:solidFill>
                  <a:srgbClr val="383A35"/>
                </a:solidFill>
                <a:latin typeface="Brandon Text Medium"/>
                <a:cs typeface="Brandon Text Medium"/>
              </a:rPr>
              <a:t>PUTTING M</a:t>
            </a:r>
            <a:r>
              <a:rPr lang="en-US" sz="1600" spc="18" dirty="0">
                <a:solidFill>
                  <a:srgbClr val="383A35"/>
                </a:solidFill>
                <a:latin typeface="Brandon Text Medium"/>
                <a:cs typeface="Brandon Text Medium"/>
              </a:rPr>
              <a:t>ANUFACTURING</a:t>
            </a:r>
            <a:r>
              <a:rPr sz="1600" spc="18" dirty="0">
                <a:solidFill>
                  <a:srgbClr val="383A35"/>
                </a:solidFill>
                <a:latin typeface="Brandon Text Medium"/>
                <a:cs typeface="Brandon Text Medium"/>
              </a:rPr>
              <a:t> FIRS</a:t>
            </a:r>
            <a:r>
              <a:rPr sz="1600" spc="-35" dirty="0">
                <a:solidFill>
                  <a:srgbClr val="383A35"/>
                </a:solidFill>
                <a:latin typeface="Brandon Text Medium"/>
                <a:cs typeface="Brandon Text Medium"/>
              </a:rPr>
              <a:t>T</a:t>
            </a:r>
            <a:r>
              <a:rPr sz="1600" dirty="0">
                <a:solidFill>
                  <a:srgbClr val="383A35"/>
                </a:solidFill>
                <a:latin typeface="Brandon Text Medium"/>
                <a:cs typeface="Brandon Text Medium"/>
              </a:rPr>
              <a:t>.</a:t>
            </a:r>
            <a:endParaRPr sz="1600" dirty="0">
              <a:latin typeface="Brandon Text Medium"/>
              <a:cs typeface="Brandon Text Medium"/>
            </a:endParaRPr>
          </a:p>
        </p:txBody>
      </p:sp>
      <p:sp>
        <p:nvSpPr>
          <p:cNvPr id="16" name="object 16"/>
          <p:cNvSpPr txBox="1">
            <a:spLocks noGrp="1"/>
          </p:cNvSpPr>
          <p:nvPr>
            <p:ph type="sldNum" sz="quarter" idx="4294967295"/>
          </p:nvPr>
        </p:nvSpPr>
        <p:spPr>
          <a:xfrm>
            <a:off x="20387416" y="9593464"/>
            <a:ext cx="239245" cy="154017"/>
          </a:xfrm>
          <a:prstGeom prst="rect">
            <a:avLst/>
          </a:prstGeom>
        </p:spPr>
        <p:txBody>
          <a:bodyPr vert="horz" wrap="square" lIns="0" tIns="0" rIns="0" bIns="0" rtlCol="0" anchor="ctr">
            <a:spAutoFit/>
          </a:bodyPr>
          <a:lstStyle/>
          <a:p>
            <a:pPr marL="22413"/>
            <a:fld id="{81D60167-4931-47E6-BA6A-407CBD079E47}" type="slidenum">
              <a:rPr dirty="0"/>
              <a:pPr marL="22413"/>
              <a:t>2</a:t>
            </a:fld>
            <a:endParaRPr dirty="0"/>
          </a:p>
        </p:txBody>
      </p:sp>
      <p:pic>
        <p:nvPicPr>
          <p:cNvPr id="1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062" t="3113" r="6784" b="5577"/>
          <a:stretch/>
        </p:blipFill>
        <p:spPr bwMode="auto">
          <a:xfrm>
            <a:off x="2092502" y="4444448"/>
            <a:ext cx="2542560" cy="2261615"/>
          </a:xfrm>
          <a:prstGeom prst="rect">
            <a:avLst/>
          </a:prstGeom>
          <a:noFill/>
          <a:ln w="9525">
            <a:noFill/>
            <a:miter lim="800000"/>
            <a:headEnd/>
            <a:tailEnd/>
          </a:ln>
        </p:spPr>
      </p:pic>
      <p:sp>
        <p:nvSpPr>
          <p:cNvPr id="14" name="object 2"/>
          <p:cNvSpPr txBox="1"/>
          <p:nvPr/>
        </p:nvSpPr>
        <p:spPr>
          <a:xfrm>
            <a:off x="295127" y="187500"/>
            <a:ext cx="6238851" cy="430887"/>
          </a:xfrm>
          <a:prstGeom prst="rect">
            <a:avLst/>
          </a:prstGeom>
        </p:spPr>
        <p:txBody>
          <a:bodyPr vert="horz" wrap="square" lIns="0" tIns="0" rIns="0" bIns="0" rtlCol="0">
            <a:spAutoFit/>
          </a:bodyPr>
          <a:lstStyle/>
          <a:p>
            <a:pPr marL="11767">
              <a:spcBef>
                <a:spcPts val="423"/>
              </a:spcBef>
            </a:pPr>
            <a:r>
              <a:rPr lang="en-US" sz="2800" spc="18" dirty="0">
                <a:solidFill>
                  <a:schemeClr val="bg1"/>
                </a:solidFill>
                <a:latin typeface="Brandon Text Medium"/>
                <a:cs typeface="Brandon Text Medium"/>
              </a:rPr>
              <a:t>OUR COMPANY HERITAGE</a:t>
            </a:r>
            <a:endParaRPr sz="2800" dirty="0">
              <a:solidFill>
                <a:schemeClr val="bg1"/>
              </a:solidFill>
              <a:latin typeface="Brandon Text Medium"/>
              <a:cs typeface="Brandon Text Medium"/>
            </a:endParaRPr>
          </a:p>
        </p:txBody>
      </p:sp>
      <p:pic>
        <p:nvPicPr>
          <p:cNvPr id="7" name="Picture 6"/>
          <p:cNvPicPr>
            <a:picLocks noChangeAspect="1"/>
          </p:cNvPicPr>
          <p:nvPr/>
        </p:nvPicPr>
        <p:blipFill rotWithShape="1">
          <a:blip r:embed="rId4"/>
          <a:srcRect t="16822"/>
          <a:stretch/>
        </p:blipFill>
        <p:spPr>
          <a:xfrm>
            <a:off x="201501" y="903281"/>
            <a:ext cx="6638925" cy="2899713"/>
          </a:xfrm>
          <a:prstGeom prst="rect">
            <a:avLst/>
          </a:prstGeom>
        </p:spPr>
      </p:pic>
      <p:pic>
        <p:nvPicPr>
          <p:cNvPr id="17" name="Picture 20" descr="http://portfolio.dteco.com:8085/dte_s_portfolio/api/v1/asset/22186/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509" y="4458300"/>
            <a:ext cx="1943576" cy="226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127" y="4444448"/>
            <a:ext cx="1649287" cy="226966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5873" y="3391698"/>
            <a:ext cx="4724892" cy="3295372"/>
          </a:xfrm>
          <a:prstGeom prst="rect">
            <a:avLst/>
          </a:prstGeom>
        </p:spPr>
      </p:pic>
      <p:pic>
        <p:nvPicPr>
          <p:cNvPr id="19" name="Picture 14" descr="http://portfolio.dteco.com:8085/dte_s_portfolio/api/v1/asset/22482/previe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5873" y="1209759"/>
            <a:ext cx="2453168" cy="20054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20692" y="2188560"/>
            <a:ext cx="1910073" cy="1026664"/>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b="23608"/>
          <a:stretch/>
        </p:blipFill>
        <p:spPr>
          <a:xfrm>
            <a:off x="9915948" y="1103582"/>
            <a:ext cx="1814817" cy="1011406"/>
          </a:xfrm>
          <a:prstGeom prst="rect">
            <a:avLst/>
          </a:prstGeom>
        </p:spPr>
      </p:pic>
      <p:pic>
        <p:nvPicPr>
          <p:cNvPr id="22" name="Picture 21"/>
          <p:cNvPicPr>
            <a:picLocks noChangeAspect="1"/>
          </p:cNvPicPr>
          <p:nvPr/>
        </p:nvPicPr>
        <p:blipFill>
          <a:blip r:embed="rId11"/>
          <a:stretch>
            <a:fillRect/>
          </a:stretch>
        </p:blipFill>
        <p:spPr>
          <a:xfrm>
            <a:off x="257560" y="3865926"/>
            <a:ext cx="6486525" cy="590550"/>
          </a:xfrm>
          <a:prstGeom prst="rect">
            <a:avLst/>
          </a:prstGeom>
        </p:spPr>
      </p:pic>
      <p:sp>
        <p:nvSpPr>
          <p:cNvPr id="24"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D4F0482-6750-4F66-B2FC-3B3420FBDE0F}" type="slidenum">
              <a:rPr lang="en-US" b="1" smtClean="0">
                <a:solidFill>
                  <a:schemeClr val="tx1"/>
                </a:solidFill>
              </a:rPr>
              <a:t>2</a:t>
            </a:fld>
            <a:endParaRPr lang="en-US" b="1" dirty="0">
              <a:solidFill>
                <a:schemeClr val="tx1"/>
              </a:solidFill>
            </a:endParaRPr>
          </a:p>
        </p:txBody>
      </p:sp>
    </p:spTree>
    <p:extLst>
      <p:ext uri="{BB962C8B-B14F-4D97-AF65-F5344CB8AC3E}">
        <p14:creationId xmlns:p14="http://schemas.microsoft.com/office/powerpoint/2010/main" val="2261304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284494" y="142536"/>
            <a:ext cx="11124240" cy="1036181"/>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CONTINUOUS IMPROVEMENT AS A CAPABILITY</a:t>
            </a:r>
          </a:p>
          <a:p>
            <a:pPr marL="11767">
              <a:spcBef>
                <a:spcPts val="423"/>
              </a:spcBef>
            </a:pPr>
            <a:endParaRPr sz="3200" dirty="0">
              <a:solidFill>
                <a:schemeClr val="bg1"/>
              </a:solidFill>
              <a:latin typeface="Brandon Text Medium"/>
              <a:cs typeface="Brandon Text Medium"/>
            </a:endParaRPr>
          </a:p>
        </p:txBody>
      </p:sp>
      <p:grpSp>
        <p:nvGrpSpPr>
          <p:cNvPr id="3" name="Group 2"/>
          <p:cNvGrpSpPr/>
          <p:nvPr/>
        </p:nvGrpSpPr>
        <p:grpSpPr>
          <a:xfrm>
            <a:off x="210066" y="2171706"/>
            <a:ext cx="8676958" cy="4343400"/>
            <a:chOff x="1757521" y="1257300"/>
            <a:chExt cx="8676958" cy="4343400"/>
          </a:xfrm>
        </p:grpSpPr>
        <p:sp>
          <p:nvSpPr>
            <p:cNvPr id="19" name="Freeform 4"/>
            <p:cNvSpPr/>
            <p:nvPr/>
          </p:nvSpPr>
          <p:spPr>
            <a:xfrm>
              <a:off x="1757521" y="1257300"/>
              <a:ext cx="2117175" cy="4343400"/>
            </a:xfrm>
            <a:custGeom>
              <a:avLst/>
              <a:gdLst>
                <a:gd name="connsiteX0" fmla="*/ 0 w 2688282"/>
                <a:gd name="connsiteY0" fmla="*/ 268828 h 4343400"/>
                <a:gd name="connsiteX1" fmla="*/ 78738 w 2688282"/>
                <a:gd name="connsiteY1" fmla="*/ 78738 h 4343400"/>
                <a:gd name="connsiteX2" fmla="*/ 268828 w 2688282"/>
                <a:gd name="connsiteY2" fmla="*/ 0 h 4343400"/>
                <a:gd name="connsiteX3" fmla="*/ 2419454 w 2688282"/>
                <a:gd name="connsiteY3" fmla="*/ 0 h 4343400"/>
                <a:gd name="connsiteX4" fmla="*/ 2609544 w 2688282"/>
                <a:gd name="connsiteY4" fmla="*/ 78738 h 4343400"/>
                <a:gd name="connsiteX5" fmla="*/ 2688282 w 2688282"/>
                <a:gd name="connsiteY5" fmla="*/ 268828 h 4343400"/>
                <a:gd name="connsiteX6" fmla="*/ 2688282 w 2688282"/>
                <a:gd name="connsiteY6" fmla="*/ 4074572 h 4343400"/>
                <a:gd name="connsiteX7" fmla="*/ 2609544 w 2688282"/>
                <a:gd name="connsiteY7" fmla="*/ 4264662 h 4343400"/>
                <a:gd name="connsiteX8" fmla="*/ 2419454 w 2688282"/>
                <a:gd name="connsiteY8" fmla="*/ 4343400 h 4343400"/>
                <a:gd name="connsiteX9" fmla="*/ 268828 w 2688282"/>
                <a:gd name="connsiteY9" fmla="*/ 4343400 h 4343400"/>
                <a:gd name="connsiteX10" fmla="*/ 78738 w 2688282"/>
                <a:gd name="connsiteY10" fmla="*/ 4264662 h 4343400"/>
                <a:gd name="connsiteX11" fmla="*/ 0 w 2688282"/>
                <a:gd name="connsiteY11" fmla="*/ 4074572 h 4343400"/>
                <a:gd name="connsiteX12" fmla="*/ 0 w 2688282"/>
                <a:gd name="connsiteY12" fmla="*/ 268828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3434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074572"/>
                  </a:lnTo>
                  <a:cubicBezTo>
                    <a:pt x="2688282" y="4145870"/>
                    <a:pt x="2659959" y="4214247"/>
                    <a:pt x="2609544" y="4264662"/>
                  </a:cubicBezTo>
                  <a:cubicBezTo>
                    <a:pt x="2559129" y="4315077"/>
                    <a:pt x="2490751" y="4343400"/>
                    <a:pt x="2419454" y="4343400"/>
                  </a:cubicBezTo>
                  <a:lnTo>
                    <a:pt x="268828" y="4343400"/>
                  </a:lnTo>
                  <a:cubicBezTo>
                    <a:pt x="197530" y="4343400"/>
                    <a:pt x="129153" y="4315077"/>
                    <a:pt x="78738" y="4264662"/>
                  </a:cubicBezTo>
                  <a:cubicBezTo>
                    <a:pt x="28323" y="4214247"/>
                    <a:pt x="0" y="4145869"/>
                    <a:pt x="0" y="4074572"/>
                  </a:cubicBezTo>
                  <a:lnTo>
                    <a:pt x="0" y="268828"/>
                  </a:lnTo>
                  <a:close/>
                </a:path>
              </a:pathLst>
            </a:custGeom>
            <a:solidFill>
              <a:srgbClr val="A8C5D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908048" rIns="170688" bIns="1039368" numCol="1" spcCol="1270" anchor="ctr" anchorCtr="0">
              <a:noAutofit/>
            </a:bodyP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lvl="0" algn="ctr" defTabSz="1066800">
                <a:lnSpc>
                  <a:spcPct val="90000"/>
                </a:lnSpc>
                <a:spcBef>
                  <a:spcPct val="0"/>
                </a:spcBef>
                <a:spcAft>
                  <a:spcPct val="35000"/>
                </a:spcAft>
              </a:pPr>
              <a:endParaRPr lang="en-US" sz="2200" kern="1200" dirty="0">
                <a:solidFill>
                  <a:schemeClr val="tx1"/>
                </a:solidFill>
              </a:endParaRPr>
            </a:p>
          </p:txBody>
        </p:sp>
        <p:sp>
          <p:nvSpPr>
            <p:cNvPr id="20" name="Rectangle 19"/>
            <p:cNvSpPr/>
            <p:nvPr/>
          </p:nvSpPr>
          <p:spPr>
            <a:xfrm>
              <a:off x="1980645" y="1452918"/>
              <a:ext cx="1670318" cy="1593191"/>
            </a:xfrm>
            <a:prstGeom prst="rect">
              <a:avLst/>
            </a:prstGeom>
            <a:solidFill>
              <a:schemeClr val="bg1">
                <a:alpha val="84000"/>
              </a:schemeClr>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algn="ctr"/>
              <a:endParaRPr lang="en-US" dirty="0"/>
            </a:p>
          </p:txBody>
        </p:sp>
        <p:sp>
          <p:nvSpPr>
            <p:cNvPr id="21" name="Freeform 8"/>
            <p:cNvSpPr/>
            <p:nvPr/>
          </p:nvSpPr>
          <p:spPr>
            <a:xfrm>
              <a:off x="3944115" y="1257300"/>
              <a:ext cx="2117175" cy="4343400"/>
            </a:xfrm>
            <a:custGeom>
              <a:avLst/>
              <a:gdLst>
                <a:gd name="connsiteX0" fmla="*/ 0 w 2688282"/>
                <a:gd name="connsiteY0" fmla="*/ 268828 h 4343400"/>
                <a:gd name="connsiteX1" fmla="*/ 78738 w 2688282"/>
                <a:gd name="connsiteY1" fmla="*/ 78738 h 4343400"/>
                <a:gd name="connsiteX2" fmla="*/ 268828 w 2688282"/>
                <a:gd name="connsiteY2" fmla="*/ 0 h 4343400"/>
                <a:gd name="connsiteX3" fmla="*/ 2419454 w 2688282"/>
                <a:gd name="connsiteY3" fmla="*/ 0 h 4343400"/>
                <a:gd name="connsiteX4" fmla="*/ 2609544 w 2688282"/>
                <a:gd name="connsiteY4" fmla="*/ 78738 h 4343400"/>
                <a:gd name="connsiteX5" fmla="*/ 2688282 w 2688282"/>
                <a:gd name="connsiteY5" fmla="*/ 268828 h 4343400"/>
                <a:gd name="connsiteX6" fmla="*/ 2688282 w 2688282"/>
                <a:gd name="connsiteY6" fmla="*/ 4074572 h 4343400"/>
                <a:gd name="connsiteX7" fmla="*/ 2609544 w 2688282"/>
                <a:gd name="connsiteY7" fmla="*/ 4264662 h 4343400"/>
                <a:gd name="connsiteX8" fmla="*/ 2419454 w 2688282"/>
                <a:gd name="connsiteY8" fmla="*/ 4343400 h 4343400"/>
                <a:gd name="connsiteX9" fmla="*/ 268828 w 2688282"/>
                <a:gd name="connsiteY9" fmla="*/ 4343400 h 4343400"/>
                <a:gd name="connsiteX10" fmla="*/ 78738 w 2688282"/>
                <a:gd name="connsiteY10" fmla="*/ 4264662 h 4343400"/>
                <a:gd name="connsiteX11" fmla="*/ 0 w 2688282"/>
                <a:gd name="connsiteY11" fmla="*/ 4074572 h 4343400"/>
                <a:gd name="connsiteX12" fmla="*/ 0 w 2688282"/>
                <a:gd name="connsiteY12" fmla="*/ 268828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3434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074572"/>
                  </a:lnTo>
                  <a:cubicBezTo>
                    <a:pt x="2688282" y="4145870"/>
                    <a:pt x="2659959" y="4214247"/>
                    <a:pt x="2609544" y="4264662"/>
                  </a:cubicBezTo>
                  <a:cubicBezTo>
                    <a:pt x="2559129" y="4315077"/>
                    <a:pt x="2490751" y="4343400"/>
                    <a:pt x="2419454" y="4343400"/>
                  </a:cubicBezTo>
                  <a:lnTo>
                    <a:pt x="268828" y="4343400"/>
                  </a:lnTo>
                  <a:cubicBezTo>
                    <a:pt x="197530" y="4343400"/>
                    <a:pt x="129153" y="4315077"/>
                    <a:pt x="78738" y="4264662"/>
                  </a:cubicBezTo>
                  <a:cubicBezTo>
                    <a:pt x="28323" y="4214247"/>
                    <a:pt x="0" y="4145869"/>
                    <a:pt x="0" y="4074572"/>
                  </a:cubicBezTo>
                  <a:lnTo>
                    <a:pt x="0" y="268828"/>
                  </a:lnTo>
                  <a:close/>
                </a:path>
              </a:pathLst>
            </a:custGeom>
            <a:solidFill>
              <a:srgbClr val="A8C5D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908048" rIns="170688" bIns="1039368" numCol="1" spcCol="1270" anchor="ctr" anchorCtr="0">
              <a:noAutofit/>
            </a:bodyP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lvl="0" algn="ctr" defTabSz="1066800">
                <a:lnSpc>
                  <a:spcPct val="90000"/>
                </a:lnSpc>
                <a:spcBef>
                  <a:spcPct val="0"/>
                </a:spcBef>
                <a:spcAft>
                  <a:spcPct val="35000"/>
                </a:spcAft>
              </a:pPr>
              <a:endParaRPr lang="en-US" sz="2200" kern="1200" dirty="0">
                <a:solidFill>
                  <a:schemeClr val="tx1"/>
                </a:solidFill>
              </a:endParaRPr>
            </a:p>
          </p:txBody>
        </p:sp>
        <p:sp>
          <p:nvSpPr>
            <p:cNvPr id="22" name="Freeform 12"/>
            <p:cNvSpPr/>
            <p:nvPr/>
          </p:nvSpPr>
          <p:spPr>
            <a:xfrm>
              <a:off x="6130709" y="1257300"/>
              <a:ext cx="2117175" cy="4343400"/>
            </a:xfrm>
            <a:custGeom>
              <a:avLst/>
              <a:gdLst>
                <a:gd name="connsiteX0" fmla="*/ 0 w 2688282"/>
                <a:gd name="connsiteY0" fmla="*/ 268828 h 4343400"/>
                <a:gd name="connsiteX1" fmla="*/ 78738 w 2688282"/>
                <a:gd name="connsiteY1" fmla="*/ 78738 h 4343400"/>
                <a:gd name="connsiteX2" fmla="*/ 268828 w 2688282"/>
                <a:gd name="connsiteY2" fmla="*/ 0 h 4343400"/>
                <a:gd name="connsiteX3" fmla="*/ 2419454 w 2688282"/>
                <a:gd name="connsiteY3" fmla="*/ 0 h 4343400"/>
                <a:gd name="connsiteX4" fmla="*/ 2609544 w 2688282"/>
                <a:gd name="connsiteY4" fmla="*/ 78738 h 4343400"/>
                <a:gd name="connsiteX5" fmla="*/ 2688282 w 2688282"/>
                <a:gd name="connsiteY5" fmla="*/ 268828 h 4343400"/>
                <a:gd name="connsiteX6" fmla="*/ 2688282 w 2688282"/>
                <a:gd name="connsiteY6" fmla="*/ 4074572 h 4343400"/>
                <a:gd name="connsiteX7" fmla="*/ 2609544 w 2688282"/>
                <a:gd name="connsiteY7" fmla="*/ 4264662 h 4343400"/>
                <a:gd name="connsiteX8" fmla="*/ 2419454 w 2688282"/>
                <a:gd name="connsiteY8" fmla="*/ 4343400 h 4343400"/>
                <a:gd name="connsiteX9" fmla="*/ 268828 w 2688282"/>
                <a:gd name="connsiteY9" fmla="*/ 4343400 h 4343400"/>
                <a:gd name="connsiteX10" fmla="*/ 78738 w 2688282"/>
                <a:gd name="connsiteY10" fmla="*/ 4264662 h 4343400"/>
                <a:gd name="connsiteX11" fmla="*/ 0 w 2688282"/>
                <a:gd name="connsiteY11" fmla="*/ 4074572 h 4343400"/>
                <a:gd name="connsiteX12" fmla="*/ 0 w 2688282"/>
                <a:gd name="connsiteY12" fmla="*/ 268828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3434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074572"/>
                  </a:lnTo>
                  <a:cubicBezTo>
                    <a:pt x="2688282" y="4145870"/>
                    <a:pt x="2659959" y="4214247"/>
                    <a:pt x="2609544" y="4264662"/>
                  </a:cubicBezTo>
                  <a:cubicBezTo>
                    <a:pt x="2559129" y="4315077"/>
                    <a:pt x="2490751" y="4343400"/>
                    <a:pt x="2419454" y="4343400"/>
                  </a:cubicBezTo>
                  <a:lnTo>
                    <a:pt x="268828" y="4343400"/>
                  </a:lnTo>
                  <a:cubicBezTo>
                    <a:pt x="197530" y="4343400"/>
                    <a:pt x="129153" y="4315077"/>
                    <a:pt x="78738" y="4264662"/>
                  </a:cubicBezTo>
                  <a:cubicBezTo>
                    <a:pt x="28323" y="4214247"/>
                    <a:pt x="0" y="4145869"/>
                    <a:pt x="0" y="4074572"/>
                  </a:cubicBezTo>
                  <a:lnTo>
                    <a:pt x="0" y="268828"/>
                  </a:lnTo>
                  <a:close/>
                </a:path>
              </a:pathLst>
            </a:custGeom>
            <a:solidFill>
              <a:srgbClr val="A8C5D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908048" rIns="170688" bIns="1039368" numCol="1" spcCol="1270" anchor="ctr" anchorCtr="0">
              <a:noAutofit/>
            </a:bodyP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lvl="0" algn="ctr" defTabSz="1066800">
                <a:lnSpc>
                  <a:spcPct val="90000"/>
                </a:lnSpc>
                <a:spcBef>
                  <a:spcPct val="0"/>
                </a:spcBef>
                <a:spcAft>
                  <a:spcPct val="35000"/>
                </a:spcAft>
              </a:pPr>
              <a:endParaRPr lang="en-US" sz="2200" kern="1200" dirty="0">
                <a:solidFill>
                  <a:schemeClr val="tx1"/>
                </a:solidFill>
              </a:endParaRPr>
            </a:p>
          </p:txBody>
        </p:sp>
        <p:sp>
          <p:nvSpPr>
            <p:cNvPr id="23" name="Freeform 15"/>
            <p:cNvSpPr/>
            <p:nvPr/>
          </p:nvSpPr>
          <p:spPr>
            <a:xfrm>
              <a:off x="8317304" y="1257300"/>
              <a:ext cx="2117175" cy="4343400"/>
            </a:xfrm>
            <a:custGeom>
              <a:avLst/>
              <a:gdLst>
                <a:gd name="connsiteX0" fmla="*/ 0 w 2688282"/>
                <a:gd name="connsiteY0" fmla="*/ 268828 h 4343400"/>
                <a:gd name="connsiteX1" fmla="*/ 78738 w 2688282"/>
                <a:gd name="connsiteY1" fmla="*/ 78738 h 4343400"/>
                <a:gd name="connsiteX2" fmla="*/ 268828 w 2688282"/>
                <a:gd name="connsiteY2" fmla="*/ 0 h 4343400"/>
                <a:gd name="connsiteX3" fmla="*/ 2419454 w 2688282"/>
                <a:gd name="connsiteY3" fmla="*/ 0 h 4343400"/>
                <a:gd name="connsiteX4" fmla="*/ 2609544 w 2688282"/>
                <a:gd name="connsiteY4" fmla="*/ 78738 h 4343400"/>
                <a:gd name="connsiteX5" fmla="*/ 2688282 w 2688282"/>
                <a:gd name="connsiteY5" fmla="*/ 268828 h 4343400"/>
                <a:gd name="connsiteX6" fmla="*/ 2688282 w 2688282"/>
                <a:gd name="connsiteY6" fmla="*/ 4074572 h 4343400"/>
                <a:gd name="connsiteX7" fmla="*/ 2609544 w 2688282"/>
                <a:gd name="connsiteY7" fmla="*/ 4264662 h 4343400"/>
                <a:gd name="connsiteX8" fmla="*/ 2419454 w 2688282"/>
                <a:gd name="connsiteY8" fmla="*/ 4343400 h 4343400"/>
                <a:gd name="connsiteX9" fmla="*/ 268828 w 2688282"/>
                <a:gd name="connsiteY9" fmla="*/ 4343400 h 4343400"/>
                <a:gd name="connsiteX10" fmla="*/ 78738 w 2688282"/>
                <a:gd name="connsiteY10" fmla="*/ 4264662 h 4343400"/>
                <a:gd name="connsiteX11" fmla="*/ 0 w 2688282"/>
                <a:gd name="connsiteY11" fmla="*/ 4074572 h 4343400"/>
                <a:gd name="connsiteX12" fmla="*/ 0 w 2688282"/>
                <a:gd name="connsiteY12" fmla="*/ 268828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8282" h="4343400">
                  <a:moveTo>
                    <a:pt x="0" y="268828"/>
                  </a:moveTo>
                  <a:cubicBezTo>
                    <a:pt x="0" y="197530"/>
                    <a:pt x="28323" y="129153"/>
                    <a:pt x="78738" y="78738"/>
                  </a:cubicBezTo>
                  <a:cubicBezTo>
                    <a:pt x="129153" y="28323"/>
                    <a:pt x="197531" y="0"/>
                    <a:pt x="268828" y="0"/>
                  </a:cubicBezTo>
                  <a:lnTo>
                    <a:pt x="2419454" y="0"/>
                  </a:lnTo>
                  <a:cubicBezTo>
                    <a:pt x="2490752" y="0"/>
                    <a:pt x="2559129" y="28323"/>
                    <a:pt x="2609544" y="78738"/>
                  </a:cubicBezTo>
                  <a:cubicBezTo>
                    <a:pt x="2659959" y="129153"/>
                    <a:pt x="2688282" y="197531"/>
                    <a:pt x="2688282" y="268828"/>
                  </a:cubicBezTo>
                  <a:lnTo>
                    <a:pt x="2688282" y="4074572"/>
                  </a:lnTo>
                  <a:cubicBezTo>
                    <a:pt x="2688282" y="4145870"/>
                    <a:pt x="2659959" y="4214247"/>
                    <a:pt x="2609544" y="4264662"/>
                  </a:cubicBezTo>
                  <a:cubicBezTo>
                    <a:pt x="2559129" y="4315077"/>
                    <a:pt x="2490751" y="4343400"/>
                    <a:pt x="2419454" y="4343400"/>
                  </a:cubicBezTo>
                  <a:lnTo>
                    <a:pt x="268828" y="4343400"/>
                  </a:lnTo>
                  <a:cubicBezTo>
                    <a:pt x="197530" y="4343400"/>
                    <a:pt x="129153" y="4315077"/>
                    <a:pt x="78738" y="4264662"/>
                  </a:cubicBezTo>
                  <a:cubicBezTo>
                    <a:pt x="28323" y="4214247"/>
                    <a:pt x="0" y="4145869"/>
                    <a:pt x="0" y="4074572"/>
                  </a:cubicBezTo>
                  <a:lnTo>
                    <a:pt x="0" y="268828"/>
                  </a:lnTo>
                  <a:close/>
                </a:path>
              </a:pathLst>
            </a:custGeom>
            <a:solidFill>
              <a:srgbClr val="A8C5D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908048" rIns="170688" bIns="1039368" numCol="1" spcCol="1270" anchor="ctr" anchorCtr="0">
              <a:noAutofit/>
            </a:bodyP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lvl="0" algn="ctr" defTabSz="1066800">
                <a:lnSpc>
                  <a:spcPct val="90000"/>
                </a:lnSpc>
                <a:spcBef>
                  <a:spcPct val="0"/>
                </a:spcBef>
                <a:spcAft>
                  <a:spcPct val="35000"/>
                </a:spcAft>
              </a:pPr>
              <a:endParaRPr lang="en-US" sz="2200" kern="1200" dirty="0">
                <a:solidFill>
                  <a:schemeClr val="tx1"/>
                </a:solidFill>
              </a:endParaRPr>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3640" y="1512418"/>
              <a:ext cx="1774309" cy="1596704"/>
            </a:xfrm>
            <a:prstGeom prst="rect">
              <a:avLst/>
            </a:prstGeom>
          </p:spPr>
        </p:pic>
        <p:sp>
          <p:nvSpPr>
            <p:cNvPr id="25" name="Rectangle 24"/>
            <p:cNvSpPr/>
            <p:nvPr/>
          </p:nvSpPr>
          <p:spPr>
            <a:xfrm>
              <a:off x="4167543" y="1452918"/>
              <a:ext cx="1670318" cy="1593191"/>
            </a:xfrm>
            <a:prstGeom prst="rect">
              <a:avLst/>
            </a:prstGeom>
            <a:solidFill>
              <a:schemeClr val="bg1">
                <a:alpha val="84000"/>
              </a:schemeClr>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algn="ctr"/>
              <a:endParaRPr lang="en-US" dirty="0"/>
            </a:p>
          </p:txBody>
        </p:sp>
        <p:sp>
          <p:nvSpPr>
            <p:cNvPr id="26" name="Rectangle 25"/>
            <p:cNvSpPr/>
            <p:nvPr/>
          </p:nvSpPr>
          <p:spPr>
            <a:xfrm>
              <a:off x="6321516" y="1452918"/>
              <a:ext cx="1670318" cy="1593191"/>
            </a:xfrm>
            <a:prstGeom prst="rect">
              <a:avLst/>
            </a:prstGeom>
            <a:solidFill>
              <a:schemeClr val="bg1">
                <a:alpha val="84000"/>
              </a:schemeClr>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algn="ctr"/>
              <a:endParaRPr lang="en-US" dirty="0"/>
            </a:p>
          </p:txBody>
        </p:sp>
        <p:sp>
          <p:nvSpPr>
            <p:cNvPr id="27" name="Rectangle 26"/>
            <p:cNvSpPr/>
            <p:nvPr/>
          </p:nvSpPr>
          <p:spPr>
            <a:xfrm>
              <a:off x="8535206" y="1412575"/>
              <a:ext cx="1670318" cy="1593191"/>
            </a:xfrm>
            <a:prstGeom prst="rect">
              <a:avLst/>
            </a:prstGeom>
            <a:solidFill>
              <a:schemeClr val="bg1">
                <a:alpha val="84000"/>
              </a:schemeClr>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4000" kern="1200">
                  <a:solidFill>
                    <a:schemeClr val="lt1"/>
                  </a:solidFill>
                  <a:latin typeface="+mn-lt"/>
                  <a:ea typeface="+mn-ea"/>
                  <a:cs typeface="+mn-cs"/>
                </a:defRPr>
              </a:lvl1pPr>
              <a:lvl2pPr marL="457200" algn="l" rtl="0" fontAlgn="base">
                <a:spcBef>
                  <a:spcPct val="0"/>
                </a:spcBef>
                <a:spcAft>
                  <a:spcPct val="0"/>
                </a:spcAft>
                <a:defRPr sz="4000" kern="1200">
                  <a:solidFill>
                    <a:schemeClr val="lt1"/>
                  </a:solidFill>
                  <a:latin typeface="+mn-lt"/>
                  <a:ea typeface="+mn-ea"/>
                  <a:cs typeface="+mn-cs"/>
                </a:defRPr>
              </a:lvl2pPr>
              <a:lvl3pPr marL="914400" algn="l" rtl="0" fontAlgn="base">
                <a:spcBef>
                  <a:spcPct val="0"/>
                </a:spcBef>
                <a:spcAft>
                  <a:spcPct val="0"/>
                </a:spcAft>
                <a:defRPr sz="4000" kern="1200">
                  <a:solidFill>
                    <a:schemeClr val="lt1"/>
                  </a:solidFill>
                  <a:latin typeface="+mn-lt"/>
                  <a:ea typeface="+mn-ea"/>
                  <a:cs typeface="+mn-cs"/>
                </a:defRPr>
              </a:lvl3pPr>
              <a:lvl4pPr marL="1371600" algn="l" rtl="0" fontAlgn="base">
                <a:spcBef>
                  <a:spcPct val="0"/>
                </a:spcBef>
                <a:spcAft>
                  <a:spcPct val="0"/>
                </a:spcAft>
                <a:defRPr sz="4000" kern="1200">
                  <a:solidFill>
                    <a:schemeClr val="lt1"/>
                  </a:solidFill>
                  <a:latin typeface="+mn-lt"/>
                  <a:ea typeface="+mn-ea"/>
                  <a:cs typeface="+mn-cs"/>
                </a:defRPr>
              </a:lvl4pPr>
              <a:lvl5pPr marL="1828800" algn="l" rtl="0" fontAlgn="base">
                <a:spcBef>
                  <a:spcPct val="0"/>
                </a:spcBef>
                <a:spcAft>
                  <a:spcPct val="0"/>
                </a:spcAft>
                <a:defRPr sz="4000" kern="1200">
                  <a:solidFill>
                    <a:schemeClr val="lt1"/>
                  </a:solidFill>
                  <a:latin typeface="+mn-lt"/>
                  <a:ea typeface="+mn-ea"/>
                  <a:cs typeface="+mn-cs"/>
                </a:defRPr>
              </a:lvl5pPr>
              <a:lvl6pPr marL="2286000" algn="l" defTabSz="914400" rtl="0" eaLnBrk="1" latinLnBrk="0" hangingPunct="1">
                <a:defRPr sz="4000" kern="1200">
                  <a:solidFill>
                    <a:schemeClr val="lt1"/>
                  </a:solidFill>
                  <a:latin typeface="+mn-lt"/>
                  <a:ea typeface="+mn-ea"/>
                  <a:cs typeface="+mn-cs"/>
                </a:defRPr>
              </a:lvl6pPr>
              <a:lvl7pPr marL="2743200" algn="l" defTabSz="914400" rtl="0" eaLnBrk="1" latinLnBrk="0" hangingPunct="1">
                <a:defRPr sz="4000" kern="1200">
                  <a:solidFill>
                    <a:schemeClr val="lt1"/>
                  </a:solidFill>
                  <a:latin typeface="+mn-lt"/>
                  <a:ea typeface="+mn-ea"/>
                  <a:cs typeface="+mn-cs"/>
                </a:defRPr>
              </a:lvl7pPr>
              <a:lvl8pPr marL="3200400" algn="l" defTabSz="914400" rtl="0" eaLnBrk="1" latinLnBrk="0" hangingPunct="1">
                <a:defRPr sz="4000" kern="1200">
                  <a:solidFill>
                    <a:schemeClr val="lt1"/>
                  </a:solidFill>
                  <a:latin typeface="+mn-lt"/>
                  <a:ea typeface="+mn-ea"/>
                  <a:cs typeface="+mn-cs"/>
                </a:defRPr>
              </a:lvl8pPr>
              <a:lvl9pPr marL="3657600" algn="l" defTabSz="914400" rtl="0" eaLnBrk="1" latinLnBrk="0" hangingPunct="1">
                <a:defRPr sz="4000" kern="1200">
                  <a:solidFill>
                    <a:schemeClr val="lt1"/>
                  </a:solidFill>
                  <a:latin typeface="+mn-lt"/>
                  <a:ea typeface="+mn-ea"/>
                  <a:cs typeface="+mn-cs"/>
                </a:defRPr>
              </a:lvl9pPr>
            </a:lstStyle>
            <a:p>
              <a:pPr algn="ctr"/>
              <a:endParaRPr lang="en-US" dirty="0"/>
            </a:p>
          </p:txBody>
        </p:sp>
        <p:pic>
          <p:nvPicPr>
            <p:cNvPr id="28" name="Picture 2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4792" y="1383804"/>
              <a:ext cx="1650732" cy="1650732"/>
            </a:xfrm>
            <a:prstGeom prst="rect">
              <a:avLst/>
            </a:prstGeom>
          </p:spPr>
        </p:pic>
        <p:pic>
          <p:nvPicPr>
            <p:cNvPr id="29" name="Picture 2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8850" y="1512418"/>
              <a:ext cx="1535650" cy="153565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5495" y="1471377"/>
              <a:ext cx="1534413" cy="1556271"/>
            </a:xfrm>
            <a:prstGeom prst="rect">
              <a:avLst/>
            </a:prstGeom>
          </p:spPr>
        </p:pic>
        <p:sp>
          <p:nvSpPr>
            <p:cNvPr id="31" name="TextBox 20"/>
            <p:cNvSpPr txBox="1"/>
            <p:nvPr/>
          </p:nvSpPr>
          <p:spPr>
            <a:xfrm>
              <a:off x="1766894" y="3394058"/>
              <a:ext cx="2107802" cy="1754326"/>
            </a:xfrm>
            <a:prstGeom prst="rect">
              <a:avLst/>
            </a:prstGeom>
            <a:noFill/>
          </p:spPr>
          <p:txBody>
            <a:bodyPr wrap="square" rtlCol="0">
              <a:spAutoFit/>
            </a:bodyPr>
            <a:lstStyle>
              <a:defPPr>
                <a:defRPr lang="en-US"/>
              </a:defPPr>
              <a:lvl1pPr algn="l" rtl="0" fontAlgn="base">
                <a:spcBef>
                  <a:spcPct val="0"/>
                </a:spcBef>
                <a:spcAft>
                  <a:spcPct val="0"/>
                </a:spcAft>
                <a:defRPr sz="4000" kern="1200">
                  <a:solidFill>
                    <a:schemeClr val="tx1"/>
                  </a:solidFill>
                  <a:latin typeface="Arial" pitchFamily="34" charset="0"/>
                  <a:ea typeface="+mn-ea"/>
                  <a:cs typeface="+mn-cs"/>
                </a:defRPr>
              </a:lvl1pPr>
              <a:lvl2pPr marL="457200" algn="l" rtl="0" fontAlgn="base">
                <a:spcBef>
                  <a:spcPct val="0"/>
                </a:spcBef>
                <a:spcAft>
                  <a:spcPct val="0"/>
                </a:spcAft>
                <a:defRPr sz="4000" kern="1200">
                  <a:solidFill>
                    <a:schemeClr val="tx1"/>
                  </a:solidFill>
                  <a:latin typeface="Arial" pitchFamily="34" charset="0"/>
                  <a:ea typeface="+mn-ea"/>
                  <a:cs typeface="+mn-cs"/>
                </a:defRPr>
              </a:lvl2pPr>
              <a:lvl3pPr marL="914400" algn="l" rtl="0" fontAlgn="base">
                <a:spcBef>
                  <a:spcPct val="0"/>
                </a:spcBef>
                <a:spcAft>
                  <a:spcPct val="0"/>
                </a:spcAft>
                <a:defRPr sz="4000" kern="1200">
                  <a:solidFill>
                    <a:schemeClr val="tx1"/>
                  </a:solidFill>
                  <a:latin typeface="Arial" pitchFamily="34" charset="0"/>
                  <a:ea typeface="+mn-ea"/>
                  <a:cs typeface="+mn-cs"/>
                </a:defRPr>
              </a:lvl3pPr>
              <a:lvl4pPr marL="1371600" algn="l" rtl="0" fontAlgn="base">
                <a:spcBef>
                  <a:spcPct val="0"/>
                </a:spcBef>
                <a:spcAft>
                  <a:spcPct val="0"/>
                </a:spcAft>
                <a:defRPr sz="4000" kern="1200">
                  <a:solidFill>
                    <a:schemeClr val="tx1"/>
                  </a:solidFill>
                  <a:latin typeface="Arial" pitchFamily="34" charset="0"/>
                  <a:ea typeface="+mn-ea"/>
                  <a:cs typeface="+mn-cs"/>
                </a:defRPr>
              </a:lvl4pPr>
              <a:lvl5pPr marL="1828800" algn="l" rtl="0" fontAlgn="base">
                <a:spcBef>
                  <a:spcPct val="0"/>
                </a:spcBef>
                <a:spcAft>
                  <a:spcPct val="0"/>
                </a:spcAft>
                <a:defRPr sz="4000" kern="1200">
                  <a:solidFill>
                    <a:schemeClr val="tx1"/>
                  </a:solidFill>
                  <a:latin typeface="Arial" pitchFamily="34" charset="0"/>
                  <a:ea typeface="+mn-ea"/>
                  <a:cs typeface="+mn-cs"/>
                </a:defRPr>
              </a:lvl5pPr>
              <a:lvl6pPr marL="2286000" algn="l" defTabSz="914400" rtl="0" eaLnBrk="1" latinLnBrk="0" hangingPunct="1">
                <a:defRPr sz="4000" kern="1200">
                  <a:solidFill>
                    <a:schemeClr val="tx1"/>
                  </a:solidFill>
                  <a:latin typeface="Arial" pitchFamily="34" charset="0"/>
                  <a:ea typeface="+mn-ea"/>
                  <a:cs typeface="+mn-cs"/>
                </a:defRPr>
              </a:lvl6pPr>
              <a:lvl7pPr marL="2743200" algn="l" defTabSz="914400" rtl="0" eaLnBrk="1" latinLnBrk="0" hangingPunct="1">
                <a:defRPr sz="4000" kern="1200">
                  <a:solidFill>
                    <a:schemeClr val="tx1"/>
                  </a:solidFill>
                  <a:latin typeface="Arial" pitchFamily="34" charset="0"/>
                  <a:ea typeface="+mn-ea"/>
                  <a:cs typeface="+mn-cs"/>
                </a:defRPr>
              </a:lvl7pPr>
              <a:lvl8pPr marL="3200400" algn="l" defTabSz="914400" rtl="0" eaLnBrk="1" latinLnBrk="0" hangingPunct="1">
                <a:defRPr sz="4000" kern="1200">
                  <a:solidFill>
                    <a:schemeClr val="tx1"/>
                  </a:solidFill>
                  <a:latin typeface="Arial" pitchFamily="34" charset="0"/>
                  <a:ea typeface="+mn-ea"/>
                  <a:cs typeface="+mn-cs"/>
                </a:defRPr>
              </a:lvl8pPr>
              <a:lvl9pPr marL="3657600" algn="l" defTabSz="914400" rtl="0" eaLnBrk="1" latinLnBrk="0" hangingPunct="1">
                <a:defRPr sz="4000" kern="1200">
                  <a:solidFill>
                    <a:schemeClr val="tx1"/>
                  </a:solidFill>
                  <a:latin typeface="Arial" pitchFamily="34" charset="0"/>
                  <a:ea typeface="+mn-ea"/>
                  <a:cs typeface="+mn-cs"/>
                </a:defRPr>
              </a:lvl9pPr>
            </a:lstStyle>
            <a:p>
              <a:pPr lvl="0" algn="ctr"/>
              <a:r>
                <a:rPr lang="en-US" sz="1800" b="1" dirty="0"/>
                <a:t>Process</a:t>
              </a:r>
              <a:br>
                <a:rPr lang="en-US" sz="1800" b="1" dirty="0"/>
              </a:br>
              <a:r>
                <a:rPr lang="en-US" sz="1800" b="1" dirty="0"/>
                <a:t>Design</a:t>
              </a:r>
              <a:endParaRPr lang="en-US" sz="1800" dirty="0"/>
            </a:p>
            <a:p>
              <a:pPr lvl="0" algn="ctr"/>
              <a:r>
                <a:rPr lang="en-US" sz="1800" i="1" dirty="0"/>
                <a:t/>
              </a:r>
              <a:br>
                <a:rPr lang="en-US" sz="1800" i="1" dirty="0"/>
              </a:br>
              <a:r>
                <a:rPr lang="en-US" sz="1800" i="1" dirty="0"/>
                <a:t>Design work to </a:t>
              </a:r>
              <a:br>
                <a:rPr lang="en-US" sz="1800" i="1" dirty="0"/>
              </a:br>
              <a:r>
                <a:rPr lang="en-US" sz="1800" i="1" dirty="0"/>
                <a:t>see problems</a:t>
              </a:r>
            </a:p>
            <a:p>
              <a:pPr marL="234950" indent="-234950" algn="ctr"/>
              <a:endParaRPr lang="en-US" sz="1800" dirty="0"/>
            </a:p>
          </p:txBody>
        </p:sp>
        <p:sp>
          <p:nvSpPr>
            <p:cNvPr id="32" name="TextBox 22"/>
            <p:cNvSpPr txBox="1"/>
            <p:nvPr/>
          </p:nvSpPr>
          <p:spPr>
            <a:xfrm>
              <a:off x="3908117" y="3394058"/>
              <a:ext cx="2123929" cy="2031325"/>
            </a:xfrm>
            <a:prstGeom prst="rect">
              <a:avLst/>
            </a:prstGeom>
            <a:noFill/>
          </p:spPr>
          <p:txBody>
            <a:bodyPr wrap="square" rtlCol="0">
              <a:spAutoFit/>
            </a:bodyPr>
            <a:lstStyle>
              <a:defPPr>
                <a:defRPr lang="en-US"/>
              </a:defPPr>
              <a:lvl1pPr algn="l" rtl="0" fontAlgn="base">
                <a:spcBef>
                  <a:spcPct val="0"/>
                </a:spcBef>
                <a:spcAft>
                  <a:spcPct val="0"/>
                </a:spcAft>
                <a:defRPr sz="4000" kern="1200">
                  <a:solidFill>
                    <a:schemeClr val="tx1"/>
                  </a:solidFill>
                  <a:latin typeface="Arial" pitchFamily="34" charset="0"/>
                  <a:ea typeface="+mn-ea"/>
                  <a:cs typeface="+mn-cs"/>
                </a:defRPr>
              </a:lvl1pPr>
              <a:lvl2pPr marL="457200" algn="l" rtl="0" fontAlgn="base">
                <a:spcBef>
                  <a:spcPct val="0"/>
                </a:spcBef>
                <a:spcAft>
                  <a:spcPct val="0"/>
                </a:spcAft>
                <a:defRPr sz="4000" kern="1200">
                  <a:solidFill>
                    <a:schemeClr val="tx1"/>
                  </a:solidFill>
                  <a:latin typeface="Arial" pitchFamily="34" charset="0"/>
                  <a:ea typeface="+mn-ea"/>
                  <a:cs typeface="+mn-cs"/>
                </a:defRPr>
              </a:lvl2pPr>
              <a:lvl3pPr marL="914400" algn="l" rtl="0" fontAlgn="base">
                <a:spcBef>
                  <a:spcPct val="0"/>
                </a:spcBef>
                <a:spcAft>
                  <a:spcPct val="0"/>
                </a:spcAft>
                <a:defRPr sz="4000" kern="1200">
                  <a:solidFill>
                    <a:schemeClr val="tx1"/>
                  </a:solidFill>
                  <a:latin typeface="Arial" pitchFamily="34" charset="0"/>
                  <a:ea typeface="+mn-ea"/>
                  <a:cs typeface="+mn-cs"/>
                </a:defRPr>
              </a:lvl3pPr>
              <a:lvl4pPr marL="1371600" algn="l" rtl="0" fontAlgn="base">
                <a:spcBef>
                  <a:spcPct val="0"/>
                </a:spcBef>
                <a:spcAft>
                  <a:spcPct val="0"/>
                </a:spcAft>
                <a:defRPr sz="4000" kern="1200">
                  <a:solidFill>
                    <a:schemeClr val="tx1"/>
                  </a:solidFill>
                  <a:latin typeface="Arial" pitchFamily="34" charset="0"/>
                  <a:ea typeface="+mn-ea"/>
                  <a:cs typeface="+mn-cs"/>
                </a:defRPr>
              </a:lvl4pPr>
              <a:lvl5pPr marL="1828800" algn="l" rtl="0" fontAlgn="base">
                <a:spcBef>
                  <a:spcPct val="0"/>
                </a:spcBef>
                <a:spcAft>
                  <a:spcPct val="0"/>
                </a:spcAft>
                <a:defRPr sz="4000" kern="1200">
                  <a:solidFill>
                    <a:schemeClr val="tx1"/>
                  </a:solidFill>
                  <a:latin typeface="Arial" pitchFamily="34" charset="0"/>
                  <a:ea typeface="+mn-ea"/>
                  <a:cs typeface="+mn-cs"/>
                </a:defRPr>
              </a:lvl5pPr>
              <a:lvl6pPr marL="2286000" algn="l" defTabSz="914400" rtl="0" eaLnBrk="1" latinLnBrk="0" hangingPunct="1">
                <a:defRPr sz="4000" kern="1200">
                  <a:solidFill>
                    <a:schemeClr val="tx1"/>
                  </a:solidFill>
                  <a:latin typeface="Arial" pitchFamily="34" charset="0"/>
                  <a:ea typeface="+mn-ea"/>
                  <a:cs typeface="+mn-cs"/>
                </a:defRPr>
              </a:lvl6pPr>
              <a:lvl7pPr marL="2743200" algn="l" defTabSz="914400" rtl="0" eaLnBrk="1" latinLnBrk="0" hangingPunct="1">
                <a:defRPr sz="4000" kern="1200">
                  <a:solidFill>
                    <a:schemeClr val="tx1"/>
                  </a:solidFill>
                  <a:latin typeface="Arial" pitchFamily="34" charset="0"/>
                  <a:ea typeface="+mn-ea"/>
                  <a:cs typeface="+mn-cs"/>
                </a:defRPr>
              </a:lvl7pPr>
              <a:lvl8pPr marL="3200400" algn="l" defTabSz="914400" rtl="0" eaLnBrk="1" latinLnBrk="0" hangingPunct="1">
                <a:defRPr sz="4000" kern="1200">
                  <a:solidFill>
                    <a:schemeClr val="tx1"/>
                  </a:solidFill>
                  <a:latin typeface="Arial" pitchFamily="34" charset="0"/>
                  <a:ea typeface="+mn-ea"/>
                  <a:cs typeface="+mn-cs"/>
                </a:defRPr>
              </a:lvl8pPr>
              <a:lvl9pPr marL="3657600" algn="l" defTabSz="914400" rtl="0" eaLnBrk="1" latinLnBrk="0" hangingPunct="1">
                <a:defRPr sz="4000" kern="1200">
                  <a:solidFill>
                    <a:schemeClr val="tx1"/>
                  </a:solidFill>
                  <a:latin typeface="Arial" pitchFamily="34" charset="0"/>
                  <a:ea typeface="+mn-ea"/>
                  <a:cs typeface="+mn-cs"/>
                </a:defRPr>
              </a:lvl9pPr>
            </a:lstStyle>
            <a:p>
              <a:pPr lvl="0" algn="ctr"/>
              <a:r>
                <a:rPr lang="en-US" sz="1800" b="1" dirty="0"/>
                <a:t>Problem</a:t>
              </a:r>
              <a:br>
                <a:rPr lang="en-US" sz="1800" b="1" dirty="0"/>
              </a:br>
              <a:r>
                <a:rPr lang="en-US" sz="1800" b="1" dirty="0"/>
                <a:t>Solving</a:t>
              </a:r>
              <a:endParaRPr lang="en-US" sz="1800" b="1" dirty="0">
                <a:solidFill>
                  <a:schemeClr val="accent2"/>
                </a:solidFill>
              </a:endParaRPr>
            </a:p>
            <a:p>
              <a:pPr algn="ctr"/>
              <a:r>
                <a:rPr lang="en-US" sz="1800" i="1" dirty="0"/>
                <a:t/>
              </a:r>
              <a:br>
                <a:rPr lang="en-US" sz="1800" i="1" dirty="0"/>
              </a:br>
              <a:r>
                <a:rPr lang="en-US" sz="1800" i="1" dirty="0"/>
                <a:t>Solve problems systematically</a:t>
              </a:r>
            </a:p>
            <a:p>
              <a:pPr lvl="0" algn="ctr"/>
              <a:endParaRPr lang="en-US" sz="1800" dirty="0"/>
            </a:p>
            <a:p>
              <a:pPr algn="ctr"/>
              <a:endParaRPr lang="en-US" sz="1800" dirty="0"/>
            </a:p>
          </p:txBody>
        </p:sp>
        <p:sp>
          <p:nvSpPr>
            <p:cNvPr id="33" name="TextBox 23"/>
            <p:cNvSpPr txBox="1"/>
            <p:nvPr/>
          </p:nvSpPr>
          <p:spPr>
            <a:xfrm>
              <a:off x="6065467" y="3394058"/>
              <a:ext cx="2182417" cy="1754326"/>
            </a:xfrm>
            <a:prstGeom prst="rect">
              <a:avLst/>
            </a:prstGeom>
            <a:noFill/>
          </p:spPr>
          <p:txBody>
            <a:bodyPr wrap="square" rtlCol="0">
              <a:spAutoFit/>
            </a:bodyPr>
            <a:lstStyle>
              <a:defPPr>
                <a:defRPr lang="en-US"/>
              </a:defPPr>
              <a:lvl1pPr algn="l" rtl="0" fontAlgn="base">
                <a:spcBef>
                  <a:spcPct val="0"/>
                </a:spcBef>
                <a:spcAft>
                  <a:spcPct val="0"/>
                </a:spcAft>
                <a:defRPr sz="4000" kern="1200">
                  <a:solidFill>
                    <a:schemeClr val="tx1"/>
                  </a:solidFill>
                  <a:latin typeface="Arial" pitchFamily="34" charset="0"/>
                  <a:ea typeface="+mn-ea"/>
                  <a:cs typeface="+mn-cs"/>
                </a:defRPr>
              </a:lvl1pPr>
              <a:lvl2pPr marL="457200" algn="l" rtl="0" fontAlgn="base">
                <a:spcBef>
                  <a:spcPct val="0"/>
                </a:spcBef>
                <a:spcAft>
                  <a:spcPct val="0"/>
                </a:spcAft>
                <a:defRPr sz="4000" kern="1200">
                  <a:solidFill>
                    <a:schemeClr val="tx1"/>
                  </a:solidFill>
                  <a:latin typeface="Arial" pitchFamily="34" charset="0"/>
                  <a:ea typeface="+mn-ea"/>
                  <a:cs typeface="+mn-cs"/>
                </a:defRPr>
              </a:lvl2pPr>
              <a:lvl3pPr marL="914400" algn="l" rtl="0" fontAlgn="base">
                <a:spcBef>
                  <a:spcPct val="0"/>
                </a:spcBef>
                <a:spcAft>
                  <a:spcPct val="0"/>
                </a:spcAft>
                <a:defRPr sz="4000" kern="1200">
                  <a:solidFill>
                    <a:schemeClr val="tx1"/>
                  </a:solidFill>
                  <a:latin typeface="Arial" pitchFamily="34" charset="0"/>
                  <a:ea typeface="+mn-ea"/>
                  <a:cs typeface="+mn-cs"/>
                </a:defRPr>
              </a:lvl3pPr>
              <a:lvl4pPr marL="1371600" algn="l" rtl="0" fontAlgn="base">
                <a:spcBef>
                  <a:spcPct val="0"/>
                </a:spcBef>
                <a:spcAft>
                  <a:spcPct val="0"/>
                </a:spcAft>
                <a:defRPr sz="4000" kern="1200">
                  <a:solidFill>
                    <a:schemeClr val="tx1"/>
                  </a:solidFill>
                  <a:latin typeface="Arial" pitchFamily="34" charset="0"/>
                  <a:ea typeface="+mn-ea"/>
                  <a:cs typeface="+mn-cs"/>
                </a:defRPr>
              </a:lvl4pPr>
              <a:lvl5pPr marL="1828800" algn="l" rtl="0" fontAlgn="base">
                <a:spcBef>
                  <a:spcPct val="0"/>
                </a:spcBef>
                <a:spcAft>
                  <a:spcPct val="0"/>
                </a:spcAft>
                <a:defRPr sz="4000" kern="1200">
                  <a:solidFill>
                    <a:schemeClr val="tx1"/>
                  </a:solidFill>
                  <a:latin typeface="Arial" pitchFamily="34" charset="0"/>
                  <a:ea typeface="+mn-ea"/>
                  <a:cs typeface="+mn-cs"/>
                </a:defRPr>
              </a:lvl5pPr>
              <a:lvl6pPr marL="2286000" algn="l" defTabSz="914400" rtl="0" eaLnBrk="1" latinLnBrk="0" hangingPunct="1">
                <a:defRPr sz="4000" kern="1200">
                  <a:solidFill>
                    <a:schemeClr val="tx1"/>
                  </a:solidFill>
                  <a:latin typeface="Arial" pitchFamily="34" charset="0"/>
                  <a:ea typeface="+mn-ea"/>
                  <a:cs typeface="+mn-cs"/>
                </a:defRPr>
              </a:lvl6pPr>
              <a:lvl7pPr marL="2743200" algn="l" defTabSz="914400" rtl="0" eaLnBrk="1" latinLnBrk="0" hangingPunct="1">
                <a:defRPr sz="4000" kern="1200">
                  <a:solidFill>
                    <a:schemeClr val="tx1"/>
                  </a:solidFill>
                  <a:latin typeface="Arial" pitchFamily="34" charset="0"/>
                  <a:ea typeface="+mn-ea"/>
                  <a:cs typeface="+mn-cs"/>
                </a:defRPr>
              </a:lvl7pPr>
              <a:lvl8pPr marL="3200400" algn="l" defTabSz="914400" rtl="0" eaLnBrk="1" latinLnBrk="0" hangingPunct="1">
                <a:defRPr sz="4000" kern="1200">
                  <a:solidFill>
                    <a:schemeClr val="tx1"/>
                  </a:solidFill>
                  <a:latin typeface="Arial" pitchFamily="34" charset="0"/>
                  <a:ea typeface="+mn-ea"/>
                  <a:cs typeface="+mn-cs"/>
                </a:defRPr>
              </a:lvl8pPr>
              <a:lvl9pPr marL="3657600" algn="l" defTabSz="914400" rtl="0" eaLnBrk="1" latinLnBrk="0" hangingPunct="1">
                <a:defRPr sz="4000" kern="1200">
                  <a:solidFill>
                    <a:schemeClr val="tx1"/>
                  </a:solidFill>
                  <a:latin typeface="Arial" pitchFamily="34" charset="0"/>
                  <a:ea typeface="+mn-ea"/>
                  <a:cs typeface="+mn-cs"/>
                </a:defRPr>
              </a:lvl9pPr>
            </a:lstStyle>
            <a:p>
              <a:pPr lvl="0" algn="ctr"/>
              <a:r>
                <a:rPr lang="en-US" sz="1800" b="1" dirty="0"/>
                <a:t>Knowledge</a:t>
              </a:r>
              <a:br>
                <a:rPr lang="en-US" sz="1800" b="1" dirty="0"/>
              </a:br>
              <a:r>
                <a:rPr lang="en-US" sz="1800" b="1" dirty="0"/>
                <a:t>Sharing</a:t>
              </a:r>
            </a:p>
            <a:p>
              <a:pPr lvl="0" algn="ctr"/>
              <a:r>
                <a:rPr lang="en-US" sz="1800" i="1" dirty="0"/>
                <a:t/>
              </a:r>
              <a:br>
                <a:rPr lang="en-US" sz="1800" i="1" dirty="0"/>
              </a:br>
              <a:r>
                <a:rPr lang="en-US" sz="1800" i="1" dirty="0"/>
                <a:t>Share improvement across enterprise</a:t>
              </a:r>
            </a:p>
            <a:p>
              <a:pPr algn="ctr"/>
              <a:endParaRPr lang="en-US" sz="1800" dirty="0"/>
            </a:p>
          </p:txBody>
        </p:sp>
        <p:sp>
          <p:nvSpPr>
            <p:cNvPr id="34" name="TextBox 24"/>
            <p:cNvSpPr txBox="1"/>
            <p:nvPr/>
          </p:nvSpPr>
          <p:spPr>
            <a:xfrm>
              <a:off x="8325837" y="3394058"/>
              <a:ext cx="2108642" cy="2031325"/>
            </a:xfrm>
            <a:prstGeom prst="rect">
              <a:avLst/>
            </a:prstGeom>
            <a:noFill/>
          </p:spPr>
          <p:txBody>
            <a:bodyPr wrap="square" rtlCol="0">
              <a:spAutoFit/>
            </a:bodyPr>
            <a:lstStyle>
              <a:defPPr>
                <a:defRPr lang="en-US"/>
              </a:defPPr>
              <a:lvl1pPr algn="l" rtl="0" fontAlgn="base">
                <a:spcBef>
                  <a:spcPct val="0"/>
                </a:spcBef>
                <a:spcAft>
                  <a:spcPct val="0"/>
                </a:spcAft>
                <a:defRPr sz="4000" kern="1200">
                  <a:solidFill>
                    <a:schemeClr val="tx1"/>
                  </a:solidFill>
                  <a:latin typeface="Arial" pitchFamily="34" charset="0"/>
                  <a:ea typeface="+mn-ea"/>
                  <a:cs typeface="+mn-cs"/>
                </a:defRPr>
              </a:lvl1pPr>
              <a:lvl2pPr marL="457200" algn="l" rtl="0" fontAlgn="base">
                <a:spcBef>
                  <a:spcPct val="0"/>
                </a:spcBef>
                <a:spcAft>
                  <a:spcPct val="0"/>
                </a:spcAft>
                <a:defRPr sz="4000" kern="1200">
                  <a:solidFill>
                    <a:schemeClr val="tx1"/>
                  </a:solidFill>
                  <a:latin typeface="Arial" pitchFamily="34" charset="0"/>
                  <a:ea typeface="+mn-ea"/>
                  <a:cs typeface="+mn-cs"/>
                </a:defRPr>
              </a:lvl2pPr>
              <a:lvl3pPr marL="914400" algn="l" rtl="0" fontAlgn="base">
                <a:spcBef>
                  <a:spcPct val="0"/>
                </a:spcBef>
                <a:spcAft>
                  <a:spcPct val="0"/>
                </a:spcAft>
                <a:defRPr sz="4000" kern="1200">
                  <a:solidFill>
                    <a:schemeClr val="tx1"/>
                  </a:solidFill>
                  <a:latin typeface="Arial" pitchFamily="34" charset="0"/>
                  <a:ea typeface="+mn-ea"/>
                  <a:cs typeface="+mn-cs"/>
                </a:defRPr>
              </a:lvl3pPr>
              <a:lvl4pPr marL="1371600" algn="l" rtl="0" fontAlgn="base">
                <a:spcBef>
                  <a:spcPct val="0"/>
                </a:spcBef>
                <a:spcAft>
                  <a:spcPct val="0"/>
                </a:spcAft>
                <a:defRPr sz="4000" kern="1200">
                  <a:solidFill>
                    <a:schemeClr val="tx1"/>
                  </a:solidFill>
                  <a:latin typeface="Arial" pitchFamily="34" charset="0"/>
                  <a:ea typeface="+mn-ea"/>
                  <a:cs typeface="+mn-cs"/>
                </a:defRPr>
              </a:lvl4pPr>
              <a:lvl5pPr marL="1828800" algn="l" rtl="0" fontAlgn="base">
                <a:spcBef>
                  <a:spcPct val="0"/>
                </a:spcBef>
                <a:spcAft>
                  <a:spcPct val="0"/>
                </a:spcAft>
                <a:defRPr sz="4000" kern="1200">
                  <a:solidFill>
                    <a:schemeClr val="tx1"/>
                  </a:solidFill>
                  <a:latin typeface="Arial" pitchFamily="34" charset="0"/>
                  <a:ea typeface="+mn-ea"/>
                  <a:cs typeface="+mn-cs"/>
                </a:defRPr>
              </a:lvl5pPr>
              <a:lvl6pPr marL="2286000" algn="l" defTabSz="914400" rtl="0" eaLnBrk="1" latinLnBrk="0" hangingPunct="1">
                <a:defRPr sz="4000" kern="1200">
                  <a:solidFill>
                    <a:schemeClr val="tx1"/>
                  </a:solidFill>
                  <a:latin typeface="Arial" pitchFamily="34" charset="0"/>
                  <a:ea typeface="+mn-ea"/>
                  <a:cs typeface="+mn-cs"/>
                </a:defRPr>
              </a:lvl6pPr>
              <a:lvl7pPr marL="2743200" algn="l" defTabSz="914400" rtl="0" eaLnBrk="1" latinLnBrk="0" hangingPunct="1">
                <a:defRPr sz="4000" kern="1200">
                  <a:solidFill>
                    <a:schemeClr val="tx1"/>
                  </a:solidFill>
                  <a:latin typeface="Arial" pitchFamily="34" charset="0"/>
                  <a:ea typeface="+mn-ea"/>
                  <a:cs typeface="+mn-cs"/>
                </a:defRPr>
              </a:lvl7pPr>
              <a:lvl8pPr marL="3200400" algn="l" defTabSz="914400" rtl="0" eaLnBrk="1" latinLnBrk="0" hangingPunct="1">
                <a:defRPr sz="4000" kern="1200">
                  <a:solidFill>
                    <a:schemeClr val="tx1"/>
                  </a:solidFill>
                  <a:latin typeface="Arial" pitchFamily="34" charset="0"/>
                  <a:ea typeface="+mn-ea"/>
                  <a:cs typeface="+mn-cs"/>
                </a:defRPr>
              </a:lvl8pPr>
              <a:lvl9pPr marL="3657600" algn="l" defTabSz="914400" rtl="0" eaLnBrk="1" latinLnBrk="0" hangingPunct="1">
                <a:defRPr sz="4000" kern="1200">
                  <a:solidFill>
                    <a:schemeClr val="tx1"/>
                  </a:solidFill>
                  <a:latin typeface="Arial" pitchFamily="34" charset="0"/>
                  <a:ea typeface="+mn-ea"/>
                  <a:cs typeface="+mn-cs"/>
                </a:defRPr>
              </a:lvl9pPr>
            </a:lstStyle>
            <a:p>
              <a:pPr lvl="0" algn="ctr"/>
              <a:r>
                <a:rPr lang="en-US" sz="1800" b="1" dirty="0"/>
                <a:t>Coaching</a:t>
              </a:r>
            </a:p>
            <a:p>
              <a:pPr lvl="0" algn="ctr"/>
              <a:endParaRPr lang="en-US" sz="1800" b="1" dirty="0"/>
            </a:p>
            <a:p>
              <a:pPr lvl="0" algn="ctr"/>
              <a:r>
                <a:rPr lang="en-US" sz="1800" i="1" dirty="0"/>
                <a:t/>
              </a:r>
              <a:br>
                <a:rPr lang="en-US" sz="1800" i="1" dirty="0"/>
              </a:br>
              <a:r>
                <a:rPr lang="en-US" sz="1800" i="1" dirty="0"/>
                <a:t>Expect leaders</a:t>
              </a:r>
              <a:br>
                <a:rPr lang="en-US" sz="1800" i="1" dirty="0"/>
              </a:br>
              <a:r>
                <a:rPr lang="en-US" sz="1800" i="1" dirty="0"/>
                <a:t>to teach and</a:t>
              </a:r>
              <a:br>
                <a:rPr lang="en-US" sz="1800" i="1" dirty="0"/>
              </a:br>
              <a:r>
                <a:rPr lang="en-US" sz="1800" i="1" dirty="0"/>
                <a:t> develop teams</a:t>
              </a:r>
            </a:p>
            <a:p>
              <a:pPr algn="ctr"/>
              <a:endParaRPr lang="en-US" sz="1800" i="1" dirty="0"/>
            </a:p>
          </p:txBody>
        </p:sp>
      </p:grpSp>
      <p:sp>
        <p:nvSpPr>
          <p:cNvPr id="35"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FD9154-3DFE-4614-B8AA-ACFF2C1E9810}" type="slidenum">
              <a:rPr lang="en-US" b="1" smtClean="0">
                <a:solidFill>
                  <a:schemeClr val="tx1"/>
                </a:solidFill>
              </a:rPr>
              <a:t>20</a:t>
            </a:fld>
            <a:endParaRPr lang="en-US" b="1" dirty="0">
              <a:solidFill>
                <a:schemeClr val="tx1"/>
              </a:solidFill>
            </a:endParaRPr>
          </a:p>
        </p:txBody>
      </p:sp>
      <p:sp>
        <p:nvSpPr>
          <p:cNvPr id="37" name="object 2"/>
          <p:cNvSpPr txBox="1"/>
          <p:nvPr/>
        </p:nvSpPr>
        <p:spPr>
          <a:xfrm>
            <a:off x="305401" y="1074153"/>
            <a:ext cx="8581623" cy="830997"/>
          </a:xfrm>
          <a:prstGeom prst="rect">
            <a:avLst/>
          </a:prstGeom>
        </p:spPr>
        <p:txBody>
          <a:bodyPr vert="horz" wrap="square" lIns="0" tIns="0" rIns="0" bIns="0" rtlCol="0">
            <a:spAutoFit/>
          </a:bodyPr>
          <a:lstStyle/>
          <a:p>
            <a:pPr marL="11767">
              <a:spcBef>
                <a:spcPts val="423"/>
              </a:spcBef>
            </a:pPr>
            <a:r>
              <a:rPr lang="en-US" spc="18" dirty="0">
                <a:solidFill>
                  <a:srgbClr val="383A35"/>
                </a:solidFill>
                <a:latin typeface="Brandon Text Medium"/>
                <a:cs typeface="Brandon Text Medium"/>
              </a:rPr>
              <a:t>This approach started in 2008 with our Senior Leaders attending a 5 day workshop to understand the capabilities and the value of solving MANY SMALL PROBLEMS that can lead to LARGE IMPROVEMENTS. </a:t>
            </a:r>
            <a:endParaRPr dirty="0">
              <a:solidFill>
                <a:schemeClr val="bg1"/>
              </a:solidFill>
              <a:latin typeface="Brandon Text Medium"/>
              <a:cs typeface="Brandon Text Medium"/>
            </a:endParaRPr>
          </a:p>
        </p:txBody>
      </p:sp>
    </p:spTree>
    <p:extLst>
      <p:ext uri="{BB962C8B-B14F-4D97-AF65-F5344CB8AC3E}">
        <p14:creationId xmlns:p14="http://schemas.microsoft.com/office/powerpoint/2010/main" val="3419229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284493" y="135159"/>
            <a:ext cx="11740930"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HOW WE GOT RESULTS BECAME EVEN MORE IMPORANT</a:t>
            </a:r>
            <a:endParaRPr sz="3200" dirty="0">
              <a:solidFill>
                <a:schemeClr val="bg1"/>
              </a:solidFill>
              <a:latin typeface="Brandon Text Medium"/>
              <a:cs typeface="Brandon Text Medium"/>
            </a:endParaRPr>
          </a:p>
        </p:txBody>
      </p:sp>
      <p:sp>
        <p:nvSpPr>
          <p:cNvPr id="8" name="Right Arrow 3"/>
          <p:cNvSpPr/>
          <p:nvPr/>
        </p:nvSpPr>
        <p:spPr>
          <a:xfrm>
            <a:off x="1355145" y="2047375"/>
            <a:ext cx="1789390" cy="1564152"/>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Freeform 5"/>
          <p:cNvSpPr/>
          <p:nvPr/>
        </p:nvSpPr>
        <p:spPr>
          <a:xfrm>
            <a:off x="349208" y="2099626"/>
            <a:ext cx="2011874" cy="1459650"/>
          </a:xfrm>
          <a:custGeom>
            <a:avLst/>
            <a:gdLst>
              <a:gd name="connsiteX0" fmla="*/ 0 w 2011874"/>
              <a:gd name="connsiteY0" fmla="*/ 729825 h 1459650"/>
              <a:gd name="connsiteX1" fmla="*/ 1005937 w 2011874"/>
              <a:gd name="connsiteY1" fmla="*/ 0 h 1459650"/>
              <a:gd name="connsiteX2" fmla="*/ 2011874 w 2011874"/>
              <a:gd name="connsiteY2" fmla="*/ 729825 h 1459650"/>
              <a:gd name="connsiteX3" fmla="*/ 1005937 w 2011874"/>
              <a:gd name="connsiteY3" fmla="*/ 1459650 h 1459650"/>
              <a:gd name="connsiteX4" fmla="*/ 0 w 2011874"/>
              <a:gd name="connsiteY4" fmla="*/ 729825 h 145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874" h="1459650">
                <a:moveTo>
                  <a:pt x="0" y="729825"/>
                </a:moveTo>
                <a:cubicBezTo>
                  <a:pt x="0" y="326754"/>
                  <a:pt x="450373" y="0"/>
                  <a:pt x="1005937" y="0"/>
                </a:cubicBezTo>
                <a:cubicBezTo>
                  <a:pt x="1561501" y="0"/>
                  <a:pt x="2011874" y="326754"/>
                  <a:pt x="2011874" y="729825"/>
                </a:cubicBezTo>
                <a:cubicBezTo>
                  <a:pt x="2011874" y="1132896"/>
                  <a:pt x="1561501" y="1459650"/>
                  <a:pt x="1005937" y="1459650"/>
                </a:cubicBezTo>
                <a:cubicBezTo>
                  <a:pt x="450373" y="1459650"/>
                  <a:pt x="0" y="1132896"/>
                  <a:pt x="0" y="729825"/>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7967" tIns="227096" rIns="307967" bIns="227096" numCol="1" spcCol="1270" anchor="ctr" anchorCtr="0">
            <a:noAutofit/>
          </a:bodyPr>
          <a:lstStyle/>
          <a:p>
            <a:pPr algn="ctr" defTabSz="933450">
              <a:lnSpc>
                <a:spcPct val="90000"/>
              </a:lnSpc>
              <a:spcBef>
                <a:spcPct val="0"/>
              </a:spcBef>
              <a:spcAft>
                <a:spcPct val="35000"/>
              </a:spcAft>
            </a:pPr>
            <a:r>
              <a:rPr lang="en-US" sz="2100" dirty="0"/>
              <a:t>Develop a current state view of the entity</a:t>
            </a:r>
          </a:p>
        </p:txBody>
      </p:sp>
      <p:sp>
        <p:nvSpPr>
          <p:cNvPr id="10" name="Right Arrow 6"/>
          <p:cNvSpPr/>
          <p:nvPr/>
        </p:nvSpPr>
        <p:spPr>
          <a:xfrm>
            <a:off x="4294584" y="2055407"/>
            <a:ext cx="1789390" cy="1564152"/>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Freeform 7"/>
          <p:cNvSpPr/>
          <p:nvPr/>
        </p:nvSpPr>
        <p:spPr>
          <a:xfrm>
            <a:off x="3189522" y="2075481"/>
            <a:ext cx="2076301" cy="1524005"/>
          </a:xfrm>
          <a:custGeom>
            <a:avLst/>
            <a:gdLst>
              <a:gd name="connsiteX0" fmla="*/ 0 w 2076301"/>
              <a:gd name="connsiteY0" fmla="*/ 762003 h 1524005"/>
              <a:gd name="connsiteX1" fmla="*/ 1038151 w 2076301"/>
              <a:gd name="connsiteY1" fmla="*/ 0 h 1524005"/>
              <a:gd name="connsiteX2" fmla="*/ 2076302 w 2076301"/>
              <a:gd name="connsiteY2" fmla="*/ 762003 h 1524005"/>
              <a:gd name="connsiteX3" fmla="*/ 1038151 w 2076301"/>
              <a:gd name="connsiteY3" fmla="*/ 1524006 h 1524005"/>
              <a:gd name="connsiteX4" fmla="*/ 0 w 2076301"/>
              <a:gd name="connsiteY4" fmla="*/ 762003 h 152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301" h="1524005">
                <a:moveTo>
                  <a:pt x="0" y="762003"/>
                </a:moveTo>
                <a:cubicBezTo>
                  <a:pt x="0" y="341160"/>
                  <a:pt x="464796" y="0"/>
                  <a:pt x="1038151" y="0"/>
                </a:cubicBezTo>
                <a:cubicBezTo>
                  <a:pt x="1611506" y="0"/>
                  <a:pt x="2076302" y="341160"/>
                  <a:pt x="2076302" y="762003"/>
                </a:cubicBezTo>
                <a:cubicBezTo>
                  <a:pt x="2076302" y="1182846"/>
                  <a:pt x="1611506" y="1524006"/>
                  <a:pt x="1038151" y="1524006"/>
                </a:cubicBezTo>
                <a:cubicBezTo>
                  <a:pt x="464796" y="1524006"/>
                  <a:pt x="0" y="1182846"/>
                  <a:pt x="0" y="76200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402" tIns="236520" rIns="317402" bIns="236520" numCol="1" spcCol="1270" anchor="ctr" anchorCtr="0">
            <a:noAutofit/>
          </a:bodyPr>
          <a:lstStyle/>
          <a:p>
            <a:pPr algn="ctr" defTabSz="933450">
              <a:lnSpc>
                <a:spcPct val="90000"/>
              </a:lnSpc>
              <a:spcBef>
                <a:spcPct val="0"/>
              </a:spcBef>
              <a:spcAft>
                <a:spcPct val="35000"/>
              </a:spcAft>
            </a:pPr>
            <a:r>
              <a:rPr lang="en-US" sz="2100" dirty="0"/>
              <a:t>Develop plans to drive use</a:t>
            </a:r>
          </a:p>
        </p:txBody>
      </p:sp>
      <p:sp>
        <p:nvSpPr>
          <p:cNvPr id="12" name="Right Arrow 8"/>
          <p:cNvSpPr/>
          <p:nvPr/>
        </p:nvSpPr>
        <p:spPr>
          <a:xfrm>
            <a:off x="7056346" y="2071439"/>
            <a:ext cx="1789390" cy="1564152"/>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Freeform 9"/>
          <p:cNvSpPr/>
          <p:nvPr/>
        </p:nvSpPr>
        <p:spPr>
          <a:xfrm>
            <a:off x="6083974" y="2102805"/>
            <a:ext cx="1944745" cy="1501423"/>
          </a:xfrm>
          <a:custGeom>
            <a:avLst/>
            <a:gdLst>
              <a:gd name="connsiteX0" fmla="*/ 0 w 1944745"/>
              <a:gd name="connsiteY0" fmla="*/ 750712 h 1501423"/>
              <a:gd name="connsiteX1" fmla="*/ 972373 w 1944745"/>
              <a:gd name="connsiteY1" fmla="*/ 0 h 1501423"/>
              <a:gd name="connsiteX2" fmla="*/ 1944746 w 1944745"/>
              <a:gd name="connsiteY2" fmla="*/ 750712 h 1501423"/>
              <a:gd name="connsiteX3" fmla="*/ 972373 w 1944745"/>
              <a:gd name="connsiteY3" fmla="*/ 1501424 h 1501423"/>
              <a:gd name="connsiteX4" fmla="*/ 0 w 1944745"/>
              <a:gd name="connsiteY4" fmla="*/ 750712 h 150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4745" h="1501423">
                <a:moveTo>
                  <a:pt x="0" y="750712"/>
                </a:moveTo>
                <a:cubicBezTo>
                  <a:pt x="0" y="336105"/>
                  <a:pt x="435346" y="0"/>
                  <a:pt x="972373" y="0"/>
                </a:cubicBezTo>
                <a:cubicBezTo>
                  <a:pt x="1509400" y="0"/>
                  <a:pt x="1944746" y="336105"/>
                  <a:pt x="1944746" y="750712"/>
                </a:cubicBezTo>
                <a:cubicBezTo>
                  <a:pt x="1944746" y="1165319"/>
                  <a:pt x="1509400" y="1501424"/>
                  <a:pt x="972373" y="1501424"/>
                </a:cubicBezTo>
                <a:cubicBezTo>
                  <a:pt x="435346" y="1501424"/>
                  <a:pt x="0" y="1165319"/>
                  <a:pt x="0" y="75071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7501" tIns="232578" rIns="297501" bIns="232578" numCol="1" spcCol="1270" anchor="ctr" anchorCtr="0">
            <a:noAutofit/>
          </a:bodyPr>
          <a:lstStyle/>
          <a:p>
            <a:pPr algn="ctr" defTabSz="889000">
              <a:lnSpc>
                <a:spcPct val="90000"/>
              </a:lnSpc>
              <a:spcBef>
                <a:spcPct val="0"/>
              </a:spcBef>
              <a:spcAft>
                <a:spcPct val="35000"/>
              </a:spcAft>
            </a:pPr>
            <a:r>
              <a:rPr lang="en-US" sz="2000" dirty="0"/>
              <a:t>Monitor progress and provide coaching</a:t>
            </a:r>
          </a:p>
        </p:txBody>
      </p:sp>
      <p:sp>
        <p:nvSpPr>
          <p:cNvPr id="14" name="TextBox 13"/>
          <p:cNvSpPr txBox="1"/>
          <p:nvPr/>
        </p:nvSpPr>
        <p:spPr>
          <a:xfrm>
            <a:off x="349208" y="3736070"/>
            <a:ext cx="7696200" cy="3170099"/>
          </a:xfrm>
          <a:prstGeom prst="rect">
            <a:avLst/>
          </a:prstGeom>
          <a:noFill/>
          <a:ln>
            <a:noFill/>
          </a:ln>
        </p:spPr>
        <p:txBody>
          <a:bodyPr wrap="square" rtlCol="0">
            <a:spAutoFit/>
          </a:bodyPr>
          <a:lstStyle/>
          <a:p>
            <a:r>
              <a:rPr lang="en-US" sz="2000" dirty="0">
                <a:latin typeface="Brandon Text Medium"/>
              </a:rPr>
              <a:t>Benefits:</a:t>
            </a:r>
          </a:p>
          <a:p>
            <a:pPr marL="457200" indent="-457200">
              <a:buFont typeface="Arial" panose="020B0604020202020204" pitchFamily="34" charset="0"/>
              <a:buChar char="•"/>
            </a:pPr>
            <a:r>
              <a:rPr lang="en-US" sz="2000" dirty="0">
                <a:latin typeface="Brandon Text Medium"/>
              </a:rPr>
              <a:t>Accountability</a:t>
            </a:r>
          </a:p>
          <a:p>
            <a:pPr marL="457200" indent="-457200">
              <a:buFont typeface="Arial" panose="020B0604020202020204" pitchFamily="34" charset="0"/>
              <a:buChar char="•"/>
            </a:pPr>
            <a:r>
              <a:rPr lang="en-US" sz="2000" dirty="0">
                <a:latin typeface="Brandon Text Medium"/>
              </a:rPr>
              <a:t>Bread crumbing leaders toward the culture we want</a:t>
            </a:r>
          </a:p>
          <a:p>
            <a:pPr marL="457200" indent="-457200">
              <a:buFont typeface="Arial" panose="020B0604020202020204" pitchFamily="34" charset="0"/>
              <a:buChar char="•"/>
            </a:pPr>
            <a:r>
              <a:rPr lang="en-US" sz="2000" dirty="0">
                <a:latin typeface="Brandon Text Medium"/>
              </a:rPr>
              <a:t>Consistent and unbiased viewpoint of enterprises progress</a:t>
            </a:r>
          </a:p>
          <a:p>
            <a:pPr marL="457200" indent="-457200">
              <a:buFont typeface="Arial" panose="020B0604020202020204" pitchFamily="34" charset="0"/>
              <a:buChar char="•"/>
            </a:pPr>
            <a:endParaRPr lang="en-US" sz="2000" dirty="0">
              <a:latin typeface="Brandon Text Medium"/>
            </a:endParaRPr>
          </a:p>
          <a:p>
            <a:r>
              <a:rPr lang="en-US" sz="2000" dirty="0">
                <a:latin typeface="Brandon Text Medium"/>
              </a:rPr>
              <a:t>Challenges:</a:t>
            </a:r>
          </a:p>
          <a:p>
            <a:pPr marL="342900" indent="-342900">
              <a:buFont typeface="Arial" panose="020B0604020202020204" pitchFamily="34" charset="0"/>
              <a:buChar char="•"/>
            </a:pPr>
            <a:r>
              <a:rPr lang="en-US" sz="2000" dirty="0">
                <a:latin typeface="Brandon Text Medium"/>
              </a:rPr>
              <a:t>Numbers game</a:t>
            </a:r>
          </a:p>
          <a:p>
            <a:pPr marL="342900" indent="-342900">
              <a:buFont typeface="Arial" panose="020B0604020202020204" pitchFamily="34" charset="0"/>
              <a:buChar char="•"/>
            </a:pPr>
            <a:r>
              <a:rPr lang="en-US" sz="2000" dirty="0">
                <a:latin typeface="Brandon Text Medium"/>
              </a:rPr>
              <a:t>Feeling of </a:t>
            </a:r>
            <a:r>
              <a:rPr lang="en-US" sz="2000" dirty="0" err="1">
                <a:latin typeface="Brandon Text Medium"/>
              </a:rPr>
              <a:t>gotcha</a:t>
            </a:r>
            <a:endParaRPr lang="en-US" sz="2000" dirty="0">
              <a:latin typeface="Brandon Text Medium"/>
            </a:endParaRPr>
          </a:p>
          <a:p>
            <a:pPr marL="342900" indent="-342900">
              <a:buFont typeface="Arial" panose="020B0604020202020204" pitchFamily="34" charset="0"/>
              <a:buChar char="•"/>
            </a:pPr>
            <a:r>
              <a:rPr lang="en-US" sz="2000" dirty="0">
                <a:latin typeface="Brandon Text Medium"/>
              </a:rPr>
              <a:t>Transparency</a:t>
            </a:r>
          </a:p>
          <a:p>
            <a:pPr marL="342900" indent="-342900">
              <a:buFont typeface="Arial" panose="020B0604020202020204" pitchFamily="34" charset="0"/>
              <a:buChar char="•"/>
            </a:pPr>
            <a:endParaRPr lang="en-US" sz="2000" dirty="0">
              <a:latin typeface="Brandon Text Medium"/>
            </a:endParaRPr>
          </a:p>
        </p:txBody>
      </p:sp>
      <p:sp>
        <p:nvSpPr>
          <p:cNvPr id="15"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4012F21-0C7F-40C0-B2C4-4E80F342FACD}" type="slidenum">
              <a:rPr lang="en-US" b="1" smtClean="0">
                <a:solidFill>
                  <a:schemeClr val="tx1"/>
                </a:solidFill>
              </a:rPr>
              <a:t>21</a:t>
            </a:fld>
            <a:endParaRPr lang="en-US" b="1" dirty="0">
              <a:solidFill>
                <a:schemeClr val="tx1"/>
              </a:solidFill>
            </a:endParaRPr>
          </a:p>
        </p:txBody>
      </p:sp>
      <p:sp>
        <p:nvSpPr>
          <p:cNvPr id="2" name="TextBox 1"/>
          <p:cNvSpPr txBox="1"/>
          <p:nvPr/>
        </p:nvSpPr>
        <p:spPr>
          <a:xfrm>
            <a:off x="295126" y="1075817"/>
            <a:ext cx="8753181" cy="923330"/>
          </a:xfrm>
          <a:prstGeom prst="rect">
            <a:avLst/>
          </a:prstGeom>
          <a:noFill/>
        </p:spPr>
        <p:txBody>
          <a:bodyPr wrap="square" rtlCol="0">
            <a:spAutoFit/>
          </a:bodyPr>
          <a:lstStyle/>
          <a:p>
            <a:r>
              <a:rPr lang="en-US" spc="18" dirty="0">
                <a:latin typeface="Brandon Text Medium"/>
                <a:cs typeface="Brandon Text Medium"/>
              </a:rPr>
              <a:t>The creation of the CI MATURITY MODEL and ASSESSMENT came in as a way for leader to know if results were being achieved in a way consistent with our desired CI culture. </a:t>
            </a:r>
            <a:endParaRPr lang="en-US" dirty="0"/>
          </a:p>
        </p:txBody>
      </p:sp>
    </p:spTree>
    <p:extLst>
      <p:ext uri="{BB962C8B-B14F-4D97-AF65-F5344CB8AC3E}">
        <p14:creationId xmlns:p14="http://schemas.microsoft.com/office/powerpoint/2010/main" val="3063493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9258" y="4916905"/>
            <a:ext cx="8610600" cy="17526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noAutofit/>
          </a:bodyPr>
          <a:lstStyle/>
          <a:p>
            <a:pPr marL="398463" indent="-398463">
              <a:lnSpc>
                <a:spcPct val="114000"/>
              </a:lnSpc>
              <a:spcAft>
                <a:spcPts val="900"/>
              </a:spcAft>
              <a:buFont typeface="Wingdings" panose="05000000000000000000" pitchFamily="2" charset="2"/>
              <a:buChar char="ü"/>
            </a:pPr>
            <a:r>
              <a:rPr lang="en-US" sz="2000" dirty="0"/>
              <a:t>Rate 45 CI attributes on a 5-point scale</a:t>
            </a:r>
          </a:p>
          <a:p>
            <a:pPr marL="398463" indent="-398463">
              <a:lnSpc>
                <a:spcPct val="114000"/>
              </a:lnSpc>
              <a:spcAft>
                <a:spcPts val="900"/>
              </a:spcAft>
              <a:buFont typeface="Wingdings" panose="05000000000000000000" pitchFamily="2" charset="2"/>
              <a:buChar char="ü"/>
            </a:pPr>
            <a:r>
              <a:rPr lang="en-US" sz="2000" dirty="0"/>
              <a:t>Self-assessed annually; rated by independent internal group every 2 years</a:t>
            </a:r>
          </a:p>
          <a:p>
            <a:pPr marL="398463" indent="-398463">
              <a:lnSpc>
                <a:spcPct val="114000"/>
              </a:lnSpc>
              <a:spcAft>
                <a:spcPts val="900"/>
              </a:spcAft>
              <a:buFont typeface="Wingdings" panose="05000000000000000000" pitchFamily="2" charset="2"/>
              <a:buChar char="ü"/>
            </a:pPr>
            <a:r>
              <a:rPr lang="en-US" sz="2000" dirty="0"/>
              <a:t>Results used to drive CI development plans, which integrate into business priority plans</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00" t="20533" r="12250" b="11863"/>
          <a:stretch/>
        </p:blipFill>
        <p:spPr bwMode="auto">
          <a:xfrm rot="158556">
            <a:off x="1895761" y="1434621"/>
            <a:ext cx="6096000" cy="2678349"/>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30" t="20566" r="12500" b="8825"/>
          <a:stretch/>
        </p:blipFill>
        <p:spPr bwMode="auto">
          <a:xfrm rot="157533">
            <a:off x="1057769" y="1663220"/>
            <a:ext cx="6095792" cy="280967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object 2"/>
          <p:cNvSpPr txBox="1"/>
          <p:nvPr/>
        </p:nvSpPr>
        <p:spPr>
          <a:xfrm>
            <a:off x="273861" y="145792"/>
            <a:ext cx="11568010"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CIMM ASSESSMENT CREATED THE NEEDED TENSION</a:t>
            </a:r>
            <a:endParaRPr sz="3200" dirty="0">
              <a:solidFill>
                <a:schemeClr val="bg1"/>
              </a:solidFill>
              <a:latin typeface="Brandon Text Medium"/>
              <a:cs typeface="Brandon Text Medium"/>
            </a:endParaRPr>
          </a:p>
        </p:txBody>
      </p:sp>
      <p:sp>
        <p:nvSpPr>
          <p:cNvPr id="9"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76995A5-2A5A-42A1-A7C2-3EDB37E1135C}" type="slidenum">
              <a:rPr lang="en-US" b="1" smtClean="0">
                <a:solidFill>
                  <a:schemeClr val="tx1"/>
                </a:solidFill>
              </a:rPr>
              <a:t>22</a:t>
            </a:fld>
            <a:endParaRPr lang="en-US" b="1" dirty="0">
              <a:solidFill>
                <a:schemeClr val="tx1"/>
              </a:solidFill>
            </a:endParaRPr>
          </a:p>
        </p:txBody>
      </p:sp>
    </p:spTree>
    <p:extLst>
      <p:ext uri="{BB962C8B-B14F-4D97-AF65-F5344CB8AC3E}">
        <p14:creationId xmlns:p14="http://schemas.microsoft.com/office/powerpoint/2010/main" val="517025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284493" y="141824"/>
            <a:ext cx="9137631" cy="492443"/>
          </a:xfrm>
          <a:prstGeom prst="rect">
            <a:avLst/>
          </a:prstGeom>
        </p:spPr>
        <p:txBody>
          <a:bodyPr vert="horz" wrap="square" lIns="0" tIns="0" rIns="0" bIns="0" rtlCol="0">
            <a:spAutoFit/>
          </a:bodyPr>
          <a:lstStyle/>
          <a:p>
            <a:pPr marL="11767">
              <a:spcBef>
                <a:spcPts val="423"/>
              </a:spcBef>
              <a:tabLst>
                <a:tab pos="57150" algn="l"/>
              </a:tabLst>
            </a:pPr>
            <a:r>
              <a:rPr lang="en-US" sz="3200" spc="18" dirty="0">
                <a:solidFill>
                  <a:schemeClr val="bg1"/>
                </a:solidFill>
                <a:latin typeface="Brandon Text Medium"/>
                <a:cs typeface="Brandon Text Medium"/>
              </a:rPr>
              <a:t>CI TRAINING AS A FOUNDATION</a:t>
            </a:r>
            <a:endParaRPr sz="3200" dirty="0">
              <a:solidFill>
                <a:schemeClr val="bg1"/>
              </a:solidFill>
              <a:latin typeface="Brandon Text Medium"/>
              <a:cs typeface="Brandon Text Medium"/>
            </a:endParaRPr>
          </a:p>
        </p:txBody>
      </p:sp>
      <p:sp>
        <p:nvSpPr>
          <p:cNvPr id="5" name="TextBox 4"/>
          <p:cNvSpPr txBox="1"/>
          <p:nvPr/>
        </p:nvSpPr>
        <p:spPr>
          <a:xfrm>
            <a:off x="3138284" y="3974558"/>
            <a:ext cx="2849525" cy="461665"/>
          </a:xfrm>
          <a:prstGeom prst="rect">
            <a:avLst/>
          </a:prstGeom>
          <a:noFill/>
        </p:spPr>
        <p:txBody>
          <a:bodyPr wrap="square" rtlCol="0">
            <a:spAutoFit/>
          </a:bodyPr>
          <a:lstStyle/>
          <a:p>
            <a:r>
              <a:rPr lang="en-US" sz="1200" dirty="0">
                <a:solidFill>
                  <a:srgbClr val="FF0000"/>
                </a:solidFill>
              </a:rPr>
              <a:t>OUR SHIFT FROM BB TO LEAN</a:t>
            </a:r>
          </a:p>
          <a:p>
            <a:r>
              <a:rPr lang="en-US" sz="1200" dirty="0">
                <a:solidFill>
                  <a:srgbClr val="FF0000"/>
                </a:solidFill>
              </a:rPr>
              <a:t>LEVELS OF TRAINING BY POSITIONS</a:t>
            </a:r>
          </a:p>
        </p:txBody>
      </p:sp>
      <p:sp>
        <p:nvSpPr>
          <p:cNvPr id="8" name="Oval 7"/>
          <p:cNvSpPr/>
          <p:nvPr/>
        </p:nvSpPr>
        <p:spPr>
          <a:xfrm>
            <a:off x="2320357" y="450298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p:cNvPicPr>
            <a:picLocks noChangeAspect="1" noChangeArrowheads="1"/>
          </p:cNvPicPr>
          <p:nvPr/>
        </p:nvPicPr>
        <p:blipFill>
          <a:blip r:embed="rId3" cstate="print"/>
          <a:srcRect/>
          <a:stretch>
            <a:fillRect/>
          </a:stretch>
        </p:blipFill>
        <p:spPr bwMode="auto">
          <a:xfrm>
            <a:off x="767333" y="1766990"/>
            <a:ext cx="7591425" cy="4876800"/>
          </a:xfrm>
          <a:prstGeom prst="rect">
            <a:avLst/>
          </a:prstGeom>
          <a:noFill/>
          <a:ln w="9525">
            <a:noFill/>
            <a:miter lim="800000"/>
            <a:headEnd/>
            <a:tailEnd/>
          </a:ln>
        </p:spPr>
      </p:pic>
      <p:pic>
        <p:nvPicPr>
          <p:cNvPr id="10" name="Picture 3" descr="C:\Users\e56965\AppData\Local\Microsoft\Windows\Temporary Internet Files\Content.IE5\DLBPZS0O\SALUDO PI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35" y="2453378"/>
            <a:ext cx="1421091" cy="18433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98626" y="3232232"/>
            <a:ext cx="1981200" cy="914400"/>
          </a:xfrm>
          <a:prstGeom prst="rect">
            <a:avLst/>
          </a:prstGeom>
        </p:spPr>
        <p:txBody>
          <a:bodyPr vert="horz" wrap="none" lIns="91440" tIns="45720" rIns="91440" bIns="45720" rtlCol="0" anchor="ctr">
            <a:noAutofit/>
          </a:bodyPr>
          <a:lstStyle/>
          <a:p>
            <a:r>
              <a:rPr lang="en-US" dirty="0"/>
              <a:t>Get up and fight</a:t>
            </a:r>
          </a:p>
          <a:p>
            <a:r>
              <a:rPr lang="en-US" dirty="0"/>
              <a:t>you cowardly</a:t>
            </a:r>
          </a:p>
          <a:p>
            <a:r>
              <a:rPr lang="en-US" dirty="0"/>
              <a:t>problems</a:t>
            </a:r>
          </a:p>
        </p:txBody>
      </p:sp>
      <p:sp>
        <p:nvSpPr>
          <p:cNvPr id="12" name="Oval 11"/>
          <p:cNvSpPr/>
          <p:nvPr/>
        </p:nvSpPr>
        <p:spPr>
          <a:xfrm>
            <a:off x="1892543" y="448505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693826" y="4368509"/>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236435" y="4482809"/>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036726" y="4337132"/>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073329" y="4500738"/>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716238" y="4509703"/>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1846226" y="4299032"/>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541426" y="450298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902369" y="5751096"/>
            <a:ext cx="1334066" cy="50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942588" y="5772587"/>
            <a:ext cx="1277914" cy="461665"/>
          </a:xfrm>
          <a:prstGeom prst="rect">
            <a:avLst/>
          </a:prstGeom>
          <a:noFill/>
        </p:spPr>
        <p:txBody>
          <a:bodyPr wrap="none" rtlCol="0">
            <a:spAutoFit/>
          </a:bodyPr>
          <a:lstStyle/>
          <a:p>
            <a:pPr algn="ctr"/>
            <a:r>
              <a:rPr lang="en-US" sz="1200" dirty="0"/>
              <a:t>White Belt + </a:t>
            </a:r>
          </a:p>
          <a:p>
            <a:pPr algn="ctr"/>
            <a:r>
              <a:rPr lang="en-US" sz="1200" dirty="0"/>
              <a:t>Individual Classes</a:t>
            </a:r>
          </a:p>
        </p:txBody>
      </p:sp>
      <p:sp>
        <p:nvSpPr>
          <p:cNvPr id="20"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0BE964D-D8A3-460E-BCBD-938F458DC578}" type="slidenum">
              <a:rPr lang="en-US" b="1" smtClean="0">
                <a:solidFill>
                  <a:schemeClr val="tx1"/>
                </a:solidFill>
              </a:rPr>
              <a:t>23</a:t>
            </a:fld>
            <a:endParaRPr lang="en-US" b="1" dirty="0">
              <a:solidFill>
                <a:schemeClr val="tx1"/>
              </a:solidFill>
            </a:endParaRPr>
          </a:p>
        </p:txBody>
      </p:sp>
      <p:sp>
        <p:nvSpPr>
          <p:cNvPr id="2" name="TextBox 1"/>
          <p:cNvSpPr txBox="1"/>
          <p:nvPr/>
        </p:nvSpPr>
        <p:spPr>
          <a:xfrm>
            <a:off x="266605" y="1060576"/>
            <a:ext cx="7400260" cy="923330"/>
          </a:xfrm>
          <a:prstGeom prst="rect">
            <a:avLst/>
          </a:prstGeom>
          <a:noFill/>
        </p:spPr>
        <p:txBody>
          <a:bodyPr wrap="square" rtlCol="0">
            <a:spAutoFit/>
          </a:bodyPr>
          <a:lstStyle/>
          <a:p>
            <a:r>
              <a:rPr lang="en-US" spc="18" dirty="0">
                <a:latin typeface="Brandon Text Medium"/>
                <a:cs typeface="Brandon Text Medium"/>
              </a:rPr>
              <a:t>Training employees on our CI approach has evolved over the years based on gaps surfaced during our CI Maturity Assessments</a:t>
            </a:r>
            <a:endParaRPr lang="en-US" dirty="0">
              <a:latin typeface="Brandon Text Medium"/>
              <a:cs typeface="Brandon Text Medium"/>
            </a:endParaRPr>
          </a:p>
          <a:p>
            <a:endParaRPr lang="en-US" dirty="0"/>
          </a:p>
        </p:txBody>
      </p:sp>
    </p:spTree>
    <p:extLst>
      <p:ext uri="{BB962C8B-B14F-4D97-AF65-F5344CB8AC3E}">
        <p14:creationId xmlns:p14="http://schemas.microsoft.com/office/powerpoint/2010/main" val="3237712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p:nvPr/>
        </p:nvSpPr>
        <p:spPr>
          <a:xfrm>
            <a:off x="295127" y="133303"/>
            <a:ext cx="6238851"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CI BECOMES A VALUE</a:t>
            </a:r>
            <a:endParaRPr sz="3200" dirty="0">
              <a:solidFill>
                <a:schemeClr val="bg1"/>
              </a:solidFill>
              <a:latin typeface="Brandon Text Medium"/>
              <a:cs typeface="Brandon Text Medium"/>
            </a:endParaRPr>
          </a:p>
        </p:txBody>
      </p:sp>
      <p:sp>
        <p:nvSpPr>
          <p:cNvPr id="14"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1F56B81-8255-4C28-9CBF-CC75E1FF9295}" type="slidenum">
              <a:rPr lang="en-US" b="1" smtClean="0">
                <a:solidFill>
                  <a:schemeClr val="tx1"/>
                </a:solidFill>
              </a:rPr>
              <a:t>24</a:t>
            </a:fld>
            <a:endParaRPr lang="en-US" b="1" dirty="0">
              <a:solidFill>
                <a:schemeClr val="tx1"/>
              </a:solidFill>
            </a:endParaRPr>
          </a:p>
        </p:txBody>
      </p:sp>
      <p:sp>
        <p:nvSpPr>
          <p:cNvPr id="15" name="Rectangle 14"/>
          <p:cNvSpPr/>
          <p:nvPr/>
        </p:nvSpPr>
        <p:spPr>
          <a:xfrm>
            <a:off x="5161690" y="6051128"/>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a:stretch>
            <a:fillRect/>
          </a:stretch>
        </p:blipFill>
        <p:spPr>
          <a:xfrm>
            <a:off x="659839" y="1216686"/>
            <a:ext cx="7849296" cy="5228600"/>
          </a:xfrm>
          <a:prstGeom prst="rect">
            <a:avLst/>
          </a:prstGeom>
        </p:spPr>
      </p:pic>
      <p:sp>
        <p:nvSpPr>
          <p:cNvPr id="38" name="Rectangle 37"/>
          <p:cNvSpPr/>
          <p:nvPr/>
        </p:nvSpPr>
        <p:spPr>
          <a:xfrm>
            <a:off x="3704666" y="3653187"/>
            <a:ext cx="717632" cy="807906"/>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1" name="Rectangle 40"/>
          <p:cNvSpPr/>
          <p:nvPr/>
        </p:nvSpPr>
        <p:spPr>
          <a:xfrm>
            <a:off x="6523801" y="3203879"/>
            <a:ext cx="1991387" cy="677333"/>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2" name="Freeform 41"/>
          <p:cNvSpPr/>
          <p:nvPr/>
        </p:nvSpPr>
        <p:spPr>
          <a:xfrm>
            <a:off x="3263117" y="4863327"/>
            <a:ext cx="887233" cy="674915"/>
          </a:xfrm>
          <a:custGeom>
            <a:avLst/>
            <a:gdLst>
              <a:gd name="connsiteX0" fmla="*/ 0 w 800100"/>
              <a:gd name="connsiteY0" fmla="*/ 114300 h 674915"/>
              <a:gd name="connsiteX1" fmla="*/ 0 w 800100"/>
              <a:gd name="connsiteY1" fmla="*/ 674915 h 674915"/>
              <a:gd name="connsiteX2" fmla="*/ 794657 w 800100"/>
              <a:gd name="connsiteY2" fmla="*/ 549729 h 674915"/>
              <a:gd name="connsiteX3" fmla="*/ 800100 w 800100"/>
              <a:gd name="connsiteY3" fmla="*/ 0 h 674915"/>
              <a:gd name="connsiteX4" fmla="*/ 0 w 800100"/>
              <a:gd name="connsiteY4" fmla="*/ 114300 h 674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674915">
                <a:moveTo>
                  <a:pt x="0" y="114300"/>
                </a:moveTo>
                <a:lnTo>
                  <a:pt x="0" y="674915"/>
                </a:lnTo>
                <a:lnTo>
                  <a:pt x="794657" y="549729"/>
                </a:lnTo>
                <a:cubicBezTo>
                  <a:pt x="796471" y="366486"/>
                  <a:pt x="798286" y="183243"/>
                  <a:pt x="800100" y="0"/>
                </a:cubicBezTo>
                <a:lnTo>
                  <a:pt x="0" y="11430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6074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95" y="1147097"/>
            <a:ext cx="1974147" cy="1998824"/>
          </a:xfrm>
          <a:prstGeom prst="rect">
            <a:avLst/>
          </a:prstGeom>
        </p:spPr>
      </p:pic>
      <p:sp>
        <p:nvSpPr>
          <p:cNvPr id="4" name="object 2"/>
          <p:cNvSpPr txBox="1"/>
          <p:nvPr/>
        </p:nvSpPr>
        <p:spPr>
          <a:xfrm>
            <a:off x="284493" y="141824"/>
            <a:ext cx="11896873" cy="492443"/>
          </a:xfrm>
          <a:prstGeom prst="rect">
            <a:avLst/>
          </a:prstGeom>
        </p:spPr>
        <p:txBody>
          <a:bodyPr vert="horz" wrap="square" lIns="0" tIns="0" rIns="0" bIns="0" rtlCol="0">
            <a:spAutoFit/>
          </a:bodyPr>
          <a:lstStyle/>
          <a:p>
            <a:pPr marL="11767">
              <a:spcBef>
                <a:spcPts val="423"/>
              </a:spcBef>
              <a:tabLst>
                <a:tab pos="57150" algn="l"/>
              </a:tabLst>
            </a:pPr>
            <a:r>
              <a:rPr lang="en-US" sz="3200" dirty="0">
                <a:solidFill>
                  <a:schemeClr val="bg1"/>
                </a:solidFill>
                <a:latin typeface="Brandon Text Medium"/>
                <a:cs typeface="Brandon Text Medium"/>
              </a:rPr>
              <a:t>DELIBERATE PRACTICE - SHOP FLOOR MANAGEMENT</a:t>
            </a:r>
            <a:endParaRPr sz="3200" dirty="0">
              <a:solidFill>
                <a:schemeClr val="bg1"/>
              </a:solidFill>
              <a:latin typeface="Brandon Text Medium"/>
              <a:cs typeface="Brandon Text Medium"/>
            </a:endParaRPr>
          </a:p>
        </p:txBody>
      </p:sp>
      <p:sp>
        <p:nvSpPr>
          <p:cNvPr id="6" name="TextBox 5"/>
          <p:cNvSpPr txBox="1"/>
          <p:nvPr/>
        </p:nvSpPr>
        <p:spPr>
          <a:xfrm>
            <a:off x="266104" y="1999669"/>
            <a:ext cx="915864" cy="646331"/>
          </a:xfrm>
          <a:prstGeom prst="rect">
            <a:avLst/>
          </a:prstGeom>
          <a:noFill/>
        </p:spPr>
        <p:txBody>
          <a:bodyPr wrap="square" rtlCol="0">
            <a:spAutoFit/>
          </a:bodyPr>
          <a:lstStyle/>
          <a:p>
            <a:pPr algn="ctr"/>
            <a:r>
              <a:rPr lang="en-US" sz="1200" u="sng" dirty="0">
                <a:solidFill>
                  <a:schemeClr val="bg1"/>
                </a:solidFill>
              </a:rPr>
              <a:t>EPISODIC CI</a:t>
            </a:r>
          </a:p>
          <a:p>
            <a:pPr algn="ctr"/>
            <a:r>
              <a:rPr lang="en-US" sz="1200" dirty="0">
                <a:solidFill>
                  <a:schemeClr val="bg1"/>
                </a:solidFill>
              </a:rPr>
              <a:t>SWARM </a:t>
            </a:r>
          </a:p>
          <a:p>
            <a:pPr algn="ctr"/>
            <a:r>
              <a:rPr lang="en-US" sz="1200" dirty="0">
                <a:solidFill>
                  <a:schemeClr val="bg1"/>
                </a:solidFill>
              </a:rPr>
              <a:t>EVENTS</a:t>
            </a:r>
          </a:p>
        </p:txBody>
      </p:sp>
      <p:sp>
        <p:nvSpPr>
          <p:cNvPr id="9" name="TextBox 8"/>
          <p:cNvSpPr txBox="1"/>
          <p:nvPr/>
        </p:nvSpPr>
        <p:spPr>
          <a:xfrm>
            <a:off x="1093345" y="1518738"/>
            <a:ext cx="912646" cy="646331"/>
          </a:xfrm>
          <a:prstGeom prst="rect">
            <a:avLst/>
          </a:prstGeom>
          <a:noFill/>
        </p:spPr>
        <p:txBody>
          <a:bodyPr wrap="square" rtlCol="0">
            <a:spAutoFit/>
          </a:bodyPr>
          <a:lstStyle/>
          <a:p>
            <a:pPr algn="ctr"/>
            <a:r>
              <a:rPr lang="en-US" sz="1200" b="1" u="sng" dirty="0">
                <a:solidFill>
                  <a:srgbClr val="0070C0"/>
                </a:solidFill>
              </a:rPr>
              <a:t>DAILY CI</a:t>
            </a:r>
          </a:p>
          <a:p>
            <a:pPr algn="ctr"/>
            <a:r>
              <a:rPr lang="en-US" sz="1200" b="1" dirty="0">
                <a:solidFill>
                  <a:srgbClr val="0070C0"/>
                </a:solidFill>
              </a:rPr>
              <a:t>TEAM</a:t>
            </a:r>
          </a:p>
          <a:p>
            <a:pPr algn="ctr"/>
            <a:r>
              <a:rPr lang="en-US" sz="1200" b="1" dirty="0">
                <a:solidFill>
                  <a:srgbClr val="0070C0"/>
                </a:solidFill>
              </a:rPr>
              <a:t>HUDDLES</a:t>
            </a:r>
          </a:p>
        </p:txBody>
      </p:sp>
      <p:sp>
        <p:nvSpPr>
          <p:cNvPr id="12" name="TextBox 11"/>
          <p:cNvSpPr txBox="1"/>
          <p:nvPr/>
        </p:nvSpPr>
        <p:spPr>
          <a:xfrm>
            <a:off x="3067492" y="1250300"/>
            <a:ext cx="5097717" cy="1323439"/>
          </a:xfrm>
          <a:prstGeom prst="rect">
            <a:avLst/>
          </a:prstGeom>
          <a:noFill/>
        </p:spPr>
        <p:txBody>
          <a:bodyPr wrap="square" rtlCol="0">
            <a:spAutoFit/>
          </a:bodyPr>
          <a:lstStyle/>
          <a:p>
            <a:pPr algn="r"/>
            <a:r>
              <a:rPr lang="en-US" sz="2000" dirty="0">
                <a:latin typeface="Brandon Text Medium"/>
              </a:rPr>
              <a:t>While CI events were happening on a regular basis, to really get good at anything takes “deliberate practice”, under the guidance of a coach. </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451" y="3635103"/>
            <a:ext cx="2496354" cy="165640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b="14615"/>
          <a:stretch>
            <a:fillRect/>
          </a:stretch>
        </p:blipFill>
        <p:spPr>
          <a:xfrm>
            <a:off x="194894" y="3404094"/>
            <a:ext cx="5638061" cy="3209357"/>
          </a:xfrm>
          <a:prstGeom prst="rect">
            <a:avLst/>
          </a:prstGeom>
        </p:spPr>
      </p:pic>
      <p:sp>
        <p:nvSpPr>
          <p:cNvPr id="14"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FC1EF82-5058-4A88-8674-727D1C847CB5}" type="slidenum">
              <a:rPr lang="en-US" b="1" smtClean="0">
                <a:solidFill>
                  <a:schemeClr val="tx1"/>
                </a:solidFill>
              </a:rPr>
              <a:t>25</a:t>
            </a:fld>
            <a:endParaRPr lang="en-US" b="1" dirty="0">
              <a:solidFill>
                <a:schemeClr val="tx1"/>
              </a:solidFill>
            </a:endParaRPr>
          </a:p>
        </p:txBody>
      </p:sp>
    </p:spTree>
    <p:extLst>
      <p:ext uri="{BB962C8B-B14F-4D97-AF65-F5344CB8AC3E}">
        <p14:creationId xmlns:p14="http://schemas.microsoft.com/office/powerpoint/2010/main" val="193468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c 5"/>
          <p:cNvSpPr/>
          <p:nvPr/>
        </p:nvSpPr>
        <p:spPr>
          <a:xfrm>
            <a:off x="2419343" y="1585464"/>
            <a:ext cx="4178960" cy="3276600"/>
          </a:xfrm>
          <a:prstGeom prst="arc">
            <a:avLst>
              <a:gd name="adj1" fmla="val 58096"/>
              <a:gd name="adj2" fmla="val 0"/>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object 2"/>
          <p:cNvSpPr txBox="1"/>
          <p:nvPr/>
        </p:nvSpPr>
        <p:spPr>
          <a:xfrm>
            <a:off x="295127" y="143808"/>
            <a:ext cx="11379422" cy="1036181"/>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WE ARE WHAT WE REPEATEDLY DO</a:t>
            </a:r>
          </a:p>
          <a:p>
            <a:pPr marL="11767">
              <a:spcBef>
                <a:spcPts val="423"/>
              </a:spcBef>
            </a:pPr>
            <a:endParaRPr sz="3200" dirty="0">
              <a:solidFill>
                <a:schemeClr val="bg1"/>
              </a:solidFill>
              <a:latin typeface="Brandon Text Medium"/>
              <a:cs typeface="Brandon Text Medium"/>
            </a:endParaRPr>
          </a:p>
        </p:txBody>
      </p:sp>
      <p:pic>
        <p:nvPicPr>
          <p:cNvPr id="4" name="Picture 2"/>
          <p:cNvPicPr>
            <a:picLocks noChangeAspect="1" noChangeArrowheads="1"/>
          </p:cNvPicPr>
          <p:nvPr/>
        </p:nvPicPr>
        <p:blipFill>
          <a:blip r:embed="rId3" cstate="print"/>
          <a:srcRect r="11618"/>
          <a:stretch>
            <a:fillRect/>
          </a:stretch>
        </p:blipFill>
        <p:spPr bwMode="auto">
          <a:xfrm>
            <a:off x="6277063" y="4019488"/>
            <a:ext cx="2512477" cy="1828800"/>
          </a:xfrm>
          <a:prstGeom prst="rect">
            <a:avLst/>
          </a:prstGeom>
          <a:noFill/>
          <a:ln w="63500">
            <a:solidFill>
              <a:schemeClr val="bg1">
                <a:lumMod val="50000"/>
              </a:schemeClr>
            </a:solid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43" y="1737864"/>
            <a:ext cx="2560320" cy="1828800"/>
          </a:xfrm>
          <a:prstGeom prst="rect">
            <a:avLst/>
          </a:prstGeom>
          <a:ln w="50800">
            <a:solidFill>
              <a:schemeClr val="bg1">
                <a:lumMod val="50000"/>
              </a:schemeClr>
            </a:solidFill>
          </a:ln>
          <a:effectLst>
            <a:innerShdw blurRad="114300">
              <a:prstClr val="black"/>
            </a:inn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l="2772" r="5758"/>
          <a:stretch>
            <a:fillRect/>
          </a:stretch>
        </p:blipFill>
        <p:spPr>
          <a:xfrm>
            <a:off x="349903" y="4023864"/>
            <a:ext cx="2514600" cy="1828800"/>
          </a:xfrm>
          <a:prstGeom prst="rect">
            <a:avLst/>
          </a:prstGeom>
          <a:ln w="50800">
            <a:solidFill>
              <a:schemeClr val="bg1">
                <a:lumMod val="50000"/>
              </a:schemeClr>
            </a:solidFill>
          </a:ln>
          <a:effectLst>
            <a:innerShdw blurRad="114300">
              <a:prstClr val="black"/>
            </a:inn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7660"/>
          <a:stretch/>
        </p:blipFill>
        <p:spPr>
          <a:xfrm>
            <a:off x="6210569" y="1737864"/>
            <a:ext cx="2539264" cy="1828800"/>
          </a:xfrm>
          <a:prstGeom prst="rect">
            <a:avLst/>
          </a:prstGeom>
          <a:ln w="50800">
            <a:solidFill>
              <a:schemeClr val="bg1">
                <a:lumMod val="50000"/>
              </a:schemeClr>
            </a:solidFill>
          </a:ln>
          <a:effectLst>
            <a:innerShdw blurRad="114300">
              <a:prstClr val="black"/>
            </a:inn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rcRect b="14615"/>
          <a:stretch>
            <a:fillRect/>
          </a:stretch>
        </p:blipFill>
        <p:spPr>
          <a:xfrm>
            <a:off x="3027049" y="2256969"/>
            <a:ext cx="2884944" cy="164219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rcRect l="5664" r="5664"/>
          <a:stretch>
            <a:fillRect/>
          </a:stretch>
        </p:blipFill>
        <p:spPr>
          <a:xfrm>
            <a:off x="3290881" y="4404864"/>
            <a:ext cx="2438400" cy="1828800"/>
          </a:xfrm>
          <a:prstGeom prst="rect">
            <a:avLst/>
          </a:prstGeom>
          <a:ln w="63500">
            <a:solidFill>
              <a:schemeClr val="bg1">
                <a:lumMod val="50000"/>
              </a:schemeClr>
            </a:solidFill>
          </a:ln>
        </p:spPr>
      </p:pic>
      <p:sp>
        <p:nvSpPr>
          <p:cNvPr id="12" name="Isosceles Triangle 11"/>
          <p:cNvSpPr/>
          <p:nvPr/>
        </p:nvSpPr>
        <p:spPr>
          <a:xfrm rot="6854474">
            <a:off x="3075070" y="1851722"/>
            <a:ext cx="278715" cy="228600"/>
          </a:xfrm>
          <a:prstGeom prst="triangle">
            <a:avLst/>
          </a:prstGeom>
          <a:solidFill>
            <a:schemeClr val="tx1"/>
          </a:solid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Isosceles Triangle 12"/>
          <p:cNvSpPr/>
          <p:nvPr/>
        </p:nvSpPr>
        <p:spPr>
          <a:xfrm rot="7079750">
            <a:off x="2938610" y="4315826"/>
            <a:ext cx="278715" cy="228600"/>
          </a:xfrm>
          <a:prstGeom prst="triangle">
            <a:avLst/>
          </a:prstGeom>
          <a:solidFill>
            <a:schemeClr val="tx1"/>
          </a:solid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p:nvSpPr>
        <p:spPr>
          <a:xfrm rot="9840878">
            <a:off x="5828612" y="4322409"/>
            <a:ext cx="278715" cy="228600"/>
          </a:xfrm>
          <a:prstGeom prst="triangle">
            <a:avLst/>
          </a:prstGeom>
          <a:solidFill>
            <a:schemeClr val="tx1"/>
          </a:solid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Isosceles Triangle 16"/>
          <p:cNvSpPr/>
          <p:nvPr/>
        </p:nvSpPr>
        <p:spPr>
          <a:xfrm rot="3837682">
            <a:off x="5678584" y="1806918"/>
            <a:ext cx="278715" cy="228600"/>
          </a:xfrm>
          <a:prstGeom prst="triangle">
            <a:avLst/>
          </a:prstGeom>
          <a:solidFill>
            <a:schemeClr val="tx1"/>
          </a:solidFill>
          <a:ln>
            <a:solidFill>
              <a:schemeClr val="tx1"/>
            </a:solidFill>
          </a:ln>
          <a:effectLst>
            <a:innerShdw blurRad="63500" dist="508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45"/>
          <p:cNvSpPr/>
          <p:nvPr/>
        </p:nvSpPr>
        <p:spPr>
          <a:xfrm>
            <a:off x="3436700" y="1546588"/>
            <a:ext cx="2057400" cy="284586"/>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Execute the Process</a:t>
            </a:r>
          </a:p>
        </p:txBody>
      </p:sp>
      <p:sp>
        <p:nvSpPr>
          <p:cNvPr id="19" name="Oval 18"/>
          <p:cNvSpPr/>
          <p:nvPr/>
        </p:nvSpPr>
        <p:spPr>
          <a:xfrm>
            <a:off x="2419343" y="2576064"/>
            <a:ext cx="228600" cy="2286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1</a:t>
            </a:r>
          </a:p>
        </p:txBody>
      </p:sp>
      <p:sp>
        <p:nvSpPr>
          <p:cNvPr id="20" name="Oval 19"/>
          <p:cNvSpPr/>
          <p:nvPr/>
        </p:nvSpPr>
        <p:spPr>
          <a:xfrm>
            <a:off x="2407303" y="4252464"/>
            <a:ext cx="228600" cy="2286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2</a:t>
            </a:r>
          </a:p>
        </p:txBody>
      </p:sp>
      <p:sp>
        <p:nvSpPr>
          <p:cNvPr id="21" name="Oval 20"/>
          <p:cNvSpPr/>
          <p:nvPr/>
        </p:nvSpPr>
        <p:spPr>
          <a:xfrm>
            <a:off x="4388503" y="4633464"/>
            <a:ext cx="228600" cy="2286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3</a:t>
            </a:r>
          </a:p>
        </p:txBody>
      </p:sp>
      <p:sp>
        <p:nvSpPr>
          <p:cNvPr id="22" name="Oval 21"/>
          <p:cNvSpPr/>
          <p:nvPr/>
        </p:nvSpPr>
        <p:spPr>
          <a:xfrm>
            <a:off x="6360372" y="4277922"/>
            <a:ext cx="228600" cy="2286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4</a:t>
            </a:r>
          </a:p>
        </p:txBody>
      </p:sp>
      <p:sp>
        <p:nvSpPr>
          <p:cNvPr id="23" name="Oval 22"/>
          <p:cNvSpPr/>
          <p:nvPr/>
        </p:nvSpPr>
        <p:spPr>
          <a:xfrm>
            <a:off x="6598303" y="2652264"/>
            <a:ext cx="228600" cy="2286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5</a:t>
            </a:r>
          </a:p>
        </p:txBody>
      </p:sp>
      <p:sp>
        <p:nvSpPr>
          <p:cNvPr id="24" name="TextBox 23"/>
          <p:cNvSpPr txBox="1"/>
          <p:nvPr/>
        </p:nvSpPr>
        <p:spPr>
          <a:xfrm>
            <a:off x="324110" y="1360433"/>
            <a:ext cx="2642070" cy="338554"/>
          </a:xfrm>
          <a:prstGeom prst="rect">
            <a:avLst/>
          </a:prstGeom>
          <a:noFill/>
        </p:spPr>
        <p:txBody>
          <a:bodyPr wrap="none" rtlCol="0">
            <a:spAutoFit/>
          </a:bodyPr>
          <a:lstStyle/>
          <a:p>
            <a:pPr algn="ctr"/>
            <a:r>
              <a:rPr lang="en-US" sz="1600" dirty="0">
                <a:latin typeface="Brandon Text Medium"/>
              </a:rPr>
              <a:t>REVIEW PERFORMANCE</a:t>
            </a:r>
          </a:p>
        </p:txBody>
      </p:sp>
      <p:sp>
        <p:nvSpPr>
          <p:cNvPr id="25" name="TextBox 24"/>
          <p:cNvSpPr txBox="1"/>
          <p:nvPr/>
        </p:nvSpPr>
        <p:spPr>
          <a:xfrm>
            <a:off x="424025" y="3665872"/>
            <a:ext cx="2147319" cy="338554"/>
          </a:xfrm>
          <a:prstGeom prst="rect">
            <a:avLst/>
          </a:prstGeom>
          <a:noFill/>
        </p:spPr>
        <p:txBody>
          <a:bodyPr wrap="none" rtlCol="0">
            <a:spAutoFit/>
          </a:bodyPr>
          <a:lstStyle/>
          <a:p>
            <a:pPr algn="ctr"/>
            <a:r>
              <a:rPr lang="en-US" sz="1600" dirty="0">
                <a:latin typeface="Brandon Text Medium"/>
              </a:rPr>
              <a:t>ENGAGE THE TEAM</a:t>
            </a:r>
          </a:p>
        </p:txBody>
      </p:sp>
      <p:sp>
        <p:nvSpPr>
          <p:cNvPr id="26" name="TextBox 25"/>
          <p:cNvSpPr txBox="1"/>
          <p:nvPr/>
        </p:nvSpPr>
        <p:spPr>
          <a:xfrm>
            <a:off x="3225727" y="4044333"/>
            <a:ext cx="2628476" cy="338554"/>
          </a:xfrm>
          <a:prstGeom prst="rect">
            <a:avLst/>
          </a:prstGeom>
          <a:noFill/>
        </p:spPr>
        <p:txBody>
          <a:bodyPr wrap="none" rtlCol="0">
            <a:spAutoFit/>
          </a:bodyPr>
          <a:lstStyle/>
          <a:p>
            <a:pPr algn="ctr"/>
            <a:r>
              <a:rPr lang="en-US" sz="1600" dirty="0">
                <a:latin typeface="Brandon Text Medium"/>
              </a:rPr>
              <a:t>GO AND SEE THE FACTS</a:t>
            </a:r>
          </a:p>
        </p:txBody>
      </p:sp>
      <p:sp>
        <p:nvSpPr>
          <p:cNvPr id="27" name="TextBox 26"/>
          <p:cNvSpPr txBox="1"/>
          <p:nvPr/>
        </p:nvSpPr>
        <p:spPr>
          <a:xfrm>
            <a:off x="6821676" y="3654369"/>
            <a:ext cx="1515158" cy="338554"/>
          </a:xfrm>
          <a:prstGeom prst="rect">
            <a:avLst/>
          </a:prstGeom>
          <a:noFill/>
        </p:spPr>
        <p:txBody>
          <a:bodyPr wrap="none" rtlCol="0">
            <a:spAutoFit/>
          </a:bodyPr>
          <a:lstStyle/>
          <a:p>
            <a:pPr algn="ctr"/>
            <a:r>
              <a:rPr lang="en-US" sz="1600" dirty="0">
                <a:latin typeface="Brandon Text Medium"/>
              </a:rPr>
              <a:t>EXPERIMENT</a:t>
            </a:r>
          </a:p>
        </p:txBody>
      </p:sp>
      <p:sp>
        <p:nvSpPr>
          <p:cNvPr id="28" name="TextBox 27"/>
          <p:cNvSpPr txBox="1"/>
          <p:nvPr/>
        </p:nvSpPr>
        <p:spPr>
          <a:xfrm>
            <a:off x="6610343" y="1114212"/>
            <a:ext cx="1846980" cy="584775"/>
          </a:xfrm>
          <a:prstGeom prst="rect">
            <a:avLst/>
          </a:prstGeom>
          <a:noFill/>
        </p:spPr>
        <p:txBody>
          <a:bodyPr wrap="none" rtlCol="0">
            <a:spAutoFit/>
          </a:bodyPr>
          <a:lstStyle/>
          <a:p>
            <a:pPr algn="ctr"/>
            <a:r>
              <a:rPr lang="en-US" sz="1600" dirty="0">
                <a:latin typeface="Brandon Text Medium"/>
              </a:rPr>
              <a:t>INCORPORATE </a:t>
            </a:r>
          </a:p>
          <a:p>
            <a:pPr algn="ctr"/>
            <a:r>
              <a:rPr lang="en-US" sz="1600" dirty="0">
                <a:latin typeface="Brandon Text Medium"/>
              </a:rPr>
              <a:t>IMPROVEMENTS</a:t>
            </a:r>
          </a:p>
        </p:txBody>
      </p:sp>
      <p:sp>
        <p:nvSpPr>
          <p:cNvPr id="29"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8475CE7-BF3F-478C-929C-F9375C222B7F}" type="slidenum">
              <a:rPr lang="en-US" b="1" smtClean="0">
                <a:solidFill>
                  <a:schemeClr val="tx1"/>
                </a:solidFill>
              </a:rPr>
              <a:t>26</a:t>
            </a:fld>
            <a:endParaRPr lang="en-US" b="1" dirty="0">
              <a:solidFill>
                <a:schemeClr val="tx1"/>
              </a:solidFill>
            </a:endParaRPr>
          </a:p>
        </p:txBody>
      </p:sp>
    </p:spTree>
    <p:extLst>
      <p:ext uri="{BB962C8B-B14F-4D97-AF65-F5344CB8AC3E}">
        <p14:creationId xmlns:p14="http://schemas.microsoft.com/office/powerpoint/2010/main" val="7669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AC0C418-1F80-4419-8A71-0C4E333DF4C8}" type="slidenum">
              <a:rPr lang="en-US" b="1" smtClean="0">
                <a:solidFill>
                  <a:schemeClr val="tx1"/>
                </a:solidFill>
              </a:rPr>
              <a:t>27</a:t>
            </a:fld>
            <a:endParaRPr lang="en-US" b="1" dirty="0">
              <a:solidFill>
                <a:schemeClr val="tx1"/>
              </a:solidFill>
            </a:endParaRPr>
          </a:p>
        </p:txBody>
      </p:sp>
      <p:sp>
        <p:nvSpPr>
          <p:cNvPr id="5" name="object 2"/>
          <p:cNvSpPr txBox="1"/>
          <p:nvPr/>
        </p:nvSpPr>
        <p:spPr>
          <a:xfrm>
            <a:off x="284493" y="139840"/>
            <a:ext cx="12389515"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EVERYDAY, EMPLOYEES MEET IN HUDDLES</a:t>
            </a:r>
            <a:endParaRPr lang="en-US" sz="1000" spc="18" dirty="0">
              <a:solidFill>
                <a:schemeClr val="bg1"/>
              </a:solidFill>
              <a:latin typeface="Brandon Text Medium"/>
              <a:cs typeface="Brandon Text Medium"/>
            </a:endParaRPr>
          </a:p>
        </p:txBody>
      </p:sp>
      <p:pic>
        <p:nvPicPr>
          <p:cNvPr id="7" name="Picture 6"/>
          <p:cNvPicPr>
            <a:picLocks noChangeAspect="1"/>
          </p:cNvPicPr>
          <p:nvPr/>
        </p:nvPicPr>
        <p:blipFill rotWithShape="1">
          <a:blip r:embed="rId3"/>
          <a:srcRect t="92612" b="541"/>
          <a:stretch/>
        </p:blipFill>
        <p:spPr>
          <a:xfrm>
            <a:off x="199433" y="5720314"/>
            <a:ext cx="8662688" cy="366467"/>
          </a:xfrm>
          <a:prstGeom prst="rect">
            <a:avLst/>
          </a:prstGeom>
        </p:spPr>
      </p:pic>
      <p:pic>
        <p:nvPicPr>
          <p:cNvPr id="8" name="Picture 7"/>
          <p:cNvPicPr>
            <a:picLocks noChangeAspect="1"/>
          </p:cNvPicPr>
          <p:nvPr/>
        </p:nvPicPr>
        <p:blipFill>
          <a:blip r:embed="rId4"/>
          <a:stretch>
            <a:fillRect/>
          </a:stretch>
        </p:blipFill>
        <p:spPr>
          <a:xfrm>
            <a:off x="203326" y="1516858"/>
            <a:ext cx="8658795" cy="4118398"/>
          </a:xfrm>
          <a:prstGeom prst="rect">
            <a:avLst/>
          </a:prstGeom>
        </p:spPr>
      </p:pic>
      <p:sp>
        <p:nvSpPr>
          <p:cNvPr id="2" name="Rectangle: Rounded Corners 1"/>
          <p:cNvSpPr/>
          <p:nvPr/>
        </p:nvSpPr>
        <p:spPr>
          <a:xfrm>
            <a:off x="284493" y="5709682"/>
            <a:ext cx="8487367" cy="377099"/>
          </a:xfrm>
          <a:prstGeom prst="roundRect">
            <a:avLst/>
          </a:pr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027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6641" y="2987843"/>
            <a:ext cx="7305533" cy="840698"/>
          </a:xfrm>
        </p:spPr>
        <p:txBody>
          <a:bodyPr/>
          <a:lstStyle/>
          <a:p>
            <a:pPr algn="ctr"/>
            <a:r>
              <a:rPr lang="en-US" dirty="0"/>
              <a:t>CI Analysis Video here</a:t>
            </a:r>
          </a:p>
        </p:txBody>
      </p:sp>
      <p:sp>
        <p:nvSpPr>
          <p:cNvPr id="4"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AC0C418-1F80-4419-8A71-0C4E333DF4C8}" type="slidenum">
              <a:rPr lang="en-US" b="1" smtClean="0">
                <a:solidFill>
                  <a:schemeClr val="tx1"/>
                </a:solidFill>
              </a:rPr>
              <a:t>28</a:t>
            </a:fld>
            <a:endParaRPr lang="en-US" b="1" dirty="0">
              <a:solidFill>
                <a:schemeClr val="tx1"/>
              </a:solidFill>
            </a:endParaRPr>
          </a:p>
        </p:txBody>
      </p:sp>
      <p:pic>
        <p:nvPicPr>
          <p:cNvPr id="2" name="DTE Investor Conference C.I. Project - v3-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58675"/>
            <a:ext cx="9137301" cy="5139732"/>
          </a:xfrm>
          <a:prstGeom prst="rect">
            <a:avLst/>
          </a:prstGeom>
        </p:spPr>
      </p:pic>
      <p:sp>
        <p:nvSpPr>
          <p:cNvPr id="5" name="object 2"/>
          <p:cNvSpPr txBox="1"/>
          <p:nvPr/>
        </p:nvSpPr>
        <p:spPr>
          <a:xfrm>
            <a:off x="295126" y="214271"/>
            <a:ext cx="12389515"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EVERYDAY, EMPLOYEES MEET IN HUDDLES</a:t>
            </a:r>
            <a:endParaRPr lang="en-US" sz="1000" spc="18" dirty="0">
              <a:solidFill>
                <a:schemeClr val="bg1"/>
              </a:solidFill>
              <a:latin typeface="Brandon Text Medium"/>
              <a:cs typeface="Brandon Text Medium"/>
            </a:endParaRPr>
          </a:p>
        </p:txBody>
      </p:sp>
    </p:spTree>
    <p:extLst>
      <p:ext uri="{BB962C8B-B14F-4D97-AF65-F5344CB8AC3E}">
        <p14:creationId xmlns:p14="http://schemas.microsoft.com/office/powerpoint/2010/main" val="41259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284494" y="137856"/>
            <a:ext cx="11262464"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BUILDING A STRONG PROBLEM SOLVING CULTURE</a:t>
            </a:r>
          </a:p>
        </p:txBody>
      </p:sp>
      <p:sp>
        <p:nvSpPr>
          <p:cNvPr id="3" name="TextBox 2"/>
          <p:cNvSpPr txBox="1"/>
          <p:nvPr/>
        </p:nvSpPr>
        <p:spPr>
          <a:xfrm>
            <a:off x="3306726" y="3685800"/>
            <a:ext cx="2849525" cy="276999"/>
          </a:xfrm>
          <a:prstGeom prst="rect">
            <a:avLst/>
          </a:prstGeom>
          <a:noFill/>
        </p:spPr>
        <p:txBody>
          <a:bodyPr wrap="square" rtlCol="0">
            <a:spAutoFit/>
          </a:bodyPr>
          <a:lstStyle/>
          <a:p>
            <a:r>
              <a:rPr lang="en-US" sz="1200" dirty="0">
                <a:solidFill>
                  <a:srgbClr val="FF0000"/>
                </a:solidFill>
              </a:rPr>
              <a:t>SCIENTIFIC METHOD AND A3 THINKINIG</a:t>
            </a:r>
          </a:p>
        </p:txBody>
      </p:sp>
      <p:pic>
        <p:nvPicPr>
          <p:cNvPr id="2" name="Picture 1"/>
          <p:cNvPicPr>
            <a:picLocks noChangeAspect="1"/>
          </p:cNvPicPr>
          <p:nvPr/>
        </p:nvPicPr>
        <p:blipFill>
          <a:blip r:embed="rId3"/>
          <a:stretch>
            <a:fillRect/>
          </a:stretch>
        </p:blipFill>
        <p:spPr>
          <a:xfrm>
            <a:off x="261825" y="1277238"/>
            <a:ext cx="8169150" cy="5414018"/>
          </a:xfrm>
          <a:prstGeom prst="rect">
            <a:avLst/>
          </a:prstGeom>
        </p:spPr>
      </p:pic>
      <p:sp>
        <p:nvSpPr>
          <p:cNvPr id="6"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2E7E144-014F-420A-AF45-D5140C74F291}" type="slidenum">
              <a:rPr lang="en-US" b="1" smtClean="0">
                <a:solidFill>
                  <a:schemeClr val="tx1"/>
                </a:solidFill>
              </a:rPr>
              <a:t>29</a:t>
            </a:fld>
            <a:endParaRPr lang="en-US" b="1" dirty="0">
              <a:solidFill>
                <a:schemeClr val="tx1"/>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506" r="100000">
                        <a14:foregroundMark x1="58481" y1="26558" x2="69114" y2="34959"/>
                        <a14:backgroundMark x1="84304" y1="7046" x2="95443" y2="14905"/>
                        <a14:backgroundMark x1="96709" y1="76694" x2="83544" y2="94038"/>
                        <a14:backgroundMark x1="27595" y1="95122" x2="8608" y2="82927"/>
                      </a14:backgroundRemoval>
                    </a14:imgEffect>
                  </a14:imgLayer>
                </a14:imgProps>
              </a:ext>
              <a:ext uri="{28A0092B-C50C-407E-A947-70E740481C1C}">
                <a14:useLocalDpi xmlns:a14="http://schemas.microsoft.com/office/drawing/2010/main" val="0"/>
              </a:ext>
            </a:extLst>
          </a:blip>
          <a:stretch>
            <a:fillRect/>
          </a:stretch>
        </p:blipFill>
        <p:spPr>
          <a:xfrm>
            <a:off x="9485080" y="2389838"/>
            <a:ext cx="2429634" cy="2269709"/>
          </a:xfrm>
          <a:prstGeom prst="rect">
            <a:avLst/>
          </a:prstGeom>
        </p:spPr>
      </p:pic>
    </p:spTree>
    <p:extLst>
      <p:ext uri="{BB962C8B-B14F-4D97-AF65-F5344CB8AC3E}">
        <p14:creationId xmlns:p14="http://schemas.microsoft.com/office/powerpoint/2010/main" val="3052101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784" y="974579"/>
            <a:ext cx="8912642" cy="5575078"/>
          </a:xfrm>
          <a:prstGeom prst="rect">
            <a:avLst/>
          </a:prstGeom>
        </p:spPr>
      </p:pic>
      <p:sp>
        <p:nvSpPr>
          <p:cNvPr id="5" name="object 2"/>
          <p:cNvSpPr txBox="1"/>
          <p:nvPr/>
        </p:nvSpPr>
        <p:spPr>
          <a:xfrm>
            <a:off x="295127" y="166468"/>
            <a:ext cx="8710650" cy="430887"/>
          </a:xfrm>
          <a:prstGeom prst="rect">
            <a:avLst/>
          </a:prstGeom>
        </p:spPr>
        <p:txBody>
          <a:bodyPr vert="horz" wrap="square" lIns="0" tIns="0" rIns="0" bIns="0" rtlCol="0">
            <a:spAutoFit/>
          </a:bodyPr>
          <a:lstStyle/>
          <a:p>
            <a:pPr marL="11767">
              <a:spcBef>
                <a:spcPts val="423"/>
              </a:spcBef>
            </a:pPr>
            <a:r>
              <a:rPr lang="en-US" sz="2800" spc="18" dirty="0">
                <a:solidFill>
                  <a:schemeClr val="bg1"/>
                </a:solidFill>
                <a:latin typeface="Brandon Text Medium"/>
                <a:cs typeface="Brandon Text Medium"/>
              </a:rPr>
              <a:t>WHO WE ARE TODAY</a:t>
            </a:r>
            <a:endParaRPr sz="2800" dirty="0">
              <a:solidFill>
                <a:schemeClr val="bg1"/>
              </a:solidFill>
              <a:latin typeface="Brandon Text Medium"/>
              <a:cs typeface="Brandon Text Medium"/>
            </a:endParaRPr>
          </a:p>
        </p:txBody>
      </p:sp>
      <p:sp>
        <p:nvSpPr>
          <p:cNvPr id="6"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D4F0482-6750-4F66-B2FC-3B3420FBDE0F}" type="slidenum">
              <a:rPr lang="en-US" b="1" smtClean="0">
                <a:solidFill>
                  <a:schemeClr val="tx1"/>
                </a:solidFill>
              </a:rPr>
              <a:t>3</a:t>
            </a:fld>
            <a:endParaRPr lang="en-US" b="1" dirty="0">
              <a:solidFill>
                <a:schemeClr val="tx1"/>
              </a:solidFill>
            </a:endParaRPr>
          </a:p>
        </p:txBody>
      </p:sp>
    </p:spTree>
    <p:extLst>
      <p:ext uri="{BB962C8B-B14F-4D97-AF65-F5344CB8AC3E}">
        <p14:creationId xmlns:p14="http://schemas.microsoft.com/office/powerpoint/2010/main" val="1682410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863299"/>
            <a:ext cx="12192000" cy="5994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2"/>
          <p:cNvSpPr txBox="1"/>
          <p:nvPr/>
        </p:nvSpPr>
        <p:spPr>
          <a:xfrm>
            <a:off x="284493" y="145920"/>
            <a:ext cx="9954659"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RECOGNIZE WHAT YOU WANT TO SEE MORE OF</a:t>
            </a:r>
          </a:p>
        </p:txBody>
      </p:sp>
      <p:sp>
        <p:nvSpPr>
          <p:cNvPr id="3" name="TextBox 2"/>
          <p:cNvSpPr txBox="1"/>
          <p:nvPr/>
        </p:nvSpPr>
        <p:spPr>
          <a:xfrm>
            <a:off x="635026" y="5966663"/>
            <a:ext cx="3242930" cy="276999"/>
          </a:xfrm>
          <a:prstGeom prst="rect">
            <a:avLst/>
          </a:prstGeom>
          <a:noFill/>
        </p:spPr>
        <p:txBody>
          <a:bodyPr wrap="square" rtlCol="0">
            <a:spAutoFit/>
          </a:bodyPr>
          <a:lstStyle/>
          <a:p>
            <a:r>
              <a:rPr lang="en-US" sz="1200" dirty="0">
                <a:solidFill>
                  <a:srgbClr val="FF0000"/>
                </a:solidFill>
              </a:rPr>
              <a:t>DTE NEWSLETTERS, SOCIAL, LITTLE UPS, C3XPO</a:t>
            </a:r>
          </a:p>
        </p:txBody>
      </p:sp>
      <p:pic>
        <p:nvPicPr>
          <p:cNvPr id="6" name="Picture 5"/>
          <p:cNvPicPr>
            <a:picLocks noChangeAspect="1"/>
          </p:cNvPicPr>
          <p:nvPr/>
        </p:nvPicPr>
        <p:blipFill>
          <a:blip r:embed="rId3"/>
          <a:stretch>
            <a:fillRect/>
          </a:stretch>
        </p:blipFill>
        <p:spPr>
          <a:xfrm>
            <a:off x="295127" y="1446632"/>
            <a:ext cx="3322275" cy="5158706"/>
          </a:xfrm>
          <a:prstGeom prst="rect">
            <a:avLst/>
          </a:prstGeom>
        </p:spPr>
      </p:pic>
      <p:pic>
        <p:nvPicPr>
          <p:cNvPr id="7" name="Picture 6"/>
          <p:cNvPicPr>
            <a:picLocks noChangeAspect="1"/>
          </p:cNvPicPr>
          <p:nvPr/>
        </p:nvPicPr>
        <p:blipFill>
          <a:blip r:embed="rId4"/>
          <a:stretch>
            <a:fillRect/>
          </a:stretch>
        </p:blipFill>
        <p:spPr>
          <a:xfrm>
            <a:off x="4120019" y="1446630"/>
            <a:ext cx="4725850" cy="5158707"/>
          </a:xfrm>
          <a:prstGeom prst="rect">
            <a:avLst/>
          </a:prstGeom>
        </p:spPr>
      </p:pic>
      <p:sp>
        <p:nvSpPr>
          <p:cNvPr id="10" name="TextBox 9"/>
          <p:cNvSpPr txBox="1"/>
          <p:nvPr/>
        </p:nvSpPr>
        <p:spPr>
          <a:xfrm>
            <a:off x="238081" y="974972"/>
            <a:ext cx="3529003" cy="461665"/>
          </a:xfrm>
          <a:prstGeom prst="rect">
            <a:avLst/>
          </a:prstGeom>
          <a:noFill/>
        </p:spPr>
        <p:txBody>
          <a:bodyPr wrap="square" rtlCol="0">
            <a:spAutoFit/>
          </a:bodyPr>
          <a:lstStyle/>
          <a:p>
            <a:pPr algn="ctr"/>
            <a:r>
              <a:rPr lang="en-US" sz="2400" dirty="0">
                <a:latin typeface="Brandon Text Medium"/>
              </a:rPr>
              <a:t>CI SHARING EVENTS</a:t>
            </a:r>
          </a:p>
        </p:txBody>
      </p:sp>
      <p:sp>
        <p:nvSpPr>
          <p:cNvPr id="11" name="TextBox 10"/>
          <p:cNvSpPr txBox="1"/>
          <p:nvPr/>
        </p:nvSpPr>
        <p:spPr>
          <a:xfrm>
            <a:off x="4120019" y="984966"/>
            <a:ext cx="4725850" cy="461665"/>
          </a:xfrm>
          <a:prstGeom prst="rect">
            <a:avLst/>
          </a:prstGeom>
          <a:noFill/>
        </p:spPr>
        <p:txBody>
          <a:bodyPr wrap="square" rtlCol="0">
            <a:spAutoFit/>
          </a:bodyPr>
          <a:lstStyle/>
          <a:p>
            <a:pPr algn="ctr"/>
            <a:r>
              <a:rPr lang="en-US" sz="2400" dirty="0">
                <a:latin typeface="Brandon Text Medium"/>
              </a:rPr>
              <a:t>MONTHLY CI NEWSLETTER</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7932" y="1717952"/>
            <a:ext cx="2940657" cy="4887386"/>
          </a:xfrm>
          <a:prstGeom prst="rect">
            <a:avLst/>
          </a:prstGeom>
        </p:spPr>
      </p:pic>
      <p:sp>
        <p:nvSpPr>
          <p:cNvPr id="13" name="TextBox 12"/>
          <p:cNvSpPr txBox="1"/>
          <p:nvPr/>
        </p:nvSpPr>
        <p:spPr>
          <a:xfrm>
            <a:off x="9476592" y="983256"/>
            <a:ext cx="2551997" cy="830997"/>
          </a:xfrm>
          <a:prstGeom prst="rect">
            <a:avLst/>
          </a:prstGeom>
          <a:noFill/>
        </p:spPr>
        <p:txBody>
          <a:bodyPr wrap="square" rtlCol="0">
            <a:spAutoFit/>
          </a:bodyPr>
          <a:lstStyle/>
          <a:p>
            <a:pPr algn="ctr"/>
            <a:r>
              <a:rPr lang="en-US" sz="2400" dirty="0">
                <a:latin typeface="Brandon Text Medium"/>
              </a:rPr>
              <a:t>CI LITTLE UPS</a:t>
            </a:r>
          </a:p>
          <a:p>
            <a:pPr algn="ctr"/>
            <a:r>
              <a:rPr lang="en-US" sz="2400" dirty="0">
                <a:latin typeface="Brandon Text Medium"/>
              </a:rPr>
              <a:t>AWARD</a:t>
            </a:r>
          </a:p>
        </p:txBody>
      </p:sp>
      <p:sp>
        <p:nvSpPr>
          <p:cNvPr id="14"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8848D29-18E6-4037-AD76-EA3F29684B28}" type="slidenum">
              <a:rPr lang="en-US" b="1" smtClean="0">
                <a:solidFill>
                  <a:schemeClr val="tx1"/>
                </a:solidFill>
              </a:rPr>
              <a:t>30</a:t>
            </a:fld>
            <a:endParaRPr lang="en-US" b="1" dirty="0">
              <a:solidFill>
                <a:schemeClr val="tx1"/>
              </a:solidFill>
            </a:endParaRPr>
          </a:p>
        </p:txBody>
      </p:sp>
    </p:spTree>
    <p:extLst>
      <p:ext uri="{BB962C8B-B14F-4D97-AF65-F5344CB8AC3E}">
        <p14:creationId xmlns:p14="http://schemas.microsoft.com/office/powerpoint/2010/main" val="4180415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32360" y="5137478"/>
            <a:ext cx="809625" cy="1600200"/>
          </a:xfrm>
          <a:prstGeom prst="rect">
            <a:avLst/>
          </a:prstGeom>
        </p:spPr>
      </p:pic>
      <p:sp>
        <p:nvSpPr>
          <p:cNvPr id="5" name="Content Placeholder 2"/>
          <p:cNvSpPr txBox="1">
            <a:spLocks/>
          </p:cNvSpPr>
          <p:nvPr/>
        </p:nvSpPr>
        <p:spPr>
          <a:xfrm>
            <a:off x="4822960" y="5355918"/>
            <a:ext cx="3810000" cy="838200"/>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None/>
            </a:pPr>
            <a:r>
              <a:rPr lang="en-US" sz="2000" dirty="0">
                <a:latin typeface="Brandon Text Medium"/>
                <a:cs typeface="Interstate Light"/>
              </a:rPr>
              <a:t>Winner of 5 consecutive </a:t>
            </a:r>
          </a:p>
          <a:p>
            <a:pPr marL="0" indent="0" algn="ctr">
              <a:spcBef>
                <a:spcPts val="0"/>
              </a:spcBef>
              <a:buNone/>
            </a:pPr>
            <a:r>
              <a:rPr lang="en-US" sz="2000" dirty="0">
                <a:latin typeface="Brandon Text Medium"/>
                <a:cs typeface="Interstate Light"/>
              </a:rPr>
              <a:t>Gallup Great Workplace Awards</a:t>
            </a:r>
          </a:p>
          <a:p>
            <a:pPr marL="0" indent="0" algn="ctr">
              <a:spcBef>
                <a:spcPts val="0"/>
              </a:spcBef>
              <a:buNone/>
            </a:pPr>
            <a:r>
              <a:rPr lang="en-US" sz="2000" dirty="0">
                <a:latin typeface="Brandon Text Medium"/>
                <a:cs typeface="Interstate Light"/>
              </a:rPr>
              <a:t>(2012, 2013, 2014, 2015, 2016)</a:t>
            </a:r>
          </a:p>
        </p:txBody>
      </p:sp>
      <p:grpSp>
        <p:nvGrpSpPr>
          <p:cNvPr id="6" name="Group 5"/>
          <p:cNvGrpSpPr/>
          <p:nvPr/>
        </p:nvGrpSpPr>
        <p:grpSpPr>
          <a:xfrm>
            <a:off x="1169502" y="5137478"/>
            <a:ext cx="2971800" cy="1600946"/>
            <a:chOff x="762000" y="3656854"/>
            <a:chExt cx="2971800" cy="1600946"/>
          </a:xfrm>
        </p:grpSpPr>
        <p:pic>
          <p:nvPicPr>
            <p:cNvPr id="7" name="Picture 6" descr="14-399-gallup troph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0" y="3656854"/>
              <a:ext cx="990600" cy="1275081"/>
            </a:xfrm>
            <a:prstGeom prst="rect">
              <a:avLst/>
            </a:prstGeom>
          </p:spPr>
        </p:pic>
        <p:pic>
          <p:nvPicPr>
            <p:cNvPr id="8" name="Picture 7" descr="14-399-gallup troph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2400" y="3982719"/>
              <a:ext cx="990600" cy="1275081"/>
            </a:xfrm>
            <a:prstGeom prst="rect">
              <a:avLst/>
            </a:prstGeom>
          </p:spPr>
        </p:pic>
        <p:pic>
          <p:nvPicPr>
            <p:cNvPr id="9" name="Picture 8" descr="14-399-gallup troph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2800" y="3656854"/>
              <a:ext cx="990600" cy="1275081"/>
            </a:xfrm>
            <a:prstGeom prst="rect">
              <a:avLst/>
            </a:prstGeom>
          </p:spPr>
        </p:pic>
        <p:pic>
          <p:nvPicPr>
            <p:cNvPr id="10" name="Picture 9" descr="14-399-gallup troph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3200" y="3982719"/>
              <a:ext cx="990600" cy="1275081"/>
            </a:xfrm>
            <a:prstGeom prst="rect">
              <a:avLst/>
            </a:prstGeom>
          </p:spPr>
        </p:pic>
      </p:grpSp>
      <p:pic>
        <p:nvPicPr>
          <p:cNvPr id="11" name="Picture 10" descr="14-406-0040.jpg"/>
          <p:cNvPicPr>
            <a:picLocks noChangeAspect="1"/>
          </p:cNvPicPr>
          <p:nvPr/>
        </p:nvPicPr>
        <p:blipFill rotWithShape="1">
          <a:blip r:embed="rId5" cstate="print">
            <a:extLst>
              <a:ext uri="{28A0092B-C50C-407E-A947-70E740481C1C}">
                <a14:useLocalDpi xmlns:a14="http://schemas.microsoft.com/office/drawing/2010/main" val="0"/>
              </a:ext>
            </a:extLst>
          </a:blip>
          <a:srcRect l="4131" t="23995" r="7368" b="8686"/>
          <a:stretch/>
        </p:blipFill>
        <p:spPr>
          <a:xfrm>
            <a:off x="661737" y="974595"/>
            <a:ext cx="7819116" cy="3958618"/>
          </a:xfrm>
          <a:prstGeom prst="rect">
            <a:avLst/>
          </a:prstGeom>
          <a:noFill/>
          <a:effectLst>
            <a:softEdge rad="127000"/>
          </a:effectLst>
        </p:spPr>
      </p:pic>
      <p:sp>
        <p:nvSpPr>
          <p:cNvPr id="19" name="object 2"/>
          <p:cNvSpPr txBox="1"/>
          <p:nvPr/>
        </p:nvSpPr>
        <p:spPr>
          <a:xfrm>
            <a:off x="295126" y="150473"/>
            <a:ext cx="11896873"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AN ENGAGED WORKFORCE HELPS ACHIEVE OUR GOALS</a:t>
            </a:r>
          </a:p>
        </p:txBody>
      </p:sp>
      <p:sp>
        <p:nvSpPr>
          <p:cNvPr id="12"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7747377-DB41-4828-9396-FD24E9BE5934}" type="slidenum">
              <a:rPr lang="en-US" b="1" smtClean="0">
                <a:solidFill>
                  <a:schemeClr val="tx1"/>
                </a:solidFill>
              </a:rPr>
              <a:t>31</a:t>
            </a:fld>
            <a:endParaRPr lang="en-US" b="1" dirty="0">
              <a:solidFill>
                <a:schemeClr val="tx1"/>
              </a:solidFill>
            </a:endParaRPr>
          </a:p>
        </p:txBody>
      </p:sp>
    </p:spTree>
    <p:extLst>
      <p:ext uri="{BB962C8B-B14F-4D97-AF65-F5344CB8AC3E}">
        <p14:creationId xmlns:p14="http://schemas.microsoft.com/office/powerpoint/2010/main" val="3028640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0" y="863299"/>
            <a:ext cx="12207240" cy="5994701"/>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ject 2"/>
          <p:cNvSpPr txBox="1"/>
          <p:nvPr/>
        </p:nvSpPr>
        <p:spPr>
          <a:xfrm>
            <a:off x="284492" y="145920"/>
            <a:ext cx="12527739" cy="492443"/>
          </a:xfrm>
          <a:prstGeom prst="rect">
            <a:avLst/>
          </a:prstGeom>
        </p:spPr>
        <p:txBody>
          <a:bodyPr vert="horz" wrap="square" lIns="0" tIns="0" rIns="0" bIns="0" rtlCol="0">
            <a:spAutoFit/>
          </a:bodyPr>
          <a:lstStyle/>
          <a:p>
            <a:pPr marL="11767">
              <a:spcBef>
                <a:spcPts val="423"/>
              </a:spcBef>
            </a:pPr>
            <a:r>
              <a:rPr lang="en-US" sz="3200" spc="18" dirty="0">
                <a:solidFill>
                  <a:schemeClr val="bg1"/>
                </a:solidFill>
                <a:latin typeface="Brandon Text Medium"/>
                <a:cs typeface="Brandon Text Medium"/>
              </a:rPr>
              <a:t>KEEPING COSTS LOW IS ONE WAY WE LIVE OUR CI VALUE</a:t>
            </a:r>
          </a:p>
        </p:txBody>
      </p:sp>
      <p:graphicFrame>
        <p:nvGraphicFramePr>
          <p:cNvPr id="23" name="Chart 22"/>
          <p:cNvGraphicFramePr/>
          <p:nvPr>
            <p:extLst>
              <p:ext uri="{D42A27DB-BD31-4B8C-83A1-F6EECF244321}">
                <p14:modId xmlns:p14="http://schemas.microsoft.com/office/powerpoint/2010/main" val="1289847287"/>
              </p:ext>
            </p:extLst>
          </p:nvPr>
        </p:nvGraphicFramePr>
        <p:xfrm>
          <a:off x="1002820" y="1912753"/>
          <a:ext cx="4718119" cy="1900268"/>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2467216" y="1912753"/>
            <a:ext cx="1905657" cy="338554"/>
          </a:xfrm>
          <a:prstGeom prst="rect">
            <a:avLst/>
          </a:prstGeom>
          <a:noFill/>
        </p:spPr>
        <p:txBody>
          <a:bodyPr wrap="square" rtlCol="0">
            <a:spAutoFit/>
          </a:bodyPr>
          <a:lstStyle/>
          <a:p>
            <a:pPr algn="ctr"/>
            <a:r>
              <a:rPr lang="en-US" sz="1600" b="1" dirty="0">
                <a:solidFill>
                  <a:prstClr val="black"/>
                </a:solidFill>
              </a:rPr>
              <a:t>Electric Peers</a:t>
            </a:r>
          </a:p>
        </p:txBody>
      </p:sp>
      <p:sp>
        <p:nvSpPr>
          <p:cNvPr id="25" name="TextBox 24"/>
          <p:cNvSpPr txBox="1"/>
          <p:nvPr/>
        </p:nvSpPr>
        <p:spPr>
          <a:xfrm>
            <a:off x="2433517" y="4072029"/>
            <a:ext cx="1973055" cy="338554"/>
          </a:xfrm>
          <a:prstGeom prst="rect">
            <a:avLst/>
          </a:prstGeom>
          <a:noFill/>
        </p:spPr>
        <p:txBody>
          <a:bodyPr wrap="square" rtlCol="0">
            <a:spAutoFit/>
          </a:bodyPr>
          <a:lstStyle/>
          <a:p>
            <a:pPr algn="ctr"/>
            <a:r>
              <a:rPr lang="en-US" sz="1600" b="1" dirty="0">
                <a:solidFill>
                  <a:prstClr val="black"/>
                </a:solidFill>
              </a:rPr>
              <a:t>Gas Peers</a:t>
            </a:r>
          </a:p>
        </p:txBody>
      </p:sp>
      <p:graphicFrame>
        <p:nvGraphicFramePr>
          <p:cNvPr id="26" name="Chart 25"/>
          <p:cNvGraphicFramePr/>
          <p:nvPr>
            <p:extLst>
              <p:ext uri="{D42A27DB-BD31-4B8C-83A1-F6EECF244321}">
                <p14:modId xmlns:p14="http://schemas.microsoft.com/office/powerpoint/2010/main" val="2035235872"/>
              </p:ext>
            </p:extLst>
          </p:nvPr>
        </p:nvGraphicFramePr>
        <p:xfrm>
          <a:off x="1002820" y="4484084"/>
          <a:ext cx="4718119" cy="2220713"/>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p:cNvSpPr/>
          <p:nvPr/>
        </p:nvSpPr>
        <p:spPr>
          <a:xfrm>
            <a:off x="1653208" y="1495604"/>
            <a:ext cx="3565656" cy="338554"/>
          </a:xfrm>
          <a:prstGeom prst="rect">
            <a:avLst/>
          </a:prstGeom>
          <a:noFill/>
        </p:spPr>
        <p:txBody>
          <a:bodyPr wrap="square" rtlCol="0">
            <a:spAutoFit/>
          </a:bodyPr>
          <a:lstStyle/>
          <a:p>
            <a:pPr algn="ctr"/>
            <a:r>
              <a:rPr lang="en-US" sz="1600" dirty="0">
                <a:solidFill>
                  <a:prstClr val="black"/>
                </a:solidFill>
                <a:latin typeface="Brandon Text Medium"/>
                <a:cs typeface="Arial" panose="020B0604020202020204" pitchFamily="34" charset="0"/>
              </a:rPr>
              <a:t>2008 to 2016 Change in O&amp;M Costs</a:t>
            </a:r>
          </a:p>
        </p:txBody>
      </p:sp>
      <p:sp>
        <p:nvSpPr>
          <p:cNvPr id="28" name="TextBox 27"/>
          <p:cNvSpPr txBox="1"/>
          <p:nvPr/>
        </p:nvSpPr>
        <p:spPr>
          <a:xfrm>
            <a:off x="5277804" y="2082031"/>
            <a:ext cx="609600" cy="276999"/>
          </a:xfrm>
          <a:prstGeom prst="rect">
            <a:avLst/>
          </a:prstGeom>
          <a:noFill/>
        </p:spPr>
        <p:txBody>
          <a:bodyPr wrap="square" rtlCol="0">
            <a:spAutoFit/>
          </a:bodyPr>
          <a:lstStyle/>
          <a:p>
            <a:pPr algn="ctr"/>
            <a:r>
              <a:rPr lang="en-US" sz="1200" dirty="0">
                <a:solidFill>
                  <a:prstClr val="black"/>
                </a:solidFill>
                <a:latin typeface="Arial" panose="020B0604020202020204" pitchFamily="34" charset="0"/>
                <a:cs typeface="Arial" panose="020B0604020202020204" pitchFamily="34" charset="0"/>
              </a:rPr>
              <a:t>82%</a:t>
            </a:r>
          </a:p>
        </p:txBody>
      </p:sp>
      <p:sp>
        <p:nvSpPr>
          <p:cNvPr id="29" name="TextBox 28"/>
          <p:cNvSpPr txBox="1"/>
          <p:nvPr/>
        </p:nvSpPr>
        <p:spPr>
          <a:xfrm>
            <a:off x="5251429" y="4208666"/>
            <a:ext cx="609600" cy="276999"/>
          </a:xfrm>
          <a:prstGeom prst="rect">
            <a:avLst/>
          </a:prstGeom>
          <a:noFill/>
        </p:spPr>
        <p:txBody>
          <a:bodyPr wrap="square" rtlCol="0">
            <a:spAutoFit/>
          </a:bodyPr>
          <a:lstStyle/>
          <a:p>
            <a:pPr algn="ctr"/>
            <a:r>
              <a:rPr lang="en-US" sz="1200" dirty="0">
                <a:solidFill>
                  <a:prstClr val="black"/>
                </a:solidFill>
                <a:latin typeface="Arial" panose="020B0604020202020204" pitchFamily="34" charset="0"/>
                <a:cs typeface="Arial" panose="020B0604020202020204" pitchFamily="34" charset="0"/>
              </a:rPr>
              <a:t>92%</a:t>
            </a:r>
          </a:p>
        </p:txBody>
      </p:sp>
      <p:sp>
        <p:nvSpPr>
          <p:cNvPr id="30" name="TextBox 29"/>
          <p:cNvSpPr txBox="1"/>
          <p:nvPr/>
        </p:nvSpPr>
        <p:spPr>
          <a:xfrm>
            <a:off x="2764471" y="2848511"/>
            <a:ext cx="1125632" cy="276999"/>
          </a:xfrm>
          <a:prstGeom prst="rect">
            <a:avLst/>
          </a:prstGeom>
          <a:noFill/>
        </p:spPr>
        <p:txBody>
          <a:bodyPr wrap="square" rtlCol="0">
            <a:spAutoFit/>
          </a:bodyPr>
          <a:lstStyle/>
          <a:p>
            <a:pPr algn="ctr"/>
            <a:r>
              <a:rPr lang="en-US" sz="1200" dirty="0">
                <a:solidFill>
                  <a:prstClr val="black"/>
                </a:solidFill>
                <a:latin typeface="Arial" panose="020B0604020202020204" pitchFamily="34" charset="0"/>
                <a:cs typeface="Arial" panose="020B0604020202020204" pitchFamily="34" charset="0"/>
              </a:rPr>
              <a:t>Average 34%</a:t>
            </a:r>
          </a:p>
        </p:txBody>
      </p:sp>
      <p:cxnSp>
        <p:nvCxnSpPr>
          <p:cNvPr id="31" name="Straight Connector 30"/>
          <p:cNvCxnSpPr/>
          <p:nvPr/>
        </p:nvCxnSpPr>
        <p:spPr>
          <a:xfrm>
            <a:off x="2226542" y="3100115"/>
            <a:ext cx="3356062" cy="0"/>
          </a:xfrm>
          <a:prstGeom prst="line">
            <a:avLst/>
          </a:prstGeom>
          <a:ln w="1587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Content Placeholder 2"/>
          <p:cNvSpPr txBox="1">
            <a:spLocks/>
          </p:cNvSpPr>
          <p:nvPr/>
        </p:nvSpPr>
        <p:spPr>
          <a:xfrm>
            <a:off x="7461537" y="1186487"/>
            <a:ext cx="3774081" cy="167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200" b="0" i="0" kern="1200">
                <a:solidFill>
                  <a:srgbClr val="0F3977"/>
                </a:solidFill>
                <a:latin typeface="Interstate ExtraLight"/>
                <a:ea typeface="+mn-ea"/>
                <a:cs typeface="Interstate ExtraLight"/>
              </a:defRPr>
            </a:lvl1pPr>
            <a:lvl2pPr marL="742950" indent="-285750" algn="l" defTabSz="914400" rtl="0" eaLnBrk="1" latinLnBrk="0" hangingPunct="1">
              <a:spcBef>
                <a:spcPct val="20000"/>
              </a:spcBef>
              <a:buFont typeface="Arial" panose="020B0604020202020204" pitchFamily="34" charset="0"/>
              <a:buChar char="–"/>
              <a:defRPr sz="2200" b="0" i="0" kern="1200">
                <a:solidFill>
                  <a:srgbClr val="0F3977"/>
                </a:solidFill>
                <a:latin typeface="Interstate ExtraLight"/>
                <a:ea typeface="+mn-ea"/>
                <a:cs typeface="Interstate ExtraLight"/>
              </a:defRPr>
            </a:lvl2pPr>
            <a:lvl3pPr marL="1143000" indent="-228600" algn="l" defTabSz="914400" rtl="0" eaLnBrk="1" latinLnBrk="0" hangingPunct="1">
              <a:spcBef>
                <a:spcPct val="20000"/>
              </a:spcBef>
              <a:buFont typeface="Arial" panose="020B0604020202020204" pitchFamily="34" charset="0"/>
              <a:buChar char="•"/>
              <a:defRPr sz="2200" b="0" i="0" kern="1200">
                <a:solidFill>
                  <a:srgbClr val="0F3977"/>
                </a:solidFill>
                <a:latin typeface="Interstate ExtraLight"/>
                <a:ea typeface="+mn-ea"/>
                <a:cs typeface="Interstate ExtraLight"/>
              </a:defRPr>
            </a:lvl3pPr>
            <a:lvl4pPr marL="1600200" indent="-228600" algn="l" defTabSz="914400" rtl="0" eaLnBrk="1" latinLnBrk="0" hangingPunct="1">
              <a:spcBef>
                <a:spcPct val="20000"/>
              </a:spcBef>
              <a:buFont typeface="Arial" panose="020B0604020202020204" pitchFamily="34" charset="0"/>
              <a:buChar char="–"/>
              <a:defRPr sz="2200" b="0" i="0" kern="1200">
                <a:solidFill>
                  <a:srgbClr val="0F3977"/>
                </a:solidFill>
                <a:latin typeface="Interstate ExtraLight"/>
                <a:ea typeface="+mn-ea"/>
                <a:cs typeface="Interstate ExtraLight"/>
              </a:defRPr>
            </a:lvl4pPr>
            <a:lvl5pPr marL="2057400" indent="-228600" algn="l" defTabSz="914400" rtl="0" eaLnBrk="1" latinLnBrk="0" hangingPunct="1">
              <a:spcBef>
                <a:spcPct val="20000"/>
              </a:spcBef>
              <a:buFont typeface="Arial" panose="020B0604020202020204" pitchFamily="34" charset="0"/>
              <a:buChar char="»"/>
              <a:defRPr sz="2200" b="0" i="0" kern="1200">
                <a:solidFill>
                  <a:srgbClr val="0F3977"/>
                </a:solidFill>
                <a:latin typeface="Interstate ExtraLight"/>
                <a:ea typeface="+mn-ea"/>
                <a:cs typeface="Interstate Extra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200"/>
              </a:spcAft>
              <a:buSzPct val="150000"/>
              <a:buNone/>
            </a:pPr>
            <a:r>
              <a:rPr lang="en-US" sz="2000" dirty="0">
                <a:solidFill>
                  <a:schemeClr val="tx1"/>
                </a:solidFill>
                <a:latin typeface="Brandon Text Medium"/>
                <a:cs typeface="Interstate Light"/>
              </a:rPr>
              <a:t>Daily focus on problem solving</a:t>
            </a:r>
          </a:p>
          <a:p>
            <a:pPr>
              <a:spcBef>
                <a:spcPts val="0"/>
              </a:spcBef>
              <a:spcAft>
                <a:spcPts val="1200"/>
              </a:spcAft>
              <a:buSzPct val="150000"/>
              <a:buFont typeface="Wingdings" panose="05000000000000000000" pitchFamily="2" charset="2"/>
              <a:buChar char="ü"/>
            </a:pPr>
            <a:r>
              <a:rPr lang="en-US" sz="2000" dirty="0">
                <a:solidFill>
                  <a:schemeClr val="tx1"/>
                </a:solidFill>
                <a:latin typeface="Brandon Text Medium"/>
                <a:cs typeface="Interstate Light"/>
              </a:rPr>
              <a:t>Metrics drive progress</a:t>
            </a:r>
          </a:p>
          <a:p>
            <a:pPr>
              <a:spcBef>
                <a:spcPts val="0"/>
              </a:spcBef>
              <a:spcAft>
                <a:spcPts val="1200"/>
              </a:spcAft>
              <a:buSzPct val="150000"/>
              <a:buFont typeface="Wingdings" panose="05000000000000000000" pitchFamily="2" charset="2"/>
              <a:buChar char="ü"/>
            </a:pPr>
            <a:r>
              <a:rPr lang="en-US" sz="2000" dirty="0">
                <a:solidFill>
                  <a:schemeClr val="tx1"/>
                </a:solidFill>
                <a:latin typeface="Brandon Text Medium"/>
                <a:cs typeface="Interstate Light"/>
              </a:rPr>
              <a:t>Scorecards monitor success</a:t>
            </a:r>
          </a:p>
          <a:p>
            <a:pPr>
              <a:spcBef>
                <a:spcPts val="0"/>
              </a:spcBef>
              <a:spcAft>
                <a:spcPts val="1200"/>
              </a:spcAft>
              <a:buSzPct val="150000"/>
              <a:buFont typeface="Wingdings" panose="05000000000000000000" pitchFamily="2" charset="2"/>
              <a:buChar char="ü"/>
            </a:pPr>
            <a:r>
              <a:rPr lang="en-US" sz="2000" dirty="0">
                <a:solidFill>
                  <a:schemeClr val="tx1"/>
                </a:solidFill>
                <a:latin typeface="Brandon Text Medium"/>
                <a:cs typeface="Interstate Light"/>
              </a:rPr>
              <a:t>Employees have input into making their work and DTE a better place</a:t>
            </a:r>
          </a:p>
        </p:txBody>
      </p:sp>
      <p:sp>
        <p:nvSpPr>
          <p:cNvPr id="33" name="Down Arrow 15"/>
          <p:cNvSpPr/>
          <p:nvPr/>
        </p:nvSpPr>
        <p:spPr>
          <a:xfrm>
            <a:off x="1368427" y="5034835"/>
            <a:ext cx="304801" cy="367099"/>
          </a:xfrm>
          <a:prstGeom prst="downArrow">
            <a:avLst/>
          </a:prstGeom>
          <a:solidFill>
            <a:srgbClr val="0070C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34" name="Down Arrow 16"/>
          <p:cNvSpPr/>
          <p:nvPr/>
        </p:nvSpPr>
        <p:spPr>
          <a:xfrm>
            <a:off x="1071971" y="3063657"/>
            <a:ext cx="304801" cy="367099"/>
          </a:xfrm>
          <a:prstGeom prst="downArrow">
            <a:avLst/>
          </a:prstGeom>
          <a:solidFill>
            <a:srgbClr val="0070C0"/>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grpSp>
        <p:nvGrpSpPr>
          <p:cNvPr id="35" name="Group 34"/>
          <p:cNvGrpSpPr/>
          <p:nvPr/>
        </p:nvGrpSpPr>
        <p:grpSpPr>
          <a:xfrm>
            <a:off x="996616" y="4527051"/>
            <a:ext cx="1143001" cy="547301"/>
            <a:chOff x="228599" y="4177099"/>
            <a:chExt cx="1143001" cy="547301"/>
          </a:xfrm>
        </p:grpSpPr>
        <p:sp>
          <p:nvSpPr>
            <p:cNvPr id="36" name="Rectangle 35"/>
            <p:cNvSpPr/>
            <p:nvPr/>
          </p:nvSpPr>
          <p:spPr>
            <a:xfrm>
              <a:off x="228599" y="4177099"/>
              <a:ext cx="1143001" cy="547301"/>
            </a:xfrm>
            <a:prstGeom prst="rect">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37" name="TextBox 36"/>
            <p:cNvSpPr txBox="1"/>
            <p:nvPr/>
          </p:nvSpPr>
          <p:spPr>
            <a:xfrm>
              <a:off x="326231" y="4189139"/>
              <a:ext cx="947737" cy="523220"/>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DTE Gas</a:t>
              </a:r>
              <a:b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grpSp>
      <p:grpSp>
        <p:nvGrpSpPr>
          <p:cNvPr id="38" name="Group 37"/>
          <p:cNvGrpSpPr/>
          <p:nvPr/>
        </p:nvGrpSpPr>
        <p:grpSpPr>
          <a:xfrm>
            <a:off x="932564" y="2531768"/>
            <a:ext cx="1274961" cy="547301"/>
            <a:chOff x="96639" y="2438400"/>
            <a:chExt cx="1274961" cy="547301"/>
          </a:xfrm>
        </p:grpSpPr>
        <p:sp>
          <p:nvSpPr>
            <p:cNvPr id="39" name="Rectangle 38"/>
            <p:cNvSpPr/>
            <p:nvPr/>
          </p:nvSpPr>
          <p:spPr>
            <a:xfrm>
              <a:off x="162619" y="2438400"/>
              <a:ext cx="1143001" cy="547301"/>
            </a:xfrm>
            <a:prstGeom prst="rect">
              <a:avLst/>
            </a:prstGeom>
            <a:solidFill>
              <a:schemeClr val="tx2">
                <a:lumMod val="40000"/>
                <a:lumOff val="60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40" name="TextBox 39"/>
            <p:cNvSpPr txBox="1"/>
            <p:nvPr/>
          </p:nvSpPr>
          <p:spPr>
            <a:xfrm>
              <a:off x="96639" y="2450440"/>
              <a:ext cx="1274961" cy="523220"/>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DTE Electric</a:t>
              </a:r>
              <a:b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grpSp>
      <p:sp>
        <p:nvSpPr>
          <p:cNvPr id="41" name="TextBox 40"/>
          <p:cNvSpPr txBox="1"/>
          <p:nvPr/>
        </p:nvSpPr>
        <p:spPr>
          <a:xfrm>
            <a:off x="2763037" y="5048735"/>
            <a:ext cx="1125632" cy="276999"/>
          </a:xfrm>
          <a:prstGeom prst="rect">
            <a:avLst/>
          </a:prstGeom>
          <a:noFill/>
        </p:spPr>
        <p:txBody>
          <a:bodyPr wrap="square" rtlCol="0">
            <a:spAutoFit/>
          </a:bodyPr>
          <a:lstStyle/>
          <a:p>
            <a:pPr algn="ctr"/>
            <a:r>
              <a:rPr lang="en-US" sz="1200" dirty="0">
                <a:solidFill>
                  <a:prstClr val="black"/>
                </a:solidFill>
                <a:latin typeface="Arial" panose="020B0604020202020204" pitchFamily="34" charset="0"/>
                <a:cs typeface="Arial" panose="020B0604020202020204" pitchFamily="34" charset="0"/>
              </a:rPr>
              <a:t>Average 22%</a:t>
            </a:r>
          </a:p>
        </p:txBody>
      </p:sp>
      <p:pic>
        <p:nvPicPr>
          <p:cNvPr id="42" name="Picture 4" descr="http://portfolio.dteco.com:8085/dte_s_portfolio/api/v1/asset/27191/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8291" y="3692248"/>
            <a:ext cx="3983866" cy="26517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5"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123486F-7962-4055-A504-6E3B79F8A342}" type="slidenum">
              <a:rPr lang="en-US" b="1" smtClean="0">
                <a:solidFill>
                  <a:schemeClr val="tx1"/>
                </a:solidFill>
              </a:rPr>
              <a:t>32</a:t>
            </a:fld>
            <a:endParaRPr lang="en-US" b="1" dirty="0">
              <a:solidFill>
                <a:schemeClr val="tx1"/>
              </a:solidFill>
            </a:endParaRPr>
          </a:p>
        </p:txBody>
      </p:sp>
    </p:spTree>
    <p:extLst>
      <p:ext uri="{BB962C8B-B14F-4D97-AF65-F5344CB8AC3E}">
        <p14:creationId xmlns:p14="http://schemas.microsoft.com/office/powerpoint/2010/main" val="2912703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txBox="1"/>
          <p:nvPr/>
        </p:nvSpPr>
        <p:spPr>
          <a:xfrm>
            <a:off x="289637" y="165679"/>
            <a:ext cx="10725799" cy="430887"/>
          </a:xfrm>
          <a:prstGeom prst="rect">
            <a:avLst/>
          </a:prstGeom>
        </p:spPr>
        <p:txBody>
          <a:bodyPr vert="horz" wrap="square" lIns="0" tIns="0" rIns="0" bIns="0" rtlCol="0">
            <a:spAutoFit/>
          </a:bodyPr>
          <a:lstStyle/>
          <a:p>
            <a:pPr marL="11767">
              <a:spcBef>
                <a:spcPts val="423"/>
              </a:spcBef>
            </a:pPr>
            <a:r>
              <a:rPr lang="en-US" sz="2800" spc="18" dirty="0">
                <a:solidFill>
                  <a:schemeClr val="bg1"/>
                </a:solidFill>
                <a:latin typeface="Brandon Text Medium"/>
                <a:cs typeface="Brandon Text Medium"/>
              </a:rPr>
              <a:t>DTE CI JOURNEY LESSONS LEARNED?    TOO MANY TO LIST!</a:t>
            </a:r>
          </a:p>
        </p:txBody>
      </p:sp>
      <p:sp>
        <p:nvSpPr>
          <p:cNvPr id="7" name="TextBox 6"/>
          <p:cNvSpPr txBox="1"/>
          <p:nvPr/>
        </p:nvSpPr>
        <p:spPr>
          <a:xfrm>
            <a:off x="295125" y="1063256"/>
            <a:ext cx="8721283" cy="67710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Brandon Text Medium"/>
              </a:rPr>
              <a:t>Make it about Culture and Not a program</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Moving a culture isn’t fast or easy, so patience is important</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Culture is what you repeatedly do, so be specific with what you want them to do</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Top leadership involvement (doing and saying) is key as well as consistency in management transition</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It’s a balancing act between savings, robustness and employee engagement – you need them all</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Assessments create eustress, but at a cost</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You cannot share and communicate your successes enough</a:t>
            </a:r>
          </a:p>
          <a:p>
            <a:pPr marL="285750" indent="-285750">
              <a:buFont typeface="Arial" panose="020B0604020202020204" pitchFamily="34" charset="0"/>
              <a:buChar char="•"/>
            </a:pPr>
            <a:endParaRPr lang="en-US" sz="1400" dirty="0">
              <a:latin typeface="Brandon Text Medium"/>
            </a:endParaRPr>
          </a:p>
          <a:p>
            <a:pPr marL="285750" indent="-285750">
              <a:buFont typeface="Arial" panose="020B0604020202020204" pitchFamily="34" charset="0"/>
              <a:buChar char="•"/>
            </a:pPr>
            <a:r>
              <a:rPr lang="en-US" sz="2400" dirty="0">
                <a:latin typeface="Brandon Text Medium"/>
              </a:rPr>
              <a:t>Keep CI fun and go light on the language</a:t>
            </a:r>
          </a:p>
          <a:p>
            <a:pPr marL="285750" indent="-285750">
              <a:buFont typeface="Arial" panose="020B0604020202020204" pitchFamily="34" charset="0"/>
              <a:buChar char="•"/>
            </a:pPr>
            <a:endParaRPr lang="en-US" sz="2400" dirty="0">
              <a:latin typeface="Brandon Text Medium"/>
            </a:endParaRPr>
          </a:p>
          <a:p>
            <a:pPr marL="285750" indent="-285750">
              <a:buFont typeface="Arial" panose="020B0604020202020204" pitchFamily="34" charset="0"/>
              <a:buChar char="•"/>
            </a:pPr>
            <a:endParaRPr lang="en-US" sz="2400" dirty="0">
              <a:latin typeface="Brandon Text Medium"/>
            </a:endParaRPr>
          </a:p>
          <a:p>
            <a:endParaRPr lang="en-US" sz="2400" dirty="0">
              <a:latin typeface="Brandon Text Medium"/>
            </a:endParaRPr>
          </a:p>
        </p:txBody>
      </p:sp>
      <p:sp>
        <p:nvSpPr>
          <p:cNvPr id="8"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2E7E144-014F-420A-AF45-D5140C74F291}" type="slidenum">
              <a:rPr lang="en-US" b="1" smtClean="0">
                <a:solidFill>
                  <a:schemeClr val="tx1"/>
                </a:solidFill>
              </a:rPr>
              <a:t>33</a:t>
            </a:fld>
            <a:endParaRPr lang="en-US" b="1" dirty="0">
              <a:solidFill>
                <a:schemeClr val="tx1"/>
              </a:solidFill>
            </a:endParaRPr>
          </a:p>
        </p:txBody>
      </p:sp>
    </p:spTree>
    <p:extLst>
      <p:ext uri="{BB962C8B-B14F-4D97-AF65-F5344CB8AC3E}">
        <p14:creationId xmlns:p14="http://schemas.microsoft.com/office/powerpoint/2010/main" val="805785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2420" r="4680" b="29858"/>
          <a:stretch/>
        </p:blipFill>
        <p:spPr>
          <a:xfrm>
            <a:off x="7389864" y="2872175"/>
            <a:ext cx="1968946" cy="1736150"/>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22468" r="5664"/>
          <a:stretch/>
        </p:blipFill>
        <p:spPr>
          <a:xfrm>
            <a:off x="6717459" y="99652"/>
            <a:ext cx="2873381" cy="265891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9206"/>
          <a:stretch/>
        </p:blipFill>
        <p:spPr>
          <a:xfrm>
            <a:off x="2773207" y="4966366"/>
            <a:ext cx="1971675" cy="179015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207" y="2918650"/>
            <a:ext cx="1927216" cy="1920478"/>
          </a:xfrm>
          <a:prstGeom prst="rect">
            <a:avLst/>
          </a:prstGeom>
        </p:spPr>
      </p:pic>
      <p:pic>
        <p:nvPicPr>
          <p:cNvPr id="13314" name="Picture 2" descr="http://portfolio.dteco.com:8085/dte_s_portfolio/api/v1/asset/53394/previe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426"/>
          <a:stretch/>
        </p:blipFill>
        <p:spPr bwMode="auto">
          <a:xfrm>
            <a:off x="4844406" y="4745765"/>
            <a:ext cx="2401475" cy="201075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portfolio.dteco.com:8085/dte_s_portfolio/api/v1/asset/52041/previ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19" y="2918650"/>
            <a:ext cx="2554580" cy="383786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l="35337" r="7074" b="1225"/>
          <a:stretch/>
        </p:blipFill>
        <p:spPr>
          <a:xfrm>
            <a:off x="9722563" y="99652"/>
            <a:ext cx="2335526" cy="2658917"/>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r="30505"/>
          <a:stretch/>
        </p:blipFill>
        <p:spPr>
          <a:xfrm>
            <a:off x="3815138" y="99652"/>
            <a:ext cx="2770598" cy="265891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4662" y="2207106"/>
            <a:ext cx="2401219" cy="2401219"/>
          </a:xfrm>
          <a:prstGeom prst="rect">
            <a:avLst/>
          </a:prstGeom>
          <a:ln w="133350">
            <a:solidFill>
              <a:schemeClr val="tx1"/>
            </a:solidFill>
          </a:ln>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rcRect r="11262"/>
          <a:stretch>
            <a:fillRect/>
          </a:stretch>
        </p:blipFill>
        <p:spPr>
          <a:xfrm>
            <a:off x="93420" y="99653"/>
            <a:ext cx="3589176" cy="2691882"/>
          </a:xfrm>
          <a:prstGeom prst="rect">
            <a:avLst/>
          </a:prstGeom>
        </p:spPr>
      </p:pic>
      <p:pic>
        <p:nvPicPr>
          <p:cNvPr id="30" name="Picture 29"/>
          <p:cNvPicPr>
            <a:picLocks noChangeAspect="1"/>
          </p:cNvPicPr>
          <p:nvPr/>
        </p:nvPicPr>
        <p:blipFill rotWithShape="1">
          <a:blip r:embed="rId12" cstate="print">
            <a:extLst>
              <a:ext uri="{28A0092B-C50C-407E-A947-70E740481C1C}">
                <a14:useLocalDpi xmlns:a14="http://schemas.microsoft.com/office/drawing/2010/main" val="0"/>
              </a:ext>
            </a:extLst>
          </a:blip>
          <a:srcRect l="11329" t="25551" r="18378" b="3507"/>
          <a:stretch/>
        </p:blipFill>
        <p:spPr>
          <a:xfrm>
            <a:off x="9484392" y="2872176"/>
            <a:ext cx="2586726" cy="1736150"/>
          </a:xfrm>
          <a:prstGeom prst="rect">
            <a:avLst/>
          </a:prstGeom>
        </p:spPr>
      </p:pic>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l="5664" t="44171" r="8136"/>
          <a:stretch/>
        </p:blipFill>
        <p:spPr>
          <a:xfrm>
            <a:off x="7389864" y="4745765"/>
            <a:ext cx="4668225" cy="2010751"/>
          </a:xfrm>
          <a:prstGeom prst="rect">
            <a:avLst/>
          </a:prstGeom>
        </p:spPr>
      </p:pic>
      <p:sp>
        <p:nvSpPr>
          <p:cNvPr id="15" name="Slide Number Placeholder 6"/>
          <p:cNvSpPr txBox="1">
            <a:spLocks/>
          </p:cNvSpPr>
          <p:nvPr/>
        </p:nvSpPr>
        <p:spPr>
          <a:xfrm>
            <a:off x="11826911" y="6480187"/>
            <a:ext cx="3650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924F9C6-1AE3-488D-BC69-1D623FEF0C53}" type="slidenum">
              <a:rPr lang="en-US" b="1" smtClean="0">
                <a:solidFill>
                  <a:schemeClr val="bg1"/>
                </a:solidFill>
              </a:rPr>
              <a:t>34</a:t>
            </a:fld>
            <a:endParaRPr lang="en-US" b="1" dirty="0">
              <a:solidFill>
                <a:schemeClr val="bg1"/>
              </a:solidFill>
            </a:endParaRPr>
          </a:p>
        </p:txBody>
      </p:sp>
    </p:spTree>
    <p:extLst>
      <p:ext uri="{BB962C8B-B14F-4D97-AF65-F5344CB8AC3E}">
        <p14:creationId xmlns:p14="http://schemas.microsoft.com/office/powerpoint/2010/main" val="1777943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3" t="10569" r="726" b="39369"/>
          <a:stretch/>
        </p:blipFill>
        <p:spPr>
          <a:xfrm>
            <a:off x="0" y="835878"/>
            <a:ext cx="9144000" cy="6022122"/>
          </a:xfrm>
          <a:prstGeom prst="rect">
            <a:avLst/>
          </a:prstGeom>
        </p:spPr>
      </p:pic>
      <p:sp>
        <p:nvSpPr>
          <p:cNvPr id="7" name="object 2"/>
          <p:cNvSpPr txBox="1"/>
          <p:nvPr/>
        </p:nvSpPr>
        <p:spPr>
          <a:xfrm>
            <a:off x="295127" y="177101"/>
            <a:ext cx="8710650" cy="430887"/>
          </a:xfrm>
          <a:prstGeom prst="rect">
            <a:avLst/>
          </a:prstGeom>
        </p:spPr>
        <p:txBody>
          <a:bodyPr vert="horz" wrap="square" lIns="0" tIns="0" rIns="0" bIns="0" rtlCol="0">
            <a:spAutoFit/>
          </a:bodyPr>
          <a:lstStyle/>
          <a:p>
            <a:pPr marL="11767">
              <a:spcBef>
                <a:spcPts val="423"/>
              </a:spcBef>
            </a:pPr>
            <a:r>
              <a:rPr lang="en-US" sz="2800" spc="18" dirty="0">
                <a:solidFill>
                  <a:schemeClr val="bg1"/>
                </a:solidFill>
                <a:latin typeface="Brandon Text Medium"/>
                <a:cs typeface="Brandon Text Medium"/>
              </a:rPr>
              <a:t>DTE ELECTRIC</a:t>
            </a:r>
            <a:endParaRPr sz="2800" dirty="0">
              <a:solidFill>
                <a:schemeClr val="bg1"/>
              </a:solidFill>
              <a:latin typeface="Brandon Text Medium"/>
              <a:cs typeface="Brandon Text Medium"/>
            </a:endParaRPr>
          </a:p>
        </p:txBody>
      </p:sp>
    </p:spTree>
    <p:extLst>
      <p:ext uri="{BB962C8B-B14F-4D97-AF65-F5344CB8AC3E}">
        <p14:creationId xmlns:p14="http://schemas.microsoft.com/office/powerpoint/2010/main" val="191741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397" y="-31899"/>
            <a:ext cx="13122827" cy="914400"/>
          </a:xfrm>
        </p:spPr>
        <p:txBody>
          <a:bodyPr/>
          <a:lstStyle/>
          <a:p>
            <a:r>
              <a:rPr lang="en-US" sz="2800" dirty="0">
                <a:solidFill>
                  <a:schemeClr val="bg1"/>
                </a:solidFill>
                <a:latin typeface="Brandon Text Medium"/>
              </a:rPr>
              <a:t>GENERATION AND DISTRIBUTION INFRASTRUCTURE UPGRADES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2" y="1125544"/>
            <a:ext cx="9133726" cy="262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3015" y="4675744"/>
            <a:ext cx="182880" cy="182880"/>
          </a:xfrm>
          <a:prstGeom prst="rect">
            <a:avLst/>
          </a:prstGeom>
          <a:solidFill>
            <a:srgbClr val="92D050"/>
          </a:solid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6" name="Rectangle 5"/>
          <p:cNvSpPr/>
          <p:nvPr/>
        </p:nvSpPr>
        <p:spPr>
          <a:xfrm>
            <a:off x="566511" y="5288071"/>
            <a:ext cx="182880" cy="182880"/>
          </a:xfrm>
          <a:prstGeom prst="rect">
            <a:avLst/>
          </a:prstGeom>
          <a:solidFill>
            <a:srgbClr val="FFC000"/>
          </a:solid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7" name="Rectangle 6"/>
          <p:cNvSpPr/>
          <p:nvPr/>
        </p:nvSpPr>
        <p:spPr>
          <a:xfrm>
            <a:off x="566511" y="5884764"/>
            <a:ext cx="182880" cy="182880"/>
          </a:xfrm>
          <a:prstGeom prst="rect">
            <a:avLst/>
          </a:prstGeom>
          <a:solidFill>
            <a:schemeClr val="accent1"/>
          </a:solid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8" name="TextBox 7"/>
          <p:cNvSpPr txBox="1"/>
          <p:nvPr/>
        </p:nvSpPr>
        <p:spPr>
          <a:xfrm>
            <a:off x="745895" y="4600634"/>
            <a:ext cx="4770120" cy="523220"/>
          </a:xfrm>
          <a:prstGeom prst="rect">
            <a:avLst/>
          </a:prstGeom>
          <a:noFill/>
          <a:ln>
            <a:noFill/>
          </a:ln>
        </p:spPr>
        <p:txBody>
          <a:bodyPr wrap="square" rtlCol="0">
            <a:spAutoFit/>
          </a:bodyPr>
          <a:lstStyle/>
          <a:p>
            <a:r>
              <a:rPr lang="en-US" sz="1400" dirty="0">
                <a:latin typeface="Brandon Text Medium"/>
                <a:ea typeface="+mj-ea"/>
                <a:cs typeface="Interstate Light"/>
              </a:rPr>
              <a:t>New generation</a:t>
            </a:r>
          </a:p>
          <a:p>
            <a:pPr indent="-171450">
              <a:buFont typeface="Arial" panose="020B0604020202020204" pitchFamily="34" charset="0"/>
              <a:buChar char="•"/>
            </a:pPr>
            <a:r>
              <a:rPr lang="en-US" sz="1400" dirty="0">
                <a:latin typeface="Brandon Text Medium"/>
                <a:ea typeface="+mj-ea"/>
                <a:cs typeface="Interstate Light"/>
              </a:rPr>
              <a:t>Retire 60% of coal fleet; replacing with clean energy</a:t>
            </a:r>
          </a:p>
        </p:txBody>
      </p:sp>
      <p:sp>
        <p:nvSpPr>
          <p:cNvPr id="9" name="TextBox 8"/>
          <p:cNvSpPr txBox="1"/>
          <p:nvPr/>
        </p:nvSpPr>
        <p:spPr>
          <a:xfrm>
            <a:off x="758017" y="5218860"/>
            <a:ext cx="5387031" cy="523220"/>
          </a:xfrm>
          <a:prstGeom prst="rect">
            <a:avLst/>
          </a:prstGeom>
          <a:noFill/>
          <a:ln>
            <a:noFill/>
          </a:ln>
        </p:spPr>
        <p:txBody>
          <a:bodyPr wrap="square" rtlCol="0">
            <a:spAutoFit/>
          </a:bodyPr>
          <a:lstStyle/>
          <a:p>
            <a:r>
              <a:rPr lang="en-US" sz="1400" dirty="0">
                <a:latin typeface="Brandon Text Medium"/>
                <a:ea typeface="+mj-ea"/>
                <a:cs typeface="Interstate Light"/>
              </a:rPr>
              <a:t>Distribution infrastructure</a:t>
            </a:r>
          </a:p>
          <a:p>
            <a:pPr indent="-171450">
              <a:buFont typeface="Arial" panose="020B0604020202020204" pitchFamily="34" charset="0"/>
              <a:buChar char="•"/>
            </a:pPr>
            <a:r>
              <a:rPr lang="en-US" sz="1400" dirty="0">
                <a:latin typeface="Brandon Text Medium"/>
                <a:ea typeface="+mj-ea"/>
                <a:cs typeface="Interstate Light"/>
              </a:rPr>
              <a:t>Move electric reliability to 1</a:t>
            </a:r>
            <a:r>
              <a:rPr lang="en-US" sz="1400" baseline="30000" dirty="0">
                <a:latin typeface="Brandon Text Medium"/>
                <a:ea typeface="+mj-ea"/>
                <a:cs typeface="Interstate Light"/>
              </a:rPr>
              <a:t>st</a:t>
            </a:r>
            <a:r>
              <a:rPr lang="en-US" sz="1400" dirty="0">
                <a:latin typeface="Brandon Text Medium"/>
                <a:ea typeface="+mj-ea"/>
                <a:cs typeface="Interstate Light"/>
              </a:rPr>
              <a:t> quartile</a:t>
            </a:r>
            <a:r>
              <a:rPr lang="en-US" sz="1400" baseline="30000" dirty="0">
                <a:latin typeface="Brandon Text Medium"/>
                <a:ea typeface="+mj-ea"/>
                <a:cs typeface="Interstate Light"/>
              </a:rPr>
              <a:t> </a:t>
            </a:r>
            <a:r>
              <a:rPr lang="en-US" sz="1400" dirty="0">
                <a:latin typeface="Brandon Text Medium"/>
                <a:ea typeface="+mj-ea"/>
                <a:cs typeface="Interstate Light"/>
              </a:rPr>
              <a:t> </a:t>
            </a:r>
          </a:p>
        </p:txBody>
      </p:sp>
      <p:sp>
        <p:nvSpPr>
          <p:cNvPr id="10" name="TextBox 9"/>
          <p:cNvSpPr txBox="1"/>
          <p:nvPr/>
        </p:nvSpPr>
        <p:spPr>
          <a:xfrm>
            <a:off x="758016" y="5809654"/>
            <a:ext cx="4910399" cy="523220"/>
          </a:xfrm>
          <a:prstGeom prst="rect">
            <a:avLst/>
          </a:prstGeom>
          <a:noFill/>
          <a:ln>
            <a:noFill/>
          </a:ln>
        </p:spPr>
        <p:txBody>
          <a:bodyPr wrap="square" rtlCol="0">
            <a:spAutoFit/>
          </a:bodyPr>
          <a:lstStyle/>
          <a:p>
            <a:pPr lvl="0"/>
            <a:r>
              <a:rPr lang="en-US" sz="1400" dirty="0">
                <a:latin typeface="Brandon Text Medium"/>
                <a:ea typeface="+mj-ea"/>
                <a:cs typeface="Interstate Light"/>
              </a:rPr>
              <a:t>Maintenance and other projects</a:t>
            </a:r>
          </a:p>
          <a:p>
            <a:pPr indent="-171450">
              <a:buFont typeface="Arial" panose="020B0604020202020204" pitchFamily="34" charset="0"/>
              <a:buChar char="•"/>
            </a:pPr>
            <a:r>
              <a:rPr lang="en-US" sz="1400" dirty="0">
                <a:latin typeface="Brandon Text Medium"/>
                <a:ea typeface="+mj-ea"/>
                <a:cs typeface="Interstate Light"/>
              </a:rPr>
              <a:t>Productivity and efficiency improvements to reduce costs</a:t>
            </a:r>
          </a:p>
        </p:txBody>
      </p:sp>
      <p:pic>
        <p:nvPicPr>
          <p:cNvPr id="11" name="Picture 135" descr="C:\Users\e61989\AppData\Local\Temp\notes88A247\~7899997.jpg"/>
          <p:cNvPicPr>
            <a:picLocks noChangeArrowheads="1"/>
          </p:cNvPicPr>
          <p:nvPr/>
        </p:nvPicPr>
        <p:blipFill rotWithShape="1">
          <a:blip r:embed="rId4" cstate="print">
            <a:extLst>
              <a:ext uri="{28A0092B-C50C-407E-A947-70E740481C1C}">
                <a14:useLocalDpi xmlns:a14="http://schemas.microsoft.com/office/drawing/2010/main" val="0"/>
              </a:ext>
            </a:extLst>
          </a:blip>
          <a:srcRect l="21249" r="3807"/>
          <a:stretch/>
        </p:blipFill>
        <p:spPr bwMode="auto">
          <a:xfrm>
            <a:off x="6146184" y="4179551"/>
            <a:ext cx="2357661" cy="2399921"/>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9218428" y="1031209"/>
            <a:ext cx="2850282" cy="1737175"/>
          </a:xfrm>
          <a:prstGeom prst="rect">
            <a:avLst/>
          </a:prstGeom>
          <a:noFill/>
          <a:ln w="12700">
            <a:noFill/>
            <a:miter lim="800000"/>
            <a:headEnd/>
            <a:tailEnd/>
          </a:ln>
          <a:effectLst>
            <a:glow rad="139700">
              <a:schemeClr val="accent5">
                <a:satMod val="175000"/>
                <a:alpha val="40000"/>
              </a:schemeClr>
            </a:glow>
          </a:effectLst>
        </p:spPr>
        <p:txBody>
          <a:bodyPr lIns="90488" tIns="44450" rIns="90488" bIns="44450"/>
          <a:lstStyle/>
          <a:p>
            <a:pPr marL="233363">
              <a:lnSpc>
                <a:spcPct val="90000"/>
              </a:lnSpc>
              <a:spcBef>
                <a:spcPts val="800"/>
              </a:spcBef>
            </a:pPr>
            <a:r>
              <a:rPr lang="en-US" sz="2400" b="1" dirty="0">
                <a:solidFill>
                  <a:schemeClr val="bg1"/>
                </a:solidFill>
                <a:latin typeface="Brandon Text Medium"/>
              </a:rPr>
              <a:t>12th largest US electric utility, generating over 11,000 MW, with 2.2 million customers</a:t>
            </a: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400" b="100000" l="1215" r="100000">
                        <a14:foregroundMark x1="19433" y1="15600" x2="34413" y2="22800"/>
                        <a14:foregroundMark x1="48178" y1="22800" x2="61538" y2="19200"/>
                        <a14:foregroundMark x1="79757" y1="43600" x2="66802" y2="70000"/>
                        <a14:foregroundMark x1="82186" y1="25200" x2="82591" y2="25200"/>
                      </a14:backgroundRemoval>
                    </a14:imgEffect>
                  </a14:imgLayer>
                </a14:imgProps>
              </a:ext>
              <a:ext uri="{28A0092B-C50C-407E-A947-70E740481C1C}">
                <a14:useLocalDpi xmlns:a14="http://schemas.microsoft.com/office/drawing/2010/main" val="0"/>
              </a:ext>
            </a:extLst>
          </a:blip>
          <a:stretch>
            <a:fillRect/>
          </a:stretch>
        </p:blipFill>
        <p:spPr>
          <a:xfrm>
            <a:off x="9707524" y="3362045"/>
            <a:ext cx="1998333" cy="2219043"/>
          </a:xfrm>
          <a:prstGeom prst="rect">
            <a:avLst/>
          </a:prstGeom>
        </p:spPr>
      </p:pic>
    </p:spTree>
    <p:extLst>
      <p:ext uri="{BB962C8B-B14F-4D97-AF65-F5344CB8AC3E}">
        <p14:creationId xmlns:p14="http://schemas.microsoft.com/office/powerpoint/2010/main" val="5988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654" y="0"/>
            <a:ext cx="12192000" cy="840698"/>
          </a:xfrm>
        </p:spPr>
        <p:txBody>
          <a:bodyPr/>
          <a:lstStyle/>
          <a:p>
            <a:r>
              <a:rPr lang="en-US" sz="2800" dirty="0">
                <a:solidFill>
                  <a:schemeClr val="bg1"/>
                </a:solidFill>
                <a:latin typeface="Brandon Text Medium"/>
              </a:rPr>
              <a:t>REPLACING COAL FIRED GENERATION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3" y="1212350"/>
            <a:ext cx="8932736" cy="521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a:spLocks noChangeArrowheads="1"/>
          </p:cNvSpPr>
          <p:nvPr/>
        </p:nvSpPr>
        <p:spPr bwMode="auto">
          <a:xfrm>
            <a:off x="9218428" y="1031209"/>
            <a:ext cx="2850282" cy="1737175"/>
          </a:xfrm>
          <a:prstGeom prst="rect">
            <a:avLst/>
          </a:prstGeom>
          <a:noFill/>
          <a:ln w="12700">
            <a:noFill/>
            <a:miter lim="800000"/>
            <a:headEnd/>
            <a:tailEnd/>
          </a:ln>
          <a:effectLst>
            <a:glow rad="139700">
              <a:schemeClr val="accent5">
                <a:satMod val="175000"/>
                <a:alpha val="40000"/>
              </a:schemeClr>
            </a:glow>
          </a:effectLst>
        </p:spPr>
        <p:txBody>
          <a:bodyPr lIns="90488" tIns="44450" rIns="90488" bIns="44450"/>
          <a:lstStyle/>
          <a:p>
            <a:pPr marL="233363">
              <a:lnSpc>
                <a:spcPct val="90000"/>
              </a:lnSpc>
              <a:spcBef>
                <a:spcPts val="800"/>
              </a:spcBef>
            </a:pPr>
            <a:r>
              <a:rPr lang="en-US" sz="2400" b="1" dirty="0">
                <a:solidFill>
                  <a:schemeClr val="bg1"/>
                </a:solidFill>
                <a:latin typeface="Brandon Text Medium"/>
              </a:rPr>
              <a:t>12,200 square kilometers service territory centered around Detroit</a:t>
            </a: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400" b="100000" l="1215" r="100000">
                        <a14:foregroundMark x1="19433" y1="15600" x2="34413" y2="22800"/>
                        <a14:foregroundMark x1="48178" y1="22800" x2="61538" y2="19200"/>
                        <a14:foregroundMark x1="79757" y1="43600" x2="66802" y2="70000"/>
                        <a14:foregroundMark x1="82186" y1="25200" x2="82591" y2="25200"/>
                      </a14:backgroundRemoval>
                    </a14:imgEffect>
                  </a14:imgLayer>
                </a14:imgProps>
              </a:ext>
              <a:ext uri="{28A0092B-C50C-407E-A947-70E740481C1C}">
                <a14:useLocalDpi xmlns:a14="http://schemas.microsoft.com/office/drawing/2010/main" val="0"/>
              </a:ext>
            </a:extLst>
          </a:blip>
          <a:stretch>
            <a:fillRect/>
          </a:stretch>
        </p:blipFill>
        <p:spPr>
          <a:xfrm>
            <a:off x="9707524" y="3362045"/>
            <a:ext cx="1998333" cy="2219043"/>
          </a:xfrm>
          <a:prstGeom prst="rect">
            <a:avLst/>
          </a:prstGeom>
        </p:spPr>
      </p:pic>
    </p:spTree>
    <p:extLst>
      <p:ext uri="{BB962C8B-B14F-4D97-AF65-F5344CB8AC3E}">
        <p14:creationId xmlns:p14="http://schemas.microsoft.com/office/powerpoint/2010/main" val="189503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reasury\Investor_Rel\Investor Relations\MEETINGS\2016\25 - EEI Conference - Nov 6-9,  2016\Presentation\Pictures\main renewal 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 r="196" b="1233"/>
          <a:stretch/>
        </p:blipFill>
        <p:spPr bwMode="auto">
          <a:xfrm>
            <a:off x="1" y="842481"/>
            <a:ext cx="9144000" cy="6015519"/>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2"/>
          <p:cNvSpPr txBox="1"/>
          <p:nvPr/>
        </p:nvSpPr>
        <p:spPr>
          <a:xfrm>
            <a:off x="284494" y="177101"/>
            <a:ext cx="8710650" cy="430887"/>
          </a:xfrm>
          <a:prstGeom prst="rect">
            <a:avLst/>
          </a:prstGeom>
        </p:spPr>
        <p:txBody>
          <a:bodyPr vert="horz" wrap="square" lIns="0" tIns="0" rIns="0" bIns="0" rtlCol="0">
            <a:spAutoFit/>
          </a:bodyPr>
          <a:lstStyle/>
          <a:p>
            <a:pPr marL="11767">
              <a:spcBef>
                <a:spcPts val="423"/>
              </a:spcBef>
            </a:pPr>
            <a:r>
              <a:rPr lang="en-US" sz="2800" spc="18" dirty="0">
                <a:solidFill>
                  <a:schemeClr val="bg1"/>
                </a:solidFill>
                <a:latin typeface="Brandon Text Medium"/>
                <a:cs typeface="Brandon Text Medium"/>
              </a:rPr>
              <a:t>DTE GAS</a:t>
            </a:r>
            <a:endParaRPr sz="2800" dirty="0">
              <a:solidFill>
                <a:schemeClr val="bg1"/>
              </a:solidFill>
              <a:latin typeface="Brandon Text Medium"/>
              <a:cs typeface="Brandon Text Medium"/>
            </a:endParaRPr>
          </a:p>
        </p:txBody>
      </p:sp>
    </p:spTree>
    <p:extLst>
      <p:ext uri="{BB962C8B-B14F-4D97-AF65-F5344CB8AC3E}">
        <p14:creationId xmlns:p14="http://schemas.microsoft.com/office/powerpoint/2010/main" val="676676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3628" y="0"/>
            <a:ext cx="12042170" cy="840698"/>
          </a:xfrm>
        </p:spPr>
        <p:txBody>
          <a:bodyPr/>
          <a:lstStyle/>
          <a:p>
            <a:r>
              <a:rPr lang="en-US" sz="2800" dirty="0">
                <a:solidFill>
                  <a:schemeClr val="bg1"/>
                </a:solidFill>
                <a:latin typeface="Brandon Text Medium"/>
              </a:rPr>
              <a:t>IMPROVED SERVICE TO CUSTOMERS OVER THE NEXT 10 YEARS</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0698"/>
            <a:ext cx="9144000" cy="287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4877" y="4491758"/>
            <a:ext cx="182880" cy="182880"/>
          </a:xfrm>
          <a:prstGeom prst="rect">
            <a:avLst/>
          </a:prstGeom>
          <a:solidFill>
            <a:schemeClr val="accent1"/>
          </a:solid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6" name="Rectangle 5"/>
          <p:cNvSpPr/>
          <p:nvPr/>
        </p:nvSpPr>
        <p:spPr>
          <a:xfrm>
            <a:off x="424877" y="5058132"/>
            <a:ext cx="182880" cy="182880"/>
          </a:xfrm>
          <a:prstGeom prst="rect">
            <a:avLst/>
          </a:prstGeom>
          <a:solidFill>
            <a:srgbClr val="FFC000"/>
          </a:solid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7" name="Rectangle 6"/>
          <p:cNvSpPr/>
          <p:nvPr/>
        </p:nvSpPr>
        <p:spPr>
          <a:xfrm>
            <a:off x="424877" y="5831396"/>
            <a:ext cx="182880" cy="182880"/>
          </a:xfrm>
          <a:prstGeom prst="rect">
            <a:avLst/>
          </a:prstGeom>
          <a:solidFill>
            <a:srgbClr val="92D050"/>
          </a:solidFill>
          <a:ln>
            <a:solidFill>
              <a:schemeClr val="bg1">
                <a:lumMod val="6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prstClr val="black"/>
              </a:solidFill>
            </a:endParaRPr>
          </a:p>
        </p:txBody>
      </p:sp>
      <p:sp>
        <p:nvSpPr>
          <p:cNvPr id="8" name="TextBox 7"/>
          <p:cNvSpPr txBox="1"/>
          <p:nvPr/>
        </p:nvSpPr>
        <p:spPr>
          <a:xfrm>
            <a:off x="607756" y="4427847"/>
            <a:ext cx="4494147" cy="523220"/>
          </a:xfrm>
          <a:prstGeom prst="rect">
            <a:avLst/>
          </a:prstGeom>
          <a:noFill/>
          <a:ln>
            <a:noFill/>
          </a:ln>
        </p:spPr>
        <p:txBody>
          <a:bodyPr wrap="square" rtlCol="0">
            <a:spAutoFit/>
          </a:bodyPr>
          <a:lstStyle/>
          <a:p>
            <a:r>
              <a:rPr lang="en-US" sz="1400" dirty="0">
                <a:latin typeface="Brandon Text Medium"/>
                <a:ea typeface="+mj-ea"/>
                <a:cs typeface="Interstate Light"/>
              </a:rPr>
              <a:t>Base infrastructure</a:t>
            </a:r>
          </a:p>
          <a:p>
            <a:pPr indent="-173038" fontAlgn="base">
              <a:spcBef>
                <a:spcPct val="0"/>
              </a:spcBef>
              <a:spcAft>
                <a:spcPct val="0"/>
              </a:spcAft>
              <a:buFont typeface="Arial" panose="020B0604020202020204" pitchFamily="34" charset="0"/>
              <a:buChar char="•"/>
            </a:pPr>
            <a:r>
              <a:rPr lang="en-US" sz="1400" dirty="0">
                <a:latin typeface="Brandon Text Medium"/>
                <a:ea typeface="+mj-ea"/>
                <a:cs typeface="Interstate Light"/>
              </a:rPr>
              <a:t>Transmission, compression, distribution, storage</a:t>
            </a:r>
          </a:p>
        </p:txBody>
      </p:sp>
      <p:sp>
        <p:nvSpPr>
          <p:cNvPr id="9" name="TextBox 8"/>
          <p:cNvSpPr txBox="1"/>
          <p:nvPr/>
        </p:nvSpPr>
        <p:spPr>
          <a:xfrm>
            <a:off x="607756" y="4995482"/>
            <a:ext cx="5447213" cy="738664"/>
          </a:xfrm>
          <a:prstGeom prst="rect">
            <a:avLst/>
          </a:prstGeom>
          <a:noFill/>
          <a:ln>
            <a:noFill/>
          </a:ln>
        </p:spPr>
        <p:txBody>
          <a:bodyPr wrap="square" rtlCol="0">
            <a:spAutoFit/>
          </a:bodyPr>
          <a:lstStyle/>
          <a:p>
            <a:r>
              <a:rPr lang="en-US" sz="1400" dirty="0">
                <a:latin typeface="Brandon Text Medium"/>
                <a:ea typeface="+mj-ea"/>
                <a:cs typeface="Interstate Light"/>
              </a:rPr>
              <a:t>Infrastructure renewal</a:t>
            </a:r>
          </a:p>
          <a:p>
            <a:pPr marL="173038" indent="-173038" fontAlgn="base">
              <a:spcBef>
                <a:spcPct val="0"/>
              </a:spcBef>
              <a:spcAft>
                <a:spcPct val="0"/>
              </a:spcAft>
              <a:buFont typeface="Arial" panose="020B0604020202020204" pitchFamily="34" charset="0"/>
              <a:buChar char="•"/>
            </a:pPr>
            <a:r>
              <a:rPr lang="en-US" sz="1400" dirty="0">
                <a:latin typeface="Brandon Text Medium"/>
                <a:cs typeface="Interstate Light"/>
              </a:rPr>
              <a:t>Strengthen gas infrastructure by reducing planned main replacement cycle by half</a:t>
            </a:r>
          </a:p>
        </p:txBody>
      </p:sp>
      <p:sp>
        <p:nvSpPr>
          <p:cNvPr id="10" name="TextBox 9"/>
          <p:cNvSpPr txBox="1"/>
          <p:nvPr/>
        </p:nvSpPr>
        <p:spPr>
          <a:xfrm>
            <a:off x="637472" y="5757897"/>
            <a:ext cx="3706817" cy="307777"/>
          </a:xfrm>
          <a:prstGeom prst="rect">
            <a:avLst/>
          </a:prstGeom>
          <a:noFill/>
          <a:ln>
            <a:noFill/>
          </a:ln>
        </p:spPr>
        <p:txBody>
          <a:bodyPr wrap="square" rtlCol="0">
            <a:spAutoFit/>
          </a:bodyPr>
          <a:lstStyle/>
          <a:p>
            <a:r>
              <a:rPr lang="en-US" sz="1400" dirty="0">
                <a:latin typeface="Brandon Text Medium"/>
                <a:ea typeface="+mj-ea"/>
                <a:cs typeface="Interstate Light"/>
              </a:rPr>
              <a:t>NEXUS related compression</a:t>
            </a:r>
          </a:p>
        </p:txBody>
      </p:sp>
      <p:pic>
        <p:nvPicPr>
          <p:cNvPr id="11" name="Picture 8" descr="http://portfolio.dteco.com:8085/dte_s_portfolio/api/v1/asset/12935/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940" t="26387" r="12829" b="5799"/>
          <a:stretch/>
        </p:blipFill>
        <p:spPr bwMode="auto">
          <a:xfrm>
            <a:off x="6252177" y="4154650"/>
            <a:ext cx="2103120" cy="2172723"/>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pic>
        <p:nvPicPr>
          <p:cNvPr id="12" name="Picture 8" descr="http://portfolio.dteco.com:8085/dte_s_portfolio/api/v1/asset/12935/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940" t="26387" r="12829" b="5799"/>
          <a:stretch/>
        </p:blipFill>
        <p:spPr bwMode="auto">
          <a:xfrm>
            <a:off x="6404577" y="4307050"/>
            <a:ext cx="2103120" cy="2172723"/>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9336882" y="968683"/>
            <a:ext cx="2726588" cy="3039278"/>
          </a:xfrm>
          <a:prstGeom prst="rect">
            <a:avLst/>
          </a:prstGeom>
          <a:noFill/>
          <a:ln w="12700" algn="ctr">
            <a:noFill/>
            <a:miter lim="800000"/>
            <a:headEnd/>
            <a:tailEnd/>
          </a:ln>
          <a:effectLst/>
        </p:spPr>
        <p:txBody>
          <a:bodyPr lIns="90488" tIns="44450" rIns="90488" bIns="44450"/>
          <a:lstStyle/>
          <a:p>
            <a:pPr marL="233363">
              <a:spcBef>
                <a:spcPts val="600"/>
              </a:spcBef>
            </a:pPr>
            <a:r>
              <a:rPr lang="en-US" sz="2400" dirty="0">
                <a:solidFill>
                  <a:schemeClr val="bg1"/>
                </a:solidFill>
              </a:rPr>
              <a:t>10th largest US natural gas utility </a:t>
            </a:r>
            <a:br>
              <a:rPr lang="en-US" sz="2400" dirty="0">
                <a:solidFill>
                  <a:schemeClr val="bg1"/>
                </a:solidFill>
              </a:rPr>
            </a:br>
            <a:r>
              <a:rPr lang="en-US" sz="2400" dirty="0">
                <a:solidFill>
                  <a:schemeClr val="bg1"/>
                </a:solidFill>
              </a:rPr>
              <a:t>with 1.2 million customers</a:t>
            </a:r>
            <a:endParaRPr lang="en-GB" sz="2400" dirty="0">
              <a:solidFill>
                <a:schemeClr val="bg1"/>
              </a:solidFill>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0569" y1="12302" x2="50000" y2="24603"/>
                        <a14:foregroundMark x1="65041" y1="19048" x2="51626" y2="21825"/>
                        <a14:foregroundMark x1="79675" y1="40873" x2="54472" y2="68254"/>
                        <a14:foregroundMark x1="90650" y1="71429" x2="61789" y2="94841"/>
                      </a14:backgroundRemoval>
                    </a14:imgEffect>
                  </a14:imgLayer>
                </a14:imgProps>
              </a:ext>
              <a:ext uri="{28A0092B-C50C-407E-A947-70E740481C1C}">
                <a14:useLocalDpi xmlns:a14="http://schemas.microsoft.com/office/drawing/2010/main" val="0"/>
              </a:ext>
            </a:extLst>
          </a:blip>
          <a:stretch>
            <a:fillRect/>
          </a:stretch>
        </p:blipFill>
        <p:spPr>
          <a:xfrm>
            <a:off x="9466434" y="3197979"/>
            <a:ext cx="2401171" cy="2459736"/>
          </a:xfrm>
          <a:prstGeom prst="rect">
            <a:avLst/>
          </a:prstGeom>
        </p:spPr>
      </p:pic>
    </p:spTree>
    <p:extLst>
      <p:ext uri="{BB962C8B-B14F-4D97-AF65-F5344CB8AC3E}">
        <p14:creationId xmlns:p14="http://schemas.microsoft.com/office/powerpoint/2010/main" val="1794594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675" y="0"/>
            <a:ext cx="10679008" cy="840698"/>
          </a:xfrm>
        </p:spPr>
        <p:txBody>
          <a:bodyPr/>
          <a:lstStyle/>
          <a:p>
            <a:r>
              <a:rPr lang="en-US" sz="2800" dirty="0">
                <a:solidFill>
                  <a:schemeClr val="bg1"/>
                </a:solidFill>
                <a:latin typeface="Brandon Text Medium"/>
              </a:rPr>
              <a:t>REPLACING AGING INFRASTRUCTURE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93" y="1100608"/>
            <a:ext cx="7400626" cy="5417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9336882" y="968683"/>
            <a:ext cx="2726588" cy="3039278"/>
          </a:xfrm>
          <a:prstGeom prst="rect">
            <a:avLst/>
          </a:prstGeom>
          <a:noFill/>
          <a:ln w="12700" algn="ctr">
            <a:noFill/>
            <a:miter lim="800000"/>
            <a:headEnd/>
            <a:tailEnd/>
          </a:ln>
          <a:effectLst/>
        </p:spPr>
        <p:txBody>
          <a:bodyPr lIns="90488" tIns="44450" rIns="90488" bIns="44450"/>
          <a:lstStyle/>
          <a:p>
            <a:pPr marL="233363">
              <a:spcBef>
                <a:spcPts val="600"/>
              </a:spcBef>
            </a:pPr>
            <a:r>
              <a:rPr lang="en-US" sz="2400" dirty="0">
                <a:solidFill>
                  <a:schemeClr val="bg1"/>
                </a:solidFill>
              </a:rPr>
              <a:t>23,500 square kilometers service territory - ~$1.4 billion in revenue, $4.3 billion in assets</a:t>
            </a:r>
            <a:endParaRPr lang="en-GB" sz="2400" dirty="0">
              <a:solidFill>
                <a:schemeClr val="bg1"/>
              </a:solidFil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0569" y1="12302" x2="50000" y2="24603"/>
                        <a14:foregroundMark x1="65041" y1="19048" x2="51626" y2="21825"/>
                        <a14:foregroundMark x1="79675" y1="40873" x2="54472" y2="68254"/>
                        <a14:foregroundMark x1="90650" y1="71429" x2="61789" y2="94841"/>
                      </a14:backgroundRemoval>
                    </a14:imgEffect>
                  </a14:imgLayer>
                </a14:imgProps>
              </a:ext>
              <a:ext uri="{28A0092B-C50C-407E-A947-70E740481C1C}">
                <a14:useLocalDpi xmlns:a14="http://schemas.microsoft.com/office/drawing/2010/main" val="0"/>
              </a:ext>
            </a:extLst>
          </a:blip>
          <a:stretch>
            <a:fillRect/>
          </a:stretch>
        </p:blipFill>
        <p:spPr>
          <a:xfrm>
            <a:off x="9467414" y="3342303"/>
            <a:ext cx="2401171" cy="2459736"/>
          </a:xfrm>
          <a:prstGeom prst="rect">
            <a:avLst/>
          </a:prstGeom>
        </p:spPr>
      </p:pic>
    </p:spTree>
    <p:extLst>
      <p:ext uri="{BB962C8B-B14F-4D97-AF65-F5344CB8AC3E}">
        <p14:creationId xmlns:p14="http://schemas.microsoft.com/office/powerpoint/2010/main" val="437209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004990"/>
    </a:accent1>
    <a:accent2>
      <a:srgbClr val="7FA4C7"/>
    </a:accent2>
    <a:accent3>
      <a:srgbClr val="0060BF"/>
    </a:accent3>
    <a:accent4>
      <a:srgbClr val="B3D9FF"/>
    </a:accent4>
    <a:accent5>
      <a:srgbClr val="8DC63F"/>
    </a:accent5>
    <a:accent6>
      <a:srgbClr val="C6E29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6212</TotalTime>
  <Words>3339</Words>
  <Application>Microsoft Office PowerPoint</Application>
  <PresentationFormat>Custom</PresentationFormat>
  <Paragraphs>328</Paragraphs>
  <Slides>34</Slides>
  <Notes>31</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GENERATION AND DISTRIBUTION INFRASTRUCTURE UPGRADES</vt:lpstr>
      <vt:lpstr>REPLACING COAL FIRED GENERATION</vt:lpstr>
      <vt:lpstr>PowerPoint Presentation</vt:lpstr>
      <vt:lpstr>IMPROVED SERVICE TO CUSTOMERS OVER THE NEXT 10 YEARS</vt:lpstr>
      <vt:lpstr>REPLACING AGING INFRASTRUCTURE</vt:lpstr>
      <vt:lpstr>DTE GAS STORAGE AND PIPELINES (GSP)</vt:lpstr>
      <vt:lpstr>GSP ASSET PORTFOLIO</vt:lpstr>
      <vt:lpstr>PowerPoint Presentation</vt:lpstr>
      <vt:lpstr>P&amp;I OPERATES THREE DISTINCT BUSINESS LINES</vt:lpstr>
      <vt:lpstr>DTE INVESTMENTS WILL DRIVE INCREASED AFFORDABILITY </vt:lpstr>
      <vt:lpstr>SIGNIFICANT INVESTMENTS WITH MICHIGAN-BASED SUPPLIERS </vt:lpstr>
      <vt:lpstr>PowerPoint Presentation</vt:lpstr>
      <vt:lpstr>BEST OPERATED AND FORCE FOR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 Analysis Video here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DTE Energy Overview</dc:title>
  <dc:creator>robert.hemrick@dteenergy.com</dc:creator>
  <cp:lastModifiedBy>Owner</cp:lastModifiedBy>
  <cp:revision>223</cp:revision>
  <cp:lastPrinted>2017-06-02T13:11:15Z</cp:lastPrinted>
  <dcterms:created xsi:type="dcterms:W3CDTF">2016-09-08T18:27:23Z</dcterms:created>
  <dcterms:modified xsi:type="dcterms:W3CDTF">2017-08-03T15:52:37Z</dcterms:modified>
</cp:coreProperties>
</file>