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sldIdLst>
    <p:sldId id="256" r:id="rId2"/>
    <p:sldId id="257" r:id="rId3"/>
    <p:sldId id="265" r:id="rId4"/>
    <p:sldId id="267" r:id="rId5"/>
    <p:sldId id="275" r:id="rId6"/>
    <p:sldId id="262" r:id="rId7"/>
    <p:sldId id="264" r:id="rId8"/>
    <p:sldId id="263" r:id="rId9"/>
    <p:sldId id="277" r:id="rId10"/>
    <p:sldId id="268" r:id="rId11"/>
    <p:sldId id="274" r:id="rId12"/>
    <p:sldId id="280" r:id="rId13"/>
    <p:sldId id="270" r:id="rId14"/>
    <p:sldId id="278" r:id="rId15"/>
    <p:sldId id="273" r:id="rId16"/>
    <p:sldId id="279" r:id="rId17"/>
    <p:sldId id="272" r:id="rId18"/>
    <p:sldId id="271"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3530"/>
    <a:srgbClr val="FF00FF"/>
    <a:srgbClr val="1F23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60"/>
    <p:restoredTop sz="94648"/>
  </p:normalViewPr>
  <p:slideViewPr>
    <p:cSldViewPr snapToGrid="0" snapToObjects="1">
      <p:cViewPr varScale="1">
        <p:scale>
          <a:sx n="107" d="100"/>
          <a:sy n="107" d="100"/>
        </p:scale>
        <p:origin x="240"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25"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47076C5-CD14-4670-AF39-CC0CABA72540}" type="datetimeFigureOut">
              <a:rPr lang="en-US" smtClean="0"/>
              <a:t>7/31/17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469B4F7-9371-41BC-90D7-87F145D831EC}" type="slidenum">
              <a:rPr lang="en-US" smtClean="0"/>
              <a:t>‹#›</a:t>
            </a:fld>
            <a:endParaRPr lang="en-US" dirty="0"/>
          </a:p>
        </p:txBody>
      </p:sp>
    </p:spTree>
    <p:extLst>
      <p:ext uri="{BB962C8B-B14F-4D97-AF65-F5344CB8AC3E}">
        <p14:creationId xmlns:p14="http://schemas.microsoft.com/office/powerpoint/2010/main" val="644986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1</a:t>
            </a:fld>
            <a:endParaRPr lang="en-US" dirty="0"/>
          </a:p>
        </p:txBody>
      </p:sp>
    </p:spTree>
    <p:extLst>
      <p:ext uri="{BB962C8B-B14F-4D97-AF65-F5344CB8AC3E}">
        <p14:creationId xmlns:p14="http://schemas.microsoft.com/office/powerpoint/2010/main" val="90516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2</a:t>
            </a:fld>
            <a:endParaRPr lang="en-US" dirty="0"/>
          </a:p>
        </p:txBody>
      </p:sp>
    </p:spTree>
    <p:extLst>
      <p:ext uri="{BB962C8B-B14F-4D97-AF65-F5344CB8AC3E}">
        <p14:creationId xmlns:p14="http://schemas.microsoft.com/office/powerpoint/2010/main" val="2324356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Pre-write</a:t>
            </a:r>
            <a:r>
              <a:rPr lang="en-US" baseline="0" dirty="0"/>
              <a:t> mission of each position. Pass out blank scorecards for each group and bring examples. </a:t>
            </a:r>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6</a:t>
            </a:fld>
            <a:endParaRPr lang="en-US" dirty="0"/>
          </a:p>
        </p:txBody>
      </p:sp>
    </p:spTree>
    <p:extLst>
      <p:ext uri="{BB962C8B-B14F-4D97-AF65-F5344CB8AC3E}">
        <p14:creationId xmlns:p14="http://schemas.microsoft.com/office/powerpoint/2010/main" val="1892703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7</a:t>
            </a:fld>
            <a:endParaRPr lang="en-US" dirty="0"/>
          </a:p>
        </p:txBody>
      </p:sp>
    </p:spTree>
    <p:extLst>
      <p:ext uri="{BB962C8B-B14F-4D97-AF65-F5344CB8AC3E}">
        <p14:creationId xmlns:p14="http://schemas.microsoft.com/office/powerpoint/2010/main" val="3533257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Pre-write</a:t>
            </a:r>
            <a:r>
              <a:rPr lang="en-US" baseline="0" dirty="0"/>
              <a:t> mission of each position. Pass out blank scorecards for each group. </a:t>
            </a:r>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8</a:t>
            </a:fld>
            <a:endParaRPr lang="en-US" dirty="0"/>
          </a:p>
        </p:txBody>
      </p:sp>
    </p:spTree>
    <p:extLst>
      <p:ext uri="{BB962C8B-B14F-4D97-AF65-F5344CB8AC3E}">
        <p14:creationId xmlns:p14="http://schemas.microsoft.com/office/powerpoint/2010/main" val="359047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 am focusing on the improvement kata</a:t>
            </a:r>
          </a:p>
          <a:p>
            <a:r>
              <a:rPr lang="en-US" dirty="0" smtClean="0"/>
              <a:t>Kata coaching is a </a:t>
            </a:r>
            <a:r>
              <a:rPr lang="en-US" dirty="0"/>
              <a:t>Practice Routine for Teaching</a:t>
            </a:r>
          </a:p>
        </p:txBody>
      </p:sp>
      <p:sp>
        <p:nvSpPr>
          <p:cNvPr id="4" name="Slide Number Placeholder 3"/>
          <p:cNvSpPr>
            <a:spLocks noGrp="1"/>
          </p:cNvSpPr>
          <p:nvPr>
            <p:ph type="sldNum" sz="quarter" idx="10"/>
          </p:nvPr>
        </p:nvSpPr>
        <p:spPr/>
        <p:txBody>
          <a:bodyPr/>
          <a:lstStyle/>
          <a:p>
            <a:fld id="{8469B4F7-9371-41BC-90D7-87F145D831EC}" type="slidenum">
              <a:rPr lang="en-US" smtClean="0"/>
              <a:t>10</a:t>
            </a:fld>
            <a:endParaRPr lang="en-US" dirty="0"/>
          </a:p>
        </p:txBody>
      </p:sp>
    </p:spTree>
    <p:extLst>
      <p:ext uri="{BB962C8B-B14F-4D97-AF65-F5344CB8AC3E}">
        <p14:creationId xmlns:p14="http://schemas.microsoft.com/office/powerpoint/2010/main" val="1383085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Pause: What challenge are</a:t>
            </a:r>
            <a:r>
              <a:rPr lang="en-US" baseline="0" dirty="0" smtClean="0"/>
              <a:t> we facing? Sometimes are challenges are assigned to us.</a:t>
            </a:r>
          </a:p>
          <a:p>
            <a:pPr marL="232943" indent="-232943">
              <a:buAutoNum type="arabicPeriod"/>
            </a:pPr>
            <a:r>
              <a:rPr lang="en-US" baseline="0" dirty="0" smtClean="0"/>
              <a:t>What is happening now? What systems/processes do you have if any, is there any data currently?</a:t>
            </a:r>
          </a:p>
          <a:p>
            <a:pPr marL="232943" indent="-232943">
              <a:buAutoNum type="arabicPeriod"/>
            </a:pPr>
            <a:r>
              <a:rPr lang="en-US" baseline="0" dirty="0" smtClean="0"/>
              <a:t>Determine what the Target condition is, we will come up with one today. This is for you to create with your team with coaching. Need a metric, something to measure. Does it connect to the Scorecard or A3?</a:t>
            </a:r>
          </a:p>
          <a:p>
            <a:pPr marL="232943" indent="-232943">
              <a:buAutoNum type="arabicPeriod"/>
            </a:pPr>
            <a:r>
              <a:rPr lang="en-US" baseline="0" dirty="0" smtClean="0"/>
              <a:t>What is one obstacle in your way of reaching your target condition?</a:t>
            </a:r>
          </a:p>
          <a:p>
            <a:pPr marL="232943" indent="-232943">
              <a:buAutoNum type="arabicPeriod"/>
            </a:pPr>
            <a:r>
              <a:rPr lang="en-US" baseline="0" dirty="0" smtClean="0"/>
              <a:t>What small step can you take to work on, overcoming that obstacle? PDCA. Flashlight. </a:t>
            </a:r>
          </a:p>
          <a:p>
            <a:pPr marL="232943" indent="-232943">
              <a:buAutoNum type="arabicPeriod"/>
            </a:pPr>
            <a:r>
              <a:rPr lang="en-US" baseline="0" dirty="0" smtClean="0"/>
              <a:t>What you learn will help you identify your next step or if you have another obstacle. </a:t>
            </a:r>
          </a:p>
        </p:txBody>
      </p:sp>
      <p:sp>
        <p:nvSpPr>
          <p:cNvPr id="4" name="Slide Number Placeholder 3"/>
          <p:cNvSpPr>
            <a:spLocks noGrp="1"/>
          </p:cNvSpPr>
          <p:nvPr>
            <p:ph type="sldNum" sz="quarter" idx="10"/>
          </p:nvPr>
        </p:nvSpPr>
        <p:spPr/>
        <p:txBody>
          <a:bodyPr/>
          <a:lstStyle/>
          <a:p>
            <a:fld id="{8469B4F7-9371-41BC-90D7-87F145D831EC}" type="slidenum">
              <a:rPr lang="en-US" smtClean="0"/>
              <a:t>11</a:t>
            </a:fld>
            <a:endParaRPr lang="en-US" dirty="0"/>
          </a:p>
        </p:txBody>
      </p:sp>
    </p:spTree>
    <p:extLst>
      <p:ext uri="{BB962C8B-B14F-4D97-AF65-F5344CB8AC3E}">
        <p14:creationId xmlns:p14="http://schemas.microsoft.com/office/powerpoint/2010/main" val="191387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Creating</a:t>
            </a:r>
            <a:r>
              <a:rPr lang="en-US" baseline="0" dirty="0"/>
              <a:t> a robust target condition will set the tone for the improvement kata. If its weak, not measurable, or precise it will be more difficult to make progress. If its direct, strong and measurable it will be easier to identify obstacles as well as when you have met your target condition. </a:t>
            </a:r>
            <a:r>
              <a:rPr lang="en-US" baseline="0" dirty="0" smtClean="0"/>
              <a:t>1) You cannot duplicate the challenge. 2) Not develop a target condition.</a:t>
            </a:r>
          </a:p>
          <a:p>
            <a:r>
              <a:rPr lang="en-US" baseline="0" dirty="0" smtClean="0"/>
              <a:t>We understand you don</a:t>
            </a:r>
            <a:r>
              <a:rPr lang="mr-IN" baseline="0" dirty="0" smtClean="0"/>
              <a:t>’</a:t>
            </a:r>
            <a:r>
              <a:rPr lang="en-US" baseline="0" dirty="0" smtClean="0"/>
              <a:t>t have a lot of background, </a:t>
            </a:r>
            <a:r>
              <a:rPr lang="en-US" u="sng" baseline="0" dirty="0" smtClean="0"/>
              <a:t>Be creative, slice it up into small pieces.</a:t>
            </a:r>
          </a:p>
          <a:p>
            <a:endParaRPr lang="en-US" u="sng" dirty="0"/>
          </a:p>
        </p:txBody>
      </p:sp>
      <p:sp>
        <p:nvSpPr>
          <p:cNvPr id="4" name="Slide Number Placeholder 3"/>
          <p:cNvSpPr>
            <a:spLocks noGrp="1"/>
          </p:cNvSpPr>
          <p:nvPr>
            <p:ph type="sldNum" sz="quarter" idx="10"/>
          </p:nvPr>
        </p:nvSpPr>
        <p:spPr/>
        <p:txBody>
          <a:bodyPr/>
          <a:lstStyle/>
          <a:p>
            <a:fld id="{8469B4F7-9371-41BC-90D7-87F145D831EC}" type="slidenum">
              <a:rPr lang="en-US" smtClean="0"/>
              <a:t>13</a:t>
            </a:fld>
            <a:endParaRPr lang="en-US" dirty="0"/>
          </a:p>
        </p:txBody>
      </p:sp>
    </p:spTree>
    <p:extLst>
      <p:ext uri="{BB962C8B-B14F-4D97-AF65-F5344CB8AC3E}">
        <p14:creationId xmlns:p14="http://schemas.microsoft.com/office/powerpoint/2010/main" val="32043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condition Example:  I can do 20 pushups</a:t>
            </a:r>
            <a:r>
              <a:rPr lang="en-US" baseline="0" dirty="0" smtClean="0"/>
              <a:t> in a day, I have space to work out, I currently do pushups a few times a week but not everyday</a:t>
            </a:r>
            <a:r>
              <a:rPr lang="mr-IN" baseline="0" dirty="0" smtClean="0"/>
              <a:t>…</a:t>
            </a:r>
            <a:r>
              <a:rPr lang="en-US" baseline="0" dirty="0" smtClean="0"/>
              <a:t>.</a:t>
            </a:r>
          </a:p>
          <a:p>
            <a:r>
              <a:rPr lang="en-US" baseline="0" dirty="0" smtClean="0"/>
              <a:t>Obstacle: I don</a:t>
            </a:r>
            <a:r>
              <a:rPr lang="mr-IN" baseline="0" dirty="0" smtClean="0"/>
              <a:t>’</a:t>
            </a:r>
            <a:r>
              <a:rPr lang="en-US" baseline="0" dirty="0" smtClean="0"/>
              <a:t>t have a routine schedule in place for pushups.</a:t>
            </a:r>
          </a:p>
          <a:p>
            <a:r>
              <a:rPr lang="en-US" baseline="0" dirty="0" smtClean="0"/>
              <a:t>PDCA: Write what routine I want to do.</a:t>
            </a:r>
            <a:endParaRPr lang="en-US" dirty="0"/>
          </a:p>
        </p:txBody>
      </p:sp>
      <p:sp>
        <p:nvSpPr>
          <p:cNvPr id="4" name="Slide Number Placeholder 3"/>
          <p:cNvSpPr>
            <a:spLocks noGrp="1"/>
          </p:cNvSpPr>
          <p:nvPr>
            <p:ph type="sldNum" sz="quarter" idx="10"/>
          </p:nvPr>
        </p:nvSpPr>
        <p:spPr/>
        <p:txBody>
          <a:bodyPr/>
          <a:lstStyle/>
          <a:p>
            <a:fld id="{8469B4F7-9371-41BC-90D7-87F145D831EC}" type="slidenum">
              <a:rPr lang="en-US" smtClean="0"/>
              <a:t>15</a:t>
            </a:fld>
            <a:endParaRPr lang="en-US" dirty="0"/>
          </a:p>
        </p:txBody>
      </p:sp>
    </p:spTree>
    <p:extLst>
      <p:ext uri="{BB962C8B-B14F-4D97-AF65-F5344CB8AC3E}">
        <p14:creationId xmlns:p14="http://schemas.microsoft.com/office/powerpoint/2010/main" val="184076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EB1034-BA8F-4A70-BA9F-AAF31466BD73}" type="datetime1">
              <a:rPr lang="en-US" smtClean="0"/>
              <a:t>7/31/17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1244961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EECA2-9D0E-4760-ADCE-D4A7D7A83F32}" type="datetime1">
              <a:rPr lang="en-US" smtClean="0"/>
              <a:t>7/31/17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195215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C273ED-7C84-424F-9D85-67E24947B7ED}" type="datetime1">
              <a:rPr lang="en-US" smtClean="0"/>
              <a:t>7/31/17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300223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B7E378-4E40-402F-A3C0-21DDB91C4F29}" type="datetime1">
              <a:rPr lang="en-US" smtClean="0"/>
              <a:t>7/31/17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3263524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97E550-0601-4860-96CE-00F6DD245AD9}" type="datetime1">
              <a:rPr lang="en-US" smtClean="0"/>
              <a:t>7/31/17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23933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47E55F-1428-4B2B-AEA5-5EE058D0AEA7}" type="datetime1">
              <a:rPr lang="en-US" smtClean="0"/>
              <a:t>7/31/17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161773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0AABBC-5DA2-4008-AF73-FAD83E62EFAB}" type="datetime1">
              <a:rPr lang="en-US" smtClean="0"/>
              <a:t>7/31/17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73992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0517EB-DF77-4EE0-85DA-E37D43EF10D6}" type="datetime1">
              <a:rPr lang="en-US" smtClean="0"/>
              <a:t>7/31/17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3038959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72639-D62C-4F4A-96E6-55BB40946E75}" type="datetime1">
              <a:rPr lang="en-US" smtClean="0"/>
              <a:t>7/31/17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154636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C8F827-335E-4B6E-8581-5FD759E4A518}" type="datetime1">
              <a:rPr lang="en-US" smtClean="0"/>
              <a:t>7/31/17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1435348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BA2D91-44AD-435A-9846-6EF8F4600A1D}" type="datetime1">
              <a:rPr lang="en-US" smtClean="0"/>
              <a:t>7/31/17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D54CC9-3114-BB44-B8B8-FD33F677E40A}" type="slidenum">
              <a:rPr lang="en-US" smtClean="0"/>
              <a:t>‹#›</a:t>
            </a:fld>
            <a:endParaRPr lang="en-US" dirty="0"/>
          </a:p>
        </p:txBody>
      </p:sp>
    </p:spTree>
    <p:extLst>
      <p:ext uri="{BB962C8B-B14F-4D97-AF65-F5344CB8AC3E}">
        <p14:creationId xmlns:p14="http://schemas.microsoft.com/office/powerpoint/2010/main" val="2446502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34A87-5EAF-44DC-9036-A5175D6D51E3}" type="datetime1">
              <a:rPr lang="en-US" smtClean="0"/>
              <a:t>7/31/17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D54CC9-3114-BB44-B8B8-FD33F677E40A}" type="slidenum">
              <a:rPr lang="en-US" smtClean="0"/>
              <a:t>‹#›</a:t>
            </a:fld>
            <a:endParaRPr lang="en-US" dirty="0"/>
          </a:p>
        </p:txBody>
      </p:sp>
    </p:spTree>
    <p:extLst>
      <p:ext uri="{BB962C8B-B14F-4D97-AF65-F5344CB8AC3E}">
        <p14:creationId xmlns:p14="http://schemas.microsoft.com/office/powerpoint/2010/main" val="38266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itten-academy-cove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974"/>
            <a:ext cx="9144000" cy="6858000"/>
          </a:xfrm>
          <a:prstGeom prst="rect">
            <a:avLst/>
          </a:prstGeom>
        </p:spPr>
      </p:pic>
      <p:sp>
        <p:nvSpPr>
          <p:cNvPr id="2" name="Title 1"/>
          <p:cNvSpPr>
            <a:spLocks noGrp="1"/>
          </p:cNvSpPr>
          <p:nvPr>
            <p:ph type="ctrTitle"/>
          </p:nvPr>
        </p:nvSpPr>
        <p:spPr>
          <a:xfrm>
            <a:off x="685800" y="5151645"/>
            <a:ext cx="7772400" cy="539424"/>
          </a:xfrm>
        </p:spPr>
        <p:txBody>
          <a:bodyPr>
            <a:normAutofit fontScale="90000"/>
          </a:bodyPr>
          <a:lstStyle/>
          <a:p>
            <a:r>
              <a:rPr lang="en-US" dirty="0">
                <a:solidFill>
                  <a:schemeClr val="bg1"/>
                </a:solidFill>
              </a:rPr>
              <a:t>Linking Vision, Plan, and People</a:t>
            </a:r>
          </a:p>
        </p:txBody>
      </p:sp>
      <p:sp>
        <p:nvSpPr>
          <p:cNvPr id="3" name="Subtitle 2"/>
          <p:cNvSpPr>
            <a:spLocks noGrp="1"/>
          </p:cNvSpPr>
          <p:nvPr>
            <p:ph type="subTitle" idx="1"/>
          </p:nvPr>
        </p:nvSpPr>
        <p:spPr>
          <a:xfrm>
            <a:off x="827467" y="5836792"/>
            <a:ext cx="7489065" cy="623930"/>
          </a:xfrm>
        </p:spPr>
        <p:txBody>
          <a:bodyPr>
            <a:normAutofit fontScale="85000" lnSpcReduction="10000"/>
          </a:bodyPr>
          <a:lstStyle/>
          <a:p>
            <a:r>
              <a:rPr lang="en-US" sz="2400" dirty="0">
                <a:solidFill>
                  <a:schemeClr val="tx2">
                    <a:lumMod val="20000"/>
                    <a:lumOff val="80000"/>
                  </a:schemeClr>
                </a:solidFill>
              </a:rPr>
              <a:t>Facilitated by Darrell Rogers, Julie Potvin, Dan Rinehart, Jaymie Riedel </a:t>
            </a:r>
          </a:p>
        </p:txBody>
      </p:sp>
    </p:spTree>
    <p:extLst>
      <p:ext uri="{BB962C8B-B14F-4D97-AF65-F5344CB8AC3E}">
        <p14:creationId xmlns:p14="http://schemas.microsoft.com/office/powerpoint/2010/main" val="279134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8"/>
          <p:cNvSpPr>
            <a:spLocks noGrp="1"/>
          </p:cNvSpPr>
          <p:nvPr>
            <p:ph type="title"/>
          </p:nvPr>
        </p:nvSpPr>
        <p:spPr>
          <a:xfrm>
            <a:off x="457200" y="274638"/>
            <a:ext cx="8229600" cy="1728787"/>
          </a:xfrm>
        </p:spPr>
        <p:txBody>
          <a:bodyPr>
            <a:normAutofit fontScale="90000"/>
          </a:bodyPr>
          <a:lstStyle/>
          <a:p>
            <a:r>
              <a:rPr lang="en-US" sz="2400" b="1" dirty="0">
                <a:solidFill>
                  <a:srgbClr val="C00000"/>
                </a:solidFill>
              </a:rPr>
              <a:t>     Connect Scorecards to team members via Kata storyboards</a:t>
            </a:r>
            <a:r>
              <a:rPr lang="en-US" sz="2500" b="1" dirty="0">
                <a:solidFill>
                  <a:srgbClr val="C00000"/>
                </a:solidFill>
              </a:rPr>
              <a:t/>
            </a:r>
            <a:br>
              <a:rPr lang="en-US" sz="2500" b="1" dirty="0">
                <a:solidFill>
                  <a:srgbClr val="C00000"/>
                </a:solidFill>
              </a:rPr>
            </a:br>
            <a:r>
              <a:rPr lang="en-US" sz="2500" b="1" dirty="0">
                <a:solidFill>
                  <a:srgbClr val="C00000"/>
                </a:solidFill>
              </a:rPr>
              <a:t/>
            </a:r>
            <a:br>
              <a:rPr lang="en-US" sz="2500" b="1" dirty="0">
                <a:solidFill>
                  <a:srgbClr val="C00000"/>
                </a:solidFill>
              </a:rPr>
            </a:br>
            <a:r>
              <a:rPr lang="en-US" sz="2500" b="1" dirty="0">
                <a:solidFill>
                  <a:srgbClr val="C00000"/>
                </a:solidFill>
              </a:rPr>
              <a:t/>
            </a:r>
            <a:br>
              <a:rPr lang="en-US" sz="2500" b="1" dirty="0">
                <a:solidFill>
                  <a:srgbClr val="C00000"/>
                </a:solidFill>
              </a:rPr>
            </a:br>
            <a:r>
              <a:rPr lang="en-US" sz="2400" b="1" dirty="0">
                <a:solidFill>
                  <a:srgbClr val="FF0000"/>
                </a:solidFill>
              </a:rPr>
              <a:t>A</a:t>
            </a:r>
            <a:r>
              <a:rPr lang="en-US" sz="2400" b="1" dirty="0">
                <a:solidFill>
                  <a:schemeClr val="bg1"/>
                </a:solidFill>
              </a:rPr>
              <a:t> </a:t>
            </a:r>
            <a:r>
              <a:rPr lang="en-US" sz="2400" b="1" dirty="0">
                <a:ln w="6350">
                  <a:solidFill>
                    <a:schemeClr val="tx1">
                      <a:lumMod val="95000"/>
                      <a:lumOff val="5000"/>
                    </a:schemeClr>
                  </a:solidFill>
                </a:ln>
                <a:solidFill>
                  <a:srgbClr val="FF0000"/>
                </a:solidFill>
              </a:rPr>
              <a:t>Kata</a:t>
            </a:r>
            <a:r>
              <a:rPr lang="en-US" sz="2400" b="1" dirty="0">
                <a:solidFill>
                  <a:srgbClr val="FF0000"/>
                </a:solidFill>
              </a:rPr>
              <a:t> is a routine you practice, so it's pattern becomes an automatic habit that gives you some new skills!</a:t>
            </a:r>
            <a:br>
              <a:rPr lang="en-US" sz="2400" b="1" dirty="0">
                <a:solidFill>
                  <a:srgbClr val="FF0000"/>
                </a:solidFill>
              </a:rPr>
            </a:br>
            <a:endParaRPr lang="en-US" sz="2200" b="1" dirty="0">
              <a:solidFill>
                <a:srgbClr val="FF0000"/>
              </a:solidFill>
            </a:endParaRPr>
          </a:p>
        </p:txBody>
      </p:sp>
      <p:sp>
        <p:nvSpPr>
          <p:cNvPr id="2" name="Slide Number Placeholder 1"/>
          <p:cNvSpPr>
            <a:spLocks noGrp="1"/>
          </p:cNvSpPr>
          <p:nvPr>
            <p:ph type="sldNum" sz="quarter" idx="12"/>
          </p:nvPr>
        </p:nvSpPr>
        <p:spPr/>
        <p:txBody>
          <a:bodyPr/>
          <a:lstStyle/>
          <a:p>
            <a:fld id="{2AD54CC9-3114-BB44-B8B8-FD33F677E40A}" type="slidenum">
              <a:rPr lang="en-US" smtClean="0"/>
              <a:t>10</a:t>
            </a:fld>
            <a:endParaRPr lang="en-US" dirty="0"/>
          </a:p>
        </p:txBody>
      </p:sp>
      <p:sp>
        <p:nvSpPr>
          <p:cNvPr id="4" name="TextBox 3"/>
          <p:cNvSpPr txBox="1"/>
          <p:nvPr/>
        </p:nvSpPr>
        <p:spPr>
          <a:xfrm>
            <a:off x="1058238" y="2607583"/>
            <a:ext cx="6462444" cy="1477328"/>
          </a:xfrm>
          <a:prstGeom prst="rect">
            <a:avLst/>
          </a:prstGeom>
          <a:noFill/>
        </p:spPr>
        <p:txBody>
          <a:bodyPr wrap="square" rtlCol="0">
            <a:spAutoFit/>
          </a:bodyPr>
          <a:lstStyle/>
          <a:p>
            <a:pPr marL="285750" indent="-285750">
              <a:buFont typeface="Arial" charset="0"/>
              <a:buChar char="•"/>
            </a:pPr>
            <a:r>
              <a:rPr lang="en-US" dirty="0" smtClean="0"/>
              <a:t>There are 2 Katas:  </a:t>
            </a:r>
            <a:r>
              <a:rPr lang="en-US" u="sng" dirty="0" smtClean="0"/>
              <a:t>Coaching Kata</a:t>
            </a:r>
            <a:r>
              <a:rPr lang="en-US" dirty="0" smtClean="0"/>
              <a:t> and </a:t>
            </a:r>
            <a:r>
              <a:rPr lang="en-US" u="sng" dirty="0" smtClean="0"/>
              <a:t>Improvement Kata</a:t>
            </a:r>
          </a:p>
          <a:p>
            <a:pPr marL="285750" indent="-285750">
              <a:buFont typeface="Arial" charset="0"/>
              <a:buChar char="•"/>
            </a:pPr>
            <a:r>
              <a:rPr lang="en-US" dirty="0" smtClean="0"/>
              <a:t>The coaching kata is the methodology  you use to coach your team members.   The improvement kata is </a:t>
            </a:r>
            <a:r>
              <a:rPr lang="en-US" dirty="0"/>
              <a:t>is a repeating four-step </a:t>
            </a:r>
            <a:r>
              <a:rPr lang="en-US" dirty="0" smtClean="0"/>
              <a:t>routine that you use for continuous improvement through scientific problem solving. </a:t>
            </a:r>
            <a:endParaRPr lang="en-US" dirty="0"/>
          </a:p>
        </p:txBody>
      </p:sp>
      <p:sp>
        <p:nvSpPr>
          <p:cNvPr id="6" name="Content Placeholder 5"/>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671672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Kata</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What is the Direction/Challenge?</a:t>
            </a:r>
          </a:p>
          <a:p>
            <a:pPr marL="457200" indent="-457200">
              <a:buFont typeface="+mj-lt"/>
              <a:buAutoNum type="arabicPeriod"/>
            </a:pPr>
            <a:r>
              <a:rPr lang="en-US" sz="2400" dirty="0" smtClean="0"/>
              <a:t>What's the Current Condition?</a:t>
            </a:r>
          </a:p>
          <a:p>
            <a:pPr marL="457200" indent="-457200">
              <a:buFont typeface="+mj-lt"/>
              <a:buAutoNum type="arabicPeriod"/>
            </a:pPr>
            <a:r>
              <a:rPr lang="en-US" sz="2400" dirty="0" smtClean="0"/>
              <a:t>What’s the Target Condition?</a:t>
            </a:r>
          </a:p>
          <a:p>
            <a:pPr marL="457200" indent="-457200">
              <a:buFont typeface="+mj-lt"/>
              <a:buAutoNum type="arabicPeriod"/>
            </a:pPr>
            <a:r>
              <a:rPr lang="en-US" sz="2400" dirty="0" smtClean="0"/>
              <a:t>What Obstacle </a:t>
            </a:r>
            <a:r>
              <a:rPr lang="en-US" sz="2400" dirty="0"/>
              <a:t>is in your way?</a:t>
            </a:r>
          </a:p>
          <a:p>
            <a:pPr marL="457200" indent="-457200">
              <a:buFont typeface="+mj-lt"/>
              <a:buAutoNum type="arabicPeriod"/>
            </a:pPr>
            <a:r>
              <a:rPr lang="en-US" sz="2400" dirty="0"/>
              <a:t>What </a:t>
            </a:r>
            <a:r>
              <a:rPr lang="en-US" sz="2400" dirty="0" smtClean="0"/>
              <a:t>Experiment(s</a:t>
            </a:r>
            <a:r>
              <a:rPr lang="en-US" sz="2400" dirty="0"/>
              <a:t>) can you try to over come that </a:t>
            </a:r>
            <a:r>
              <a:rPr lang="en-US" sz="2400" dirty="0" smtClean="0"/>
              <a:t>Obstacle</a:t>
            </a:r>
            <a:r>
              <a:rPr lang="en-US" sz="2400" dirty="0"/>
              <a:t>?</a:t>
            </a:r>
          </a:p>
          <a:p>
            <a:pPr marL="457200" indent="-457200">
              <a:buFont typeface="+mj-lt"/>
              <a:buAutoNum type="arabicPeriod"/>
            </a:pPr>
            <a:r>
              <a:rPr lang="en-US" sz="2400" dirty="0" smtClean="0"/>
              <a:t>What </a:t>
            </a:r>
            <a:r>
              <a:rPr lang="en-US" sz="2400" dirty="0"/>
              <a:t>did you </a:t>
            </a:r>
            <a:r>
              <a:rPr lang="en-US" sz="2400" u="sng" dirty="0" smtClean="0"/>
              <a:t>Learn</a:t>
            </a:r>
            <a:r>
              <a:rPr lang="en-US" sz="2400" dirty="0" smtClean="0"/>
              <a:t> </a:t>
            </a:r>
            <a:r>
              <a:rPr lang="en-US" sz="2400" dirty="0"/>
              <a:t>from that </a:t>
            </a:r>
            <a:r>
              <a:rPr lang="en-US" sz="2400" dirty="0" smtClean="0"/>
              <a:t>Experiment</a:t>
            </a:r>
            <a:r>
              <a:rPr lang="en-US" sz="2400" dirty="0"/>
              <a:t>? </a:t>
            </a:r>
            <a:r>
              <a:rPr lang="en-US" dirty="0"/>
              <a:t>  </a:t>
            </a:r>
          </a:p>
        </p:txBody>
      </p:sp>
      <p:sp>
        <p:nvSpPr>
          <p:cNvPr id="5" name="Slide Number Placeholder 4"/>
          <p:cNvSpPr>
            <a:spLocks noGrp="1"/>
          </p:cNvSpPr>
          <p:nvPr>
            <p:ph type="sldNum" sz="quarter" idx="12"/>
          </p:nvPr>
        </p:nvSpPr>
        <p:spPr/>
        <p:txBody>
          <a:bodyPr/>
          <a:lstStyle/>
          <a:p>
            <a:fld id="{2AD54CC9-3114-BB44-B8B8-FD33F677E40A}" type="slidenum">
              <a:rPr lang="en-US" smtClean="0"/>
              <a:t>11</a:t>
            </a:fld>
            <a:endParaRPr lang="en-US" dirty="0"/>
          </a:p>
        </p:txBody>
      </p:sp>
    </p:spTree>
    <p:extLst>
      <p:ext uri="{BB962C8B-B14F-4D97-AF65-F5344CB8AC3E}">
        <p14:creationId xmlns:p14="http://schemas.microsoft.com/office/powerpoint/2010/main" val="1000568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AD54CC9-3114-BB44-B8B8-FD33F677E40A}" type="slidenum">
              <a:rPr lang="en-US" smtClean="0"/>
              <a:t>12</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9766" y="0"/>
            <a:ext cx="8384234" cy="6178578"/>
          </a:xfrm>
        </p:spPr>
      </p:pic>
    </p:spTree>
    <p:extLst>
      <p:ext uri="{BB962C8B-B14F-4D97-AF65-F5344CB8AC3E}">
        <p14:creationId xmlns:p14="http://schemas.microsoft.com/office/powerpoint/2010/main" val="1050590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C00000"/>
                </a:solidFill>
              </a:rPr>
              <a:t>   Connect Scorecards to team members via Kata storyboards</a:t>
            </a:r>
            <a:br>
              <a:rPr lang="en-US" sz="2400" b="1" dirty="0">
                <a:solidFill>
                  <a:srgbClr val="C00000"/>
                </a:solidFill>
              </a:rPr>
            </a:br>
            <a:r>
              <a:rPr lang="en-US" sz="2400" b="1" dirty="0"/>
              <a:t>Activity 1</a:t>
            </a:r>
            <a:endParaRPr lang="en-US" sz="2400" dirty="0"/>
          </a:p>
        </p:txBody>
      </p:sp>
      <p:sp>
        <p:nvSpPr>
          <p:cNvPr id="3" name="Content Placeholder 2"/>
          <p:cNvSpPr>
            <a:spLocks noGrp="1"/>
          </p:cNvSpPr>
          <p:nvPr>
            <p:ph idx="1"/>
          </p:nvPr>
        </p:nvSpPr>
        <p:spPr/>
        <p:txBody>
          <a:bodyPr/>
          <a:lstStyle/>
          <a:p>
            <a:pPr marL="0" indent="0">
              <a:buNone/>
            </a:pPr>
            <a:r>
              <a:rPr lang="en-US" dirty="0"/>
              <a:t>Create </a:t>
            </a:r>
            <a:r>
              <a:rPr lang="en-US" dirty="0" smtClean="0"/>
              <a:t>Your </a:t>
            </a:r>
            <a:r>
              <a:rPr lang="en-US" dirty="0"/>
              <a:t>Target Condition!</a:t>
            </a:r>
          </a:p>
          <a:p>
            <a:pPr marL="0" indent="0">
              <a:buNone/>
            </a:pPr>
            <a:endParaRPr lang="en-US" dirty="0"/>
          </a:p>
          <a:p>
            <a:r>
              <a:rPr lang="en-US" sz="2000" dirty="0" smtClean="0"/>
              <a:t>Does it align with your Scorecard or A3?</a:t>
            </a:r>
          </a:p>
          <a:p>
            <a:r>
              <a:rPr lang="en-US" sz="2000" dirty="0" smtClean="0"/>
              <a:t>Keep </a:t>
            </a:r>
            <a:r>
              <a:rPr lang="en-US" sz="2000" dirty="0"/>
              <a:t>it simple and measurable.</a:t>
            </a:r>
          </a:p>
          <a:p>
            <a:r>
              <a:rPr lang="en-US" sz="2000" dirty="0"/>
              <a:t>Write the </a:t>
            </a:r>
            <a:r>
              <a:rPr lang="en-US" sz="2000" dirty="0" smtClean="0"/>
              <a:t>Target </a:t>
            </a:r>
            <a:r>
              <a:rPr lang="en-US" sz="2000" dirty="0"/>
              <a:t>C</a:t>
            </a:r>
            <a:r>
              <a:rPr lang="en-US" sz="2000" dirty="0" smtClean="0"/>
              <a:t>ondition </a:t>
            </a:r>
            <a:r>
              <a:rPr lang="en-US" sz="2000" dirty="0"/>
              <a:t>as if its already happening.</a:t>
            </a:r>
          </a:p>
          <a:p>
            <a:endParaRPr lang="en-US" sz="2000" dirty="0"/>
          </a:p>
          <a:p>
            <a:pPr marL="0" indent="0">
              <a:buNone/>
            </a:pPr>
            <a:r>
              <a:rPr lang="en-US" sz="2000" dirty="0" smtClean="0">
                <a:solidFill>
                  <a:srgbClr val="CB3530"/>
                </a:solidFill>
              </a:rPr>
              <a:t>Example Target Condition: </a:t>
            </a:r>
            <a:r>
              <a:rPr lang="en-US" sz="2000" dirty="0" smtClean="0"/>
              <a:t>30 push-ups are </a:t>
            </a:r>
            <a:r>
              <a:rPr lang="en-US" sz="2000" u="sng" dirty="0" smtClean="0"/>
              <a:t>completed every morning before breakfast.  </a:t>
            </a:r>
            <a:endParaRPr lang="en-US" sz="2000" u="sng" dirty="0"/>
          </a:p>
        </p:txBody>
      </p:sp>
      <p:sp>
        <p:nvSpPr>
          <p:cNvPr id="4" name="Slide Number Placeholder 3"/>
          <p:cNvSpPr>
            <a:spLocks noGrp="1"/>
          </p:cNvSpPr>
          <p:nvPr>
            <p:ph type="sldNum" sz="quarter" idx="12"/>
          </p:nvPr>
        </p:nvSpPr>
        <p:spPr/>
        <p:txBody>
          <a:bodyPr/>
          <a:lstStyle/>
          <a:p>
            <a:fld id="{2AD54CC9-3114-BB44-B8B8-FD33F677E40A}" type="slidenum">
              <a:rPr lang="en-US" smtClean="0"/>
              <a:t>13</a:t>
            </a:fld>
            <a:endParaRPr lang="en-US" dirty="0"/>
          </a:p>
        </p:txBody>
      </p:sp>
    </p:spTree>
    <p:extLst>
      <p:ext uri="{BB962C8B-B14F-4D97-AF65-F5344CB8AC3E}">
        <p14:creationId xmlns:p14="http://schemas.microsoft.com/office/powerpoint/2010/main" val="608465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Debrief of Target Condition Activity</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14</a:t>
            </a:fld>
            <a:endParaRPr lang="en-US" dirty="0"/>
          </a:p>
        </p:txBody>
      </p:sp>
    </p:spTree>
    <p:extLst>
      <p:ext uri="{BB962C8B-B14F-4D97-AF65-F5344CB8AC3E}">
        <p14:creationId xmlns:p14="http://schemas.microsoft.com/office/powerpoint/2010/main" val="709954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C00000"/>
                </a:solidFill>
              </a:rPr>
              <a:t>     Connect Scorecards to team members via Kata storyboards</a:t>
            </a:r>
            <a:br>
              <a:rPr lang="en-US" sz="2400" b="1" dirty="0">
                <a:solidFill>
                  <a:srgbClr val="C00000"/>
                </a:solidFill>
              </a:rPr>
            </a:br>
            <a:r>
              <a:rPr lang="en-US" sz="2400" b="1" dirty="0"/>
              <a:t>Activity 2</a:t>
            </a:r>
            <a:endParaRPr lang="en-US" sz="2400" dirty="0"/>
          </a:p>
        </p:txBody>
      </p:sp>
      <p:sp>
        <p:nvSpPr>
          <p:cNvPr id="3" name="Content Placeholder 2"/>
          <p:cNvSpPr>
            <a:spLocks noGrp="1"/>
          </p:cNvSpPr>
          <p:nvPr>
            <p:ph idx="1"/>
          </p:nvPr>
        </p:nvSpPr>
        <p:spPr/>
        <p:txBody>
          <a:bodyPr/>
          <a:lstStyle/>
          <a:p>
            <a:r>
              <a:rPr lang="en-US" sz="2400" u="sng" dirty="0"/>
              <a:t>Current condition</a:t>
            </a:r>
            <a:r>
              <a:rPr lang="en-US" sz="2400" dirty="0"/>
              <a:t>: What's going on now. Don</a:t>
            </a:r>
            <a:r>
              <a:rPr lang="mr-IN" sz="2400" dirty="0"/>
              <a:t>’</a:t>
            </a:r>
            <a:r>
              <a:rPr lang="en-US" sz="2400" dirty="0"/>
              <a:t>t focus on the negatives.</a:t>
            </a:r>
          </a:p>
          <a:p>
            <a:r>
              <a:rPr lang="en-US" sz="2400" u="sng" dirty="0"/>
              <a:t>Obstacle: </a:t>
            </a:r>
            <a:r>
              <a:rPr lang="en-US" sz="2400" dirty="0"/>
              <a:t> </a:t>
            </a:r>
            <a:r>
              <a:rPr lang="en-US" sz="2400" dirty="0" smtClean="0"/>
              <a:t>Identify an </a:t>
            </a:r>
            <a:r>
              <a:rPr lang="en-US" sz="2400" dirty="0"/>
              <a:t>obstacle </a:t>
            </a:r>
            <a:r>
              <a:rPr lang="en-US" sz="2400" dirty="0" smtClean="0"/>
              <a:t>that is preventing you from moving from your Current Condition to your Target Condition?  </a:t>
            </a:r>
            <a:endParaRPr lang="en-US" sz="2400" dirty="0"/>
          </a:p>
          <a:p>
            <a:r>
              <a:rPr lang="en-US" sz="2400" u="sng" dirty="0"/>
              <a:t>PDCA: </a:t>
            </a:r>
            <a:r>
              <a:rPr lang="en-US" sz="2400" dirty="0"/>
              <a:t>Take </a:t>
            </a:r>
            <a:r>
              <a:rPr lang="en-US" sz="2400" u="sng" dirty="0"/>
              <a:t>one</a:t>
            </a:r>
            <a:r>
              <a:rPr lang="en-US" sz="2400" dirty="0"/>
              <a:t> SMALL step.</a:t>
            </a:r>
          </a:p>
          <a:p>
            <a:pPr marL="0" indent="0">
              <a:buNone/>
            </a:pPr>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15</a:t>
            </a:fld>
            <a:endParaRPr lang="en-US" dirty="0"/>
          </a:p>
        </p:txBody>
      </p:sp>
    </p:spTree>
    <p:extLst>
      <p:ext uri="{BB962C8B-B14F-4D97-AF65-F5344CB8AC3E}">
        <p14:creationId xmlns:p14="http://schemas.microsoft.com/office/powerpoint/2010/main" val="140205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a:t> Debrief of Current Condition, Obstacles and PDCA  Activity</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16</a:t>
            </a:fld>
            <a:endParaRPr lang="en-US" dirty="0"/>
          </a:p>
        </p:txBody>
      </p:sp>
    </p:spTree>
    <p:extLst>
      <p:ext uri="{BB962C8B-B14F-4D97-AF65-F5344CB8AC3E}">
        <p14:creationId xmlns:p14="http://schemas.microsoft.com/office/powerpoint/2010/main" val="1343121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a:solidFill>
                  <a:srgbClr val="C00000"/>
                </a:solidFill>
              </a:rPr>
              <a:t>Measure your Success</a:t>
            </a:r>
          </a:p>
        </p:txBody>
      </p:sp>
      <p:sp>
        <p:nvSpPr>
          <p:cNvPr id="3" name="Content Placeholder 2"/>
          <p:cNvSpPr>
            <a:spLocks noGrp="1"/>
          </p:cNvSpPr>
          <p:nvPr>
            <p:ph idx="1"/>
          </p:nvPr>
        </p:nvSpPr>
        <p:spPr/>
        <p:txBody>
          <a:bodyPr/>
          <a:lstStyle/>
          <a:p>
            <a:r>
              <a:rPr lang="en-US" dirty="0"/>
              <a:t>The KPI’s you identified on your planning A3 are used to measure your success. </a:t>
            </a:r>
          </a:p>
          <a:p>
            <a:pPr marL="0" indent="0">
              <a:buNone/>
            </a:pPr>
            <a:endParaRPr lang="en-US" dirty="0"/>
          </a:p>
          <a:p>
            <a:r>
              <a:rPr lang="en-US" dirty="0"/>
              <a:t>Final Group Debrief: </a:t>
            </a:r>
          </a:p>
          <a:p>
            <a:pPr lvl="1"/>
            <a:r>
              <a:rPr lang="en-US" dirty="0"/>
              <a:t>Each group explain how your KPI’s on your planning A3 connect to your scorecards and how your scorecards are connected to your target condition</a:t>
            </a:r>
          </a:p>
        </p:txBody>
      </p:sp>
      <p:sp>
        <p:nvSpPr>
          <p:cNvPr id="4" name="Slide Number Placeholder 3"/>
          <p:cNvSpPr>
            <a:spLocks noGrp="1"/>
          </p:cNvSpPr>
          <p:nvPr>
            <p:ph type="sldNum" sz="quarter" idx="12"/>
          </p:nvPr>
        </p:nvSpPr>
        <p:spPr/>
        <p:txBody>
          <a:bodyPr/>
          <a:lstStyle/>
          <a:p>
            <a:fld id="{2AD54CC9-3114-BB44-B8B8-FD33F677E40A}" type="slidenum">
              <a:rPr lang="en-US" smtClean="0"/>
              <a:t>17</a:t>
            </a:fld>
            <a:endParaRPr lang="en-US" dirty="0"/>
          </a:p>
        </p:txBody>
      </p:sp>
    </p:spTree>
    <p:extLst>
      <p:ext uri="{BB962C8B-B14F-4D97-AF65-F5344CB8AC3E}">
        <p14:creationId xmlns:p14="http://schemas.microsoft.com/office/powerpoint/2010/main" val="1293208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C00000"/>
                </a:solidFill>
              </a:rPr>
              <a:t>Thank you for your time.</a:t>
            </a:r>
          </a:p>
        </p:txBody>
      </p:sp>
      <p:sp>
        <p:nvSpPr>
          <p:cNvPr id="5" name="Content Placeholder 4"/>
          <p:cNvSpPr>
            <a:spLocks noGrp="1"/>
          </p:cNvSpPr>
          <p:nvPr>
            <p:ph idx="1"/>
          </p:nvPr>
        </p:nvSpPr>
        <p:spPr/>
        <p:txBody>
          <a:bodyPr>
            <a:normAutofit/>
          </a:bodyPr>
          <a:lstStyle/>
          <a:p>
            <a:pPr marL="0" indent="0" algn="ctr">
              <a:buNone/>
            </a:pPr>
            <a:r>
              <a:rPr lang="en-US" sz="4500" b="1" dirty="0"/>
              <a:t>What questions do you have?</a:t>
            </a:r>
          </a:p>
        </p:txBody>
      </p:sp>
      <p:sp>
        <p:nvSpPr>
          <p:cNvPr id="2" name="Slide Number Placeholder 1"/>
          <p:cNvSpPr>
            <a:spLocks noGrp="1"/>
          </p:cNvSpPr>
          <p:nvPr>
            <p:ph type="sldNum" sz="quarter" idx="12"/>
          </p:nvPr>
        </p:nvSpPr>
        <p:spPr/>
        <p:txBody>
          <a:bodyPr/>
          <a:lstStyle/>
          <a:p>
            <a:fld id="{2AD54CC9-3114-BB44-B8B8-FD33F677E40A}" type="slidenum">
              <a:rPr lang="en-US" smtClean="0"/>
              <a:t>18</a:t>
            </a:fld>
            <a:endParaRPr lang="en-US" dirty="0"/>
          </a:p>
        </p:txBody>
      </p:sp>
    </p:spTree>
    <p:extLst>
      <p:ext uri="{BB962C8B-B14F-4D97-AF65-F5344CB8AC3E}">
        <p14:creationId xmlns:p14="http://schemas.microsoft.com/office/powerpoint/2010/main" val="120114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4872" y="274638"/>
            <a:ext cx="7481928" cy="682747"/>
          </a:xfrm>
        </p:spPr>
        <p:txBody>
          <a:bodyPr>
            <a:normAutofit/>
          </a:bodyPr>
          <a:lstStyle/>
          <a:p>
            <a:pPr algn="l"/>
            <a:r>
              <a:rPr lang="en-US" sz="3500" b="1" dirty="0">
                <a:solidFill>
                  <a:srgbClr val="CB3530"/>
                </a:solidFill>
              </a:rPr>
              <a:t>Learning Objectives</a:t>
            </a:r>
          </a:p>
        </p:txBody>
      </p:sp>
      <p:sp>
        <p:nvSpPr>
          <p:cNvPr id="3" name="Content Placeholder 2"/>
          <p:cNvSpPr>
            <a:spLocks noGrp="1"/>
          </p:cNvSpPr>
          <p:nvPr>
            <p:ph idx="1"/>
          </p:nvPr>
        </p:nvSpPr>
        <p:spPr>
          <a:xfrm>
            <a:off x="2820051" y="1535070"/>
            <a:ext cx="5255848" cy="4525963"/>
          </a:xfrm>
        </p:spPr>
        <p:txBody>
          <a:bodyPr>
            <a:normAutofit/>
          </a:bodyPr>
          <a:lstStyle/>
          <a:p>
            <a:pPr>
              <a:lnSpc>
                <a:spcPct val="70000"/>
              </a:lnSpc>
              <a:spcBef>
                <a:spcPts val="1824"/>
              </a:spcBef>
            </a:pPr>
            <a:r>
              <a:rPr lang="en-US" sz="2800" dirty="0">
                <a:solidFill>
                  <a:srgbClr val="1F2327"/>
                </a:solidFill>
              </a:rPr>
              <a:t>Connect your company vision to an A3</a:t>
            </a:r>
          </a:p>
          <a:p>
            <a:pPr>
              <a:lnSpc>
                <a:spcPct val="70000"/>
              </a:lnSpc>
              <a:spcBef>
                <a:spcPts val="1824"/>
              </a:spcBef>
            </a:pPr>
            <a:r>
              <a:rPr lang="en-US" sz="2800" dirty="0">
                <a:solidFill>
                  <a:srgbClr val="1F2327"/>
                </a:solidFill>
              </a:rPr>
              <a:t>Connect your A3 to the Gemba via scorecards</a:t>
            </a:r>
          </a:p>
          <a:p>
            <a:pPr>
              <a:lnSpc>
                <a:spcPct val="70000"/>
              </a:lnSpc>
              <a:spcBef>
                <a:spcPts val="1824"/>
              </a:spcBef>
            </a:pPr>
            <a:r>
              <a:rPr lang="en-US" sz="2800" dirty="0">
                <a:solidFill>
                  <a:srgbClr val="1F2327"/>
                </a:solidFill>
              </a:rPr>
              <a:t>Connect scorecards to team members via Kata storyboards</a:t>
            </a:r>
          </a:p>
          <a:p>
            <a:pPr>
              <a:lnSpc>
                <a:spcPct val="70000"/>
              </a:lnSpc>
              <a:spcBef>
                <a:spcPts val="1824"/>
              </a:spcBef>
            </a:pPr>
            <a:r>
              <a:rPr lang="en-US" sz="2800" dirty="0">
                <a:solidFill>
                  <a:srgbClr val="1F2327"/>
                </a:solidFill>
              </a:rPr>
              <a:t>Measure your success</a:t>
            </a:r>
          </a:p>
          <a:p>
            <a:pPr>
              <a:lnSpc>
                <a:spcPct val="70000"/>
              </a:lnSpc>
              <a:spcBef>
                <a:spcPts val="1824"/>
              </a:spcBef>
            </a:pPr>
            <a:endParaRPr lang="en-US" sz="2800" dirty="0">
              <a:solidFill>
                <a:srgbClr val="1F2327"/>
              </a:solidFill>
            </a:endParaRPr>
          </a:p>
        </p:txBody>
      </p:sp>
      <p:sp>
        <p:nvSpPr>
          <p:cNvPr id="4" name="Slide Number Placeholder 3"/>
          <p:cNvSpPr>
            <a:spLocks noGrp="1"/>
          </p:cNvSpPr>
          <p:nvPr>
            <p:ph type="sldNum" sz="quarter" idx="12"/>
          </p:nvPr>
        </p:nvSpPr>
        <p:spPr/>
        <p:txBody>
          <a:bodyPr/>
          <a:lstStyle/>
          <a:p>
            <a:fld id="{2AD54CC9-3114-BB44-B8B8-FD33F677E40A}" type="slidenum">
              <a:rPr lang="en-US" smtClean="0"/>
              <a:t>2</a:t>
            </a:fld>
            <a:endParaRPr lang="en-US" dirty="0"/>
          </a:p>
        </p:txBody>
      </p:sp>
    </p:spTree>
    <p:extLst>
      <p:ext uri="{BB962C8B-B14F-4D97-AF65-F5344CB8AC3E}">
        <p14:creationId xmlns:p14="http://schemas.microsoft.com/office/powerpoint/2010/main" val="3216547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solidFill>
                  <a:srgbClr val="C00000"/>
                </a:solidFill>
              </a:rPr>
              <a:t>Connect your company vision to an A3</a:t>
            </a:r>
            <a:r>
              <a:rPr lang="en-US" sz="3500" dirty="0">
                <a:solidFill>
                  <a:srgbClr val="FF0000"/>
                </a:solidFill>
              </a:rPr>
              <a:t/>
            </a:r>
            <a:br>
              <a:rPr lang="en-US" sz="3500" dirty="0">
                <a:solidFill>
                  <a:srgbClr val="FF0000"/>
                </a:solidFill>
              </a:rPr>
            </a:br>
            <a:endParaRPr lang="en-US" sz="3500" dirty="0">
              <a:solidFill>
                <a:srgbClr val="FF0000"/>
              </a:solidFill>
            </a:endParaRPr>
          </a:p>
        </p:txBody>
      </p:sp>
      <p:sp>
        <p:nvSpPr>
          <p:cNvPr id="3" name="Content Placeholder 2"/>
          <p:cNvSpPr>
            <a:spLocks noGrp="1"/>
          </p:cNvSpPr>
          <p:nvPr>
            <p:ph idx="1"/>
          </p:nvPr>
        </p:nvSpPr>
        <p:spPr/>
        <p:txBody>
          <a:bodyPr/>
          <a:lstStyle/>
          <a:p>
            <a:pPr>
              <a:lnSpc>
                <a:spcPct val="70000"/>
              </a:lnSpc>
              <a:spcBef>
                <a:spcPts val="1824"/>
              </a:spcBef>
            </a:pPr>
            <a:r>
              <a:rPr lang="en-US" sz="2800" dirty="0">
                <a:solidFill>
                  <a:srgbClr val="1F2327"/>
                </a:solidFill>
              </a:rPr>
              <a:t>The A3 will provide the road map of improvement your value stream.</a:t>
            </a:r>
          </a:p>
          <a:p>
            <a:pPr>
              <a:lnSpc>
                <a:spcPct val="70000"/>
              </a:lnSpc>
              <a:spcBef>
                <a:spcPts val="1824"/>
              </a:spcBef>
            </a:pPr>
            <a:r>
              <a:rPr lang="en-US" sz="2800" dirty="0">
                <a:solidFill>
                  <a:srgbClr val="1F2327"/>
                </a:solidFill>
              </a:rPr>
              <a:t> The A3 takes the vision of the company, breaks it down into strategic initiatives, providing the gemba with a clear strategy to reach the company vision.</a:t>
            </a:r>
          </a:p>
          <a:p>
            <a:pPr>
              <a:lnSpc>
                <a:spcPct val="70000"/>
              </a:lnSpc>
              <a:spcBef>
                <a:spcPts val="1824"/>
              </a:spcBef>
            </a:pPr>
            <a:r>
              <a:rPr lang="en-US" sz="2800" dirty="0">
                <a:solidFill>
                  <a:srgbClr val="1F2327"/>
                </a:solidFill>
              </a:rPr>
              <a:t>KPI’s show the progress, the “Big Rocks” set the goal, and the activities move the KPI’s</a:t>
            </a:r>
          </a:p>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3</a:t>
            </a:fld>
            <a:endParaRPr lang="en-US" dirty="0"/>
          </a:p>
        </p:txBody>
      </p:sp>
    </p:spTree>
    <p:extLst>
      <p:ext uri="{BB962C8B-B14F-4D97-AF65-F5344CB8AC3E}">
        <p14:creationId xmlns:p14="http://schemas.microsoft.com/office/powerpoint/2010/main" val="160616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
            </a:r>
            <a:br>
              <a:rPr lang="en-US" b="1" dirty="0">
                <a:solidFill>
                  <a:srgbClr val="C00000"/>
                </a:solidFill>
              </a:rPr>
            </a:br>
            <a:r>
              <a:rPr lang="en-US" sz="3900" b="1" dirty="0">
                <a:solidFill>
                  <a:srgbClr val="C00000"/>
                </a:solidFill>
              </a:rPr>
              <a:t>Connect your company vision to an A3</a:t>
            </a:r>
            <a:br>
              <a:rPr lang="en-US" sz="3900" b="1" dirty="0">
                <a:solidFill>
                  <a:srgbClr val="C00000"/>
                </a:solidFill>
              </a:rPr>
            </a:br>
            <a:r>
              <a:rPr lang="en-US" sz="3900" b="1" dirty="0"/>
              <a:t>Activity</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p:txBody>
          <a:bodyPr/>
          <a:lstStyle/>
          <a:p>
            <a:pPr>
              <a:lnSpc>
                <a:spcPct val="70000"/>
              </a:lnSpc>
              <a:spcBef>
                <a:spcPts val="1824"/>
              </a:spcBef>
            </a:pPr>
            <a:r>
              <a:rPr lang="en-US" sz="2800" dirty="0">
                <a:solidFill>
                  <a:srgbClr val="1F2327"/>
                </a:solidFill>
              </a:rPr>
              <a:t>Chose KPI’s that can show changes in the challenges the value stream experiences</a:t>
            </a:r>
          </a:p>
          <a:p>
            <a:pPr>
              <a:lnSpc>
                <a:spcPct val="70000"/>
              </a:lnSpc>
              <a:spcBef>
                <a:spcPts val="1824"/>
              </a:spcBef>
            </a:pPr>
            <a:r>
              <a:rPr lang="en-US" sz="2800" dirty="0">
                <a:solidFill>
                  <a:srgbClr val="1F2327"/>
                </a:solidFill>
              </a:rPr>
              <a:t>KPI’s must represent at least 2 of the following that are appropriate to the challenge of your value stream. </a:t>
            </a:r>
          </a:p>
          <a:p>
            <a:pPr lvl="1">
              <a:lnSpc>
                <a:spcPct val="70000"/>
              </a:lnSpc>
              <a:spcBef>
                <a:spcPts val="1824"/>
              </a:spcBef>
            </a:pPr>
            <a:r>
              <a:rPr lang="en-US" dirty="0">
                <a:solidFill>
                  <a:srgbClr val="1F2327"/>
                </a:solidFill>
              </a:rPr>
              <a:t>Cost, Quality, Safety, Delivery, or Productivity </a:t>
            </a:r>
          </a:p>
          <a:p>
            <a:pPr>
              <a:lnSpc>
                <a:spcPct val="70000"/>
              </a:lnSpc>
              <a:spcBef>
                <a:spcPts val="1824"/>
              </a:spcBef>
            </a:pPr>
            <a:r>
              <a:rPr lang="en-US" sz="2800" dirty="0">
                <a:solidFill>
                  <a:srgbClr val="1F2327"/>
                </a:solidFill>
              </a:rPr>
              <a:t>Select as many as 3 “Big Rocks” with activities that can move KPI’s in the desired direction.</a:t>
            </a:r>
          </a:p>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4</a:t>
            </a:fld>
            <a:endParaRPr lang="en-US" dirty="0"/>
          </a:p>
        </p:txBody>
      </p:sp>
    </p:spTree>
    <p:extLst>
      <p:ext uri="{BB962C8B-B14F-4D97-AF65-F5344CB8AC3E}">
        <p14:creationId xmlns:p14="http://schemas.microsoft.com/office/powerpoint/2010/main" val="88985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107"/>
            <a:ext cx="8229600" cy="1143000"/>
          </a:xfrm>
        </p:spPr>
        <p:txBody>
          <a:bodyPr/>
          <a:lstStyle/>
          <a:p>
            <a:r>
              <a:rPr lang="en-US" dirty="0"/>
              <a:t>Debrief of A3 Activity</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5</a:t>
            </a:fld>
            <a:endParaRPr lang="en-US" dirty="0"/>
          </a:p>
        </p:txBody>
      </p:sp>
    </p:spTree>
    <p:extLst>
      <p:ext uri="{BB962C8B-B14F-4D97-AF65-F5344CB8AC3E}">
        <p14:creationId xmlns:p14="http://schemas.microsoft.com/office/powerpoint/2010/main" val="396054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910218"/>
          </a:xfrm>
        </p:spPr>
        <p:txBody>
          <a:bodyPr>
            <a:noAutofit/>
          </a:bodyPr>
          <a:lstStyle/>
          <a:p>
            <a:r>
              <a:rPr lang="en-US" sz="3400" dirty="0"/>
              <a:t>   </a:t>
            </a:r>
            <a:r>
              <a:rPr lang="en-US" sz="3000" b="1" dirty="0">
                <a:solidFill>
                  <a:srgbClr val="C00000"/>
                </a:solidFill>
              </a:rPr>
              <a:t>Connect Your A3 to the Gemba through Scorecards</a:t>
            </a:r>
          </a:p>
        </p:txBody>
      </p:sp>
      <p:sp>
        <p:nvSpPr>
          <p:cNvPr id="3" name="Content Placeholder 2"/>
          <p:cNvSpPr>
            <a:spLocks noGrp="1"/>
          </p:cNvSpPr>
          <p:nvPr>
            <p:ph idx="1"/>
          </p:nvPr>
        </p:nvSpPr>
        <p:spPr>
          <a:xfrm>
            <a:off x="266007" y="1266107"/>
            <a:ext cx="8229600" cy="4525963"/>
          </a:xfrm>
        </p:spPr>
        <p:txBody>
          <a:bodyPr/>
          <a:lstStyle/>
          <a:p>
            <a:pPr marL="0" indent="0">
              <a:buNone/>
            </a:pPr>
            <a:r>
              <a:rPr lang="en-US" b="1" dirty="0"/>
              <a:t>What is a Scorecard? </a:t>
            </a:r>
          </a:p>
          <a:p>
            <a:pPr lvl="1"/>
            <a:r>
              <a:rPr lang="en-US" dirty="0"/>
              <a:t>A continuous improvement tool which leadership can utilize to:</a:t>
            </a:r>
          </a:p>
          <a:p>
            <a:pPr lvl="2"/>
            <a:r>
              <a:rPr lang="en-US" sz="2800" dirty="0"/>
              <a:t>Guide and coach team members throughout the organization</a:t>
            </a:r>
          </a:p>
          <a:p>
            <a:pPr lvl="2"/>
            <a:r>
              <a:rPr lang="en-US" sz="2800" dirty="0"/>
              <a:t>Achieve company KPI’s </a:t>
            </a:r>
          </a:p>
          <a:p>
            <a:pPr lvl="2"/>
            <a:r>
              <a:rPr lang="en-US" sz="2800" dirty="0"/>
              <a:t>Build a team to fulfill the company mission</a:t>
            </a:r>
          </a:p>
        </p:txBody>
      </p:sp>
      <p:sp>
        <p:nvSpPr>
          <p:cNvPr id="4" name="Slide Number Placeholder 3"/>
          <p:cNvSpPr>
            <a:spLocks noGrp="1"/>
          </p:cNvSpPr>
          <p:nvPr>
            <p:ph type="sldNum" sz="quarter" idx="12"/>
          </p:nvPr>
        </p:nvSpPr>
        <p:spPr/>
        <p:txBody>
          <a:bodyPr/>
          <a:lstStyle/>
          <a:p>
            <a:fld id="{2AD54CC9-3114-BB44-B8B8-FD33F677E40A}" type="slidenum">
              <a:rPr lang="en-US" smtClean="0"/>
              <a:t>6</a:t>
            </a:fld>
            <a:endParaRPr lang="en-US" dirty="0"/>
          </a:p>
        </p:txBody>
      </p:sp>
    </p:spTree>
    <p:extLst>
      <p:ext uri="{BB962C8B-B14F-4D97-AF65-F5344CB8AC3E}">
        <p14:creationId xmlns:p14="http://schemas.microsoft.com/office/powerpoint/2010/main" val="373540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910218"/>
          </a:xfrm>
        </p:spPr>
        <p:txBody>
          <a:bodyPr>
            <a:noAutofit/>
          </a:bodyPr>
          <a:lstStyle/>
          <a:p>
            <a:r>
              <a:rPr lang="en-US" sz="3400" dirty="0"/>
              <a:t>   </a:t>
            </a:r>
            <a:r>
              <a:rPr lang="en-US" sz="3000" b="1" dirty="0">
                <a:solidFill>
                  <a:srgbClr val="C00000"/>
                </a:solidFill>
              </a:rPr>
              <a:t>Connect Your A3 to the Gemba through Scorecards</a:t>
            </a:r>
          </a:p>
        </p:txBody>
      </p:sp>
      <p:sp>
        <p:nvSpPr>
          <p:cNvPr id="3" name="Content Placeholder 2"/>
          <p:cNvSpPr>
            <a:spLocks noGrp="1"/>
          </p:cNvSpPr>
          <p:nvPr>
            <p:ph idx="1"/>
          </p:nvPr>
        </p:nvSpPr>
        <p:spPr>
          <a:xfrm>
            <a:off x="457200" y="1243639"/>
            <a:ext cx="8229600" cy="4878487"/>
          </a:xfrm>
        </p:spPr>
        <p:txBody>
          <a:bodyPr>
            <a:normAutofit fontScale="92500" lnSpcReduction="10000"/>
          </a:bodyPr>
          <a:lstStyle/>
          <a:p>
            <a:pPr marL="0" indent="0">
              <a:buNone/>
            </a:pPr>
            <a:r>
              <a:rPr lang="en-US" b="1" dirty="0"/>
              <a:t>Key Components of a Scorecard:</a:t>
            </a:r>
          </a:p>
          <a:p>
            <a:r>
              <a:rPr lang="en-US" sz="2800" u="sng" dirty="0"/>
              <a:t>Mission</a:t>
            </a:r>
          </a:p>
          <a:p>
            <a:pPr lvl="1"/>
            <a:r>
              <a:rPr lang="en-US" dirty="0"/>
              <a:t>The purpose of the position goes here. These are prefilled for the activity. </a:t>
            </a:r>
          </a:p>
          <a:p>
            <a:r>
              <a:rPr lang="en-US" sz="2800" u="sng" dirty="0"/>
              <a:t>Outcomes</a:t>
            </a:r>
          </a:p>
          <a:p>
            <a:pPr lvl="1"/>
            <a:r>
              <a:rPr lang="en-US" dirty="0"/>
              <a:t>Use your A3 to identify the desired outcomes and remember they must be measureable. </a:t>
            </a:r>
          </a:p>
          <a:p>
            <a:r>
              <a:rPr lang="en-US" sz="2800" u="sng" dirty="0"/>
              <a:t>Competencies/Skills</a:t>
            </a:r>
          </a:p>
          <a:p>
            <a:pPr lvl="1"/>
            <a:r>
              <a:rPr lang="en-US" dirty="0"/>
              <a:t>The skills needed to perform the job go here. </a:t>
            </a:r>
          </a:p>
          <a:p>
            <a:r>
              <a:rPr lang="en-US" sz="2800" u="sng" dirty="0"/>
              <a:t>Cultural Traits </a:t>
            </a:r>
          </a:p>
          <a:p>
            <a:pPr lvl="1"/>
            <a:r>
              <a:rPr lang="en-US" dirty="0"/>
              <a:t>Company cultural traits go here. </a:t>
            </a:r>
          </a:p>
          <a:p>
            <a:pPr lvl="1"/>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7</a:t>
            </a:fld>
            <a:endParaRPr lang="en-US" dirty="0"/>
          </a:p>
        </p:txBody>
      </p:sp>
    </p:spTree>
    <p:extLst>
      <p:ext uri="{BB962C8B-B14F-4D97-AF65-F5344CB8AC3E}">
        <p14:creationId xmlns:p14="http://schemas.microsoft.com/office/powerpoint/2010/main" val="164217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50"/>
            <a:ext cx="8229600" cy="1143000"/>
          </a:xfrm>
        </p:spPr>
        <p:txBody>
          <a:bodyPr>
            <a:noAutofit/>
          </a:bodyPr>
          <a:lstStyle/>
          <a:p>
            <a:r>
              <a:rPr lang="en-US" sz="3400" dirty="0"/>
              <a:t>     </a:t>
            </a:r>
            <a:r>
              <a:rPr lang="en-US" sz="3000" b="1" dirty="0">
                <a:solidFill>
                  <a:srgbClr val="C00000"/>
                </a:solidFill>
              </a:rPr>
              <a:t>Connect Your A3 to the Gemba via Scorecards</a:t>
            </a:r>
            <a:br>
              <a:rPr lang="en-US" sz="3000" b="1" dirty="0">
                <a:solidFill>
                  <a:srgbClr val="C00000"/>
                </a:solidFill>
              </a:rPr>
            </a:br>
            <a:r>
              <a:rPr lang="en-US" sz="3000" b="1" dirty="0"/>
              <a:t>Activity</a:t>
            </a:r>
          </a:p>
        </p:txBody>
      </p:sp>
      <p:sp>
        <p:nvSpPr>
          <p:cNvPr id="4" name="Text Placeholder 3"/>
          <p:cNvSpPr>
            <a:spLocks noGrp="1"/>
          </p:cNvSpPr>
          <p:nvPr>
            <p:ph type="body" idx="1"/>
          </p:nvPr>
        </p:nvSpPr>
        <p:spPr>
          <a:xfrm>
            <a:off x="493508" y="1338150"/>
            <a:ext cx="4040188" cy="516844"/>
          </a:xfrm>
        </p:spPr>
        <p:txBody>
          <a:bodyPr>
            <a:normAutofit/>
          </a:bodyPr>
          <a:lstStyle/>
          <a:p>
            <a:r>
              <a:rPr lang="en-US" dirty="0"/>
              <a:t>Activity Guidelines:</a:t>
            </a:r>
          </a:p>
        </p:txBody>
      </p:sp>
      <p:sp>
        <p:nvSpPr>
          <p:cNvPr id="3" name="Content Placeholder 2"/>
          <p:cNvSpPr>
            <a:spLocks noGrp="1"/>
          </p:cNvSpPr>
          <p:nvPr>
            <p:ph sz="half" idx="2"/>
          </p:nvPr>
        </p:nvSpPr>
        <p:spPr>
          <a:xfrm>
            <a:off x="108857" y="1957158"/>
            <a:ext cx="4040188" cy="3951288"/>
          </a:xfrm>
        </p:spPr>
        <p:txBody>
          <a:bodyPr>
            <a:normAutofit/>
          </a:bodyPr>
          <a:lstStyle/>
          <a:p>
            <a:pPr marL="457200" lvl="1" indent="0">
              <a:buNone/>
            </a:pPr>
            <a:r>
              <a:rPr lang="en-US" sz="2800" dirty="0"/>
              <a:t>Using your A3, create three scorecards (one for each of your positions) for your value stream. </a:t>
            </a:r>
          </a:p>
          <a:p>
            <a:pPr lvl="1"/>
            <a:endParaRPr lang="en-US" dirty="0"/>
          </a:p>
        </p:txBody>
      </p:sp>
      <p:sp>
        <p:nvSpPr>
          <p:cNvPr id="5" name="Text Placeholder 4"/>
          <p:cNvSpPr>
            <a:spLocks noGrp="1"/>
          </p:cNvSpPr>
          <p:nvPr>
            <p:ph type="body" sz="quarter" idx="3"/>
          </p:nvPr>
        </p:nvSpPr>
        <p:spPr>
          <a:xfrm>
            <a:off x="4645025" y="1215232"/>
            <a:ext cx="4041775" cy="639762"/>
          </a:xfrm>
        </p:spPr>
        <p:txBody>
          <a:bodyPr/>
          <a:lstStyle/>
          <a:p>
            <a:r>
              <a:rPr lang="en-US" dirty="0"/>
              <a:t>Value Streams:</a:t>
            </a:r>
          </a:p>
        </p:txBody>
      </p:sp>
      <p:sp>
        <p:nvSpPr>
          <p:cNvPr id="6" name="Content Placeholder 5"/>
          <p:cNvSpPr>
            <a:spLocks noGrp="1"/>
          </p:cNvSpPr>
          <p:nvPr>
            <p:ph sz="quarter" idx="4"/>
          </p:nvPr>
        </p:nvSpPr>
        <p:spPr>
          <a:xfrm>
            <a:off x="4645025" y="1799201"/>
            <a:ext cx="4319450" cy="4267201"/>
          </a:xfrm>
        </p:spPr>
        <p:txBody>
          <a:bodyPr>
            <a:normAutofit fontScale="25000" lnSpcReduction="20000"/>
          </a:bodyPr>
          <a:lstStyle/>
          <a:p>
            <a:pPr lvl="0"/>
            <a:r>
              <a:rPr lang="en-US" sz="5600" b="1" dirty="0"/>
              <a:t>Beer  (Superior) – Positions</a:t>
            </a:r>
          </a:p>
          <a:p>
            <a:pPr lvl="1"/>
            <a:r>
              <a:rPr lang="en-US" sz="5600" dirty="0"/>
              <a:t>Brewer</a:t>
            </a:r>
          </a:p>
          <a:p>
            <a:pPr lvl="1"/>
            <a:r>
              <a:rPr lang="en-US" sz="5600" dirty="0"/>
              <a:t>NBD</a:t>
            </a:r>
          </a:p>
          <a:p>
            <a:pPr lvl="1"/>
            <a:r>
              <a:rPr lang="en-US" sz="5600" dirty="0"/>
              <a:t>Bottler</a:t>
            </a:r>
          </a:p>
          <a:p>
            <a:pPr lvl="0"/>
            <a:r>
              <a:rPr lang="en-US" sz="5600" b="1" dirty="0"/>
              <a:t>Mead (Huron) – Positions</a:t>
            </a:r>
          </a:p>
          <a:p>
            <a:pPr lvl="1"/>
            <a:r>
              <a:rPr lang="en-US" sz="5600" dirty="0"/>
              <a:t>Purchasing</a:t>
            </a:r>
          </a:p>
          <a:p>
            <a:pPr lvl="1"/>
            <a:r>
              <a:rPr lang="en-US" sz="5600" dirty="0"/>
              <a:t>Material Handling</a:t>
            </a:r>
          </a:p>
          <a:p>
            <a:pPr lvl="1"/>
            <a:r>
              <a:rPr lang="en-US" sz="5600" dirty="0"/>
              <a:t>Maintenance </a:t>
            </a:r>
          </a:p>
          <a:p>
            <a:pPr lvl="0"/>
            <a:r>
              <a:rPr lang="en-US" sz="5600" b="1" dirty="0"/>
              <a:t>Soda (Ontario) – Positons</a:t>
            </a:r>
          </a:p>
          <a:p>
            <a:pPr lvl="1"/>
            <a:r>
              <a:rPr lang="en-US" sz="5600" dirty="0"/>
              <a:t>QA</a:t>
            </a:r>
          </a:p>
          <a:p>
            <a:pPr lvl="1"/>
            <a:r>
              <a:rPr lang="en-US" sz="5600" dirty="0"/>
              <a:t>Bottler</a:t>
            </a:r>
          </a:p>
          <a:p>
            <a:pPr lvl="1"/>
            <a:r>
              <a:rPr lang="en-US" sz="5600" dirty="0"/>
              <a:t>Maintenance </a:t>
            </a:r>
          </a:p>
          <a:p>
            <a:pPr lvl="0"/>
            <a:r>
              <a:rPr lang="en-US" sz="5600" b="1" dirty="0"/>
              <a:t>Cider (Michigan) –Positions</a:t>
            </a:r>
          </a:p>
          <a:p>
            <a:pPr lvl="1"/>
            <a:r>
              <a:rPr lang="en-US" sz="5600" dirty="0"/>
              <a:t>Purchasing </a:t>
            </a:r>
          </a:p>
          <a:p>
            <a:pPr lvl="1"/>
            <a:r>
              <a:rPr lang="en-US" sz="5600" dirty="0"/>
              <a:t>Brewer</a:t>
            </a:r>
          </a:p>
          <a:p>
            <a:pPr lvl="1"/>
            <a:r>
              <a:rPr lang="en-US" sz="5600" dirty="0"/>
              <a:t>Production Manager</a:t>
            </a:r>
          </a:p>
          <a:p>
            <a:pPr lvl="0"/>
            <a:r>
              <a:rPr lang="en-US" sz="5600" b="1" dirty="0"/>
              <a:t>Non-alcoholic beer (Erie) – Positions </a:t>
            </a:r>
          </a:p>
          <a:p>
            <a:pPr lvl="1"/>
            <a:r>
              <a:rPr lang="en-US" sz="5600" dirty="0"/>
              <a:t>Purchasing </a:t>
            </a:r>
          </a:p>
          <a:p>
            <a:pPr lvl="1"/>
            <a:r>
              <a:rPr lang="en-US" sz="5600" dirty="0"/>
              <a:t>Inside Sales</a:t>
            </a:r>
          </a:p>
          <a:p>
            <a:pPr lvl="1"/>
            <a:r>
              <a:rPr lang="en-US" sz="5600" dirty="0"/>
              <a:t>QA</a:t>
            </a:r>
          </a:p>
          <a:p>
            <a:endParaRPr lang="en-US" dirty="0"/>
          </a:p>
        </p:txBody>
      </p:sp>
      <p:sp>
        <p:nvSpPr>
          <p:cNvPr id="7" name="Slide Number Placeholder 6"/>
          <p:cNvSpPr>
            <a:spLocks noGrp="1"/>
          </p:cNvSpPr>
          <p:nvPr>
            <p:ph type="sldNum" sz="quarter" idx="12"/>
          </p:nvPr>
        </p:nvSpPr>
        <p:spPr/>
        <p:txBody>
          <a:bodyPr/>
          <a:lstStyle/>
          <a:p>
            <a:fld id="{2AD54CC9-3114-BB44-B8B8-FD33F677E40A}" type="slidenum">
              <a:rPr lang="en-US" smtClean="0"/>
              <a:t>8</a:t>
            </a:fld>
            <a:endParaRPr lang="en-US" dirty="0"/>
          </a:p>
        </p:txBody>
      </p:sp>
    </p:spTree>
    <p:extLst>
      <p:ext uri="{BB962C8B-B14F-4D97-AF65-F5344CB8AC3E}">
        <p14:creationId xmlns:p14="http://schemas.microsoft.com/office/powerpoint/2010/main" val="2938666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Debrief of Scorecard Activity</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AD54CC9-3114-BB44-B8B8-FD33F677E40A}" type="slidenum">
              <a:rPr lang="en-US" smtClean="0"/>
              <a:t>9</a:t>
            </a:fld>
            <a:endParaRPr lang="en-US" dirty="0"/>
          </a:p>
        </p:txBody>
      </p:sp>
    </p:spTree>
    <p:extLst>
      <p:ext uri="{BB962C8B-B14F-4D97-AF65-F5344CB8AC3E}">
        <p14:creationId xmlns:p14="http://schemas.microsoft.com/office/powerpoint/2010/main" val="968438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3299</TotalTime>
  <Words>1011</Words>
  <Application>Microsoft Macintosh PowerPoint</Application>
  <PresentationFormat>On-screen Show (4:3)</PresentationFormat>
  <Paragraphs>131</Paragraphs>
  <Slides>18</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Mangal</vt:lpstr>
      <vt:lpstr>Office Theme</vt:lpstr>
      <vt:lpstr>Linking Vision, Plan, and People</vt:lpstr>
      <vt:lpstr>Learning Objectives</vt:lpstr>
      <vt:lpstr>Connect your company vision to an A3 </vt:lpstr>
      <vt:lpstr> Connect your company vision to an A3 Activity </vt:lpstr>
      <vt:lpstr>Debrief of A3 Activity</vt:lpstr>
      <vt:lpstr>   Connect Your A3 to the Gemba through Scorecards</vt:lpstr>
      <vt:lpstr>   Connect Your A3 to the Gemba through Scorecards</vt:lpstr>
      <vt:lpstr>     Connect Your A3 to the Gemba via Scorecards Activity</vt:lpstr>
      <vt:lpstr>Debrief of Scorecard Activity</vt:lpstr>
      <vt:lpstr>     Connect Scorecards to team members via Kata storyboards   A Kata is a routine you practice, so it's pattern becomes an automatic habit that gives you some new skills! </vt:lpstr>
      <vt:lpstr>Improvement Kata</vt:lpstr>
      <vt:lpstr>PowerPoint Presentation</vt:lpstr>
      <vt:lpstr>   Connect Scorecards to team members via Kata storyboards Activity 1</vt:lpstr>
      <vt:lpstr>Debrief of Target Condition Activity</vt:lpstr>
      <vt:lpstr>     Connect Scorecards to team members via Kata storyboards Activity 2</vt:lpstr>
      <vt:lpstr> Debrief of Current Condition, Obstacles and PDCA  Activity</vt:lpstr>
      <vt:lpstr>Measure your Success</vt:lpstr>
      <vt:lpstr>Thank you for your time.</vt:lpstr>
    </vt:vector>
  </TitlesOfParts>
  <Company>Britten Studios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Maxwell</dc:creator>
  <cp:lastModifiedBy>office britten</cp:lastModifiedBy>
  <cp:revision>46</cp:revision>
  <cp:lastPrinted>2017-07-31T00:46:37Z</cp:lastPrinted>
  <dcterms:created xsi:type="dcterms:W3CDTF">2015-10-16T16:09:27Z</dcterms:created>
  <dcterms:modified xsi:type="dcterms:W3CDTF">2017-07-31T16:55:10Z</dcterms:modified>
</cp:coreProperties>
</file>